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 id="2147483780" r:id="rId7"/>
  </p:sldMasterIdLst>
  <p:notesMasterIdLst>
    <p:notesMasterId r:id="rId25"/>
  </p:notesMasterIdLst>
  <p:handoutMasterIdLst>
    <p:handoutMasterId r:id="rId26"/>
  </p:handoutMasterIdLst>
  <p:sldIdLst>
    <p:sldId id="317" r:id="rId8"/>
    <p:sldId id="258" r:id="rId9"/>
    <p:sldId id="310" r:id="rId10"/>
    <p:sldId id="321" r:id="rId11"/>
    <p:sldId id="322" r:id="rId12"/>
    <p:sldId id="323" r:id="rId13"/>
    <p:sldId id="324" r:id="rId14"/>
    <p:sldId id="325" r:id="rId15"/>
    <p:sldId id="326" r:id="rId16"/>
    <p:sldId id="327" r:id="rId17"/>
    <p:sldId id="332" r:id="rId18"/>
    <p:sldId id="333" r:id="rId19"/>
    <p:sldId id="334" r:id="rId20"/>
    <p:sldId id="331" r:id="rId21"/>
    <p:sldId id="267" r:id="rId22"/>
    <p:sldId id="297" r:id="rId23"/>
    <p:sldId id="335" r:id="rId2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FFFF99"/>
    <a:srgbClr val="66FFFF"/>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26" autoAdjust="0"/>
    <p:restoredTop sz="90164" autoAdjust="0"/>
  </p:normalViewPr>
  <p:slideViewPr>
    <p:cSldViewPr>
      <p:cViewPr varScale="1">
        <p:scale>
          <a:sx n="105" d="100"/>
          <a:sy n="105" d="100"/>
        </p:scale>
        <p:origin x="384" y="102"/>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smtClean="0">
                <a:latin typeface="Arial" charset="0"/>
              </a:defRPr>
            </a:lvl1pPr>
          </a:lstStyle>
          <a:p>
            <a:pPr>
              <a:defRPr/>
            </a:pPr>
            <a:fld id="{23D7BC5A-0B49-4F48-A74F-00AAC74F011E}" type="datetimeFigureOut">
              <a:rPr lang="en-US"/>
              <a:pPr>
                <a:defRPr/>
              </a:pPr>
              <a:t>5/31/2018</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D765C6A-BD1A-4E96-B657-5A7069BC0AD3}" type="slidenum">
              <a:rPr lang="en-US" altLang="en-US"/>
              <a:pPr/>
              <a:t>‹#›</a:t>
            </a:fld>
            <a:endParaRPr lang="en-US" altLang="en-US"/>
          </a:p>
        </p:txBody>
      </p:sp>
    </p:spTree>
    <p:extLst>
      <p:ext uri="{BB962C8B-B14F-4D97-AF65-F5344CB8AC3E}">
        <p14:creationId xmlns:p14="http://schemas.microsoft.com/office/powerpoint/2010/main" val="33429621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a:defRPr sz="1200">
                <a:latin typeface="Arial" charset="0"/>
              </a:defRPr>
            </a:lvl1pPr>
          </a:lstStyle>
          <a:p>
            <a:pPr>
              <a:defRPr/>
            </a:pPr>
            <a:endParaRPr lang="en-US"/>
          </a:p>
        </p:txBody>
      </p:sp>
      <p:sp>
        <p:nvSpPr>
          <p:cNvPr id="23555" name="Rectangle 3"/>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a:defRPr sz="1200">
                <a:latin typeface="Arial" charset="0"/>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3557" name="Rectangle 5"/>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3558" name="Rectangle 6"/>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a:defRPr sz="1200">
                <a:latin typeface="Arial" charset="0"/>
              </a:defRPr>
            </a:lvl1pPr>
          </a:lstStyle>
          <a:p>
            <a:pPr>
              <a:defRPr/>
            </a:pPr>
            <a:endParaRPr lang="en-US"/>
          </a:p>
        </p:txBody>
      </p:sp>
      <p:sp>
        <p:nvSpPr>
          <p:cNvPr id="23559" name="Rectangle 7"/>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a:defRPr sz="1200"/>
            </a:lvl1pPr>
          </a:lstStyle>
          <a:p>
            <a:fld id="{200EC133-557B-46E8-8FDD-7401910F7AA3}" type="slidenum">
              <a:rPr lang="en-US" altLang="en-US"/>
              <a:pPr/>
              <a:t>‹#›</a:t>
            </a:fld>
            <a:endParaRPr lang="en-US" altLang="en-US"/>
          </a:p>
        </p:txBody>
      </p:sp>
    </p:spTree>
    <p:extLst>
      <p:ext uri="{BB962C8B-B14F-4D97-AF65-F5344CB8AC3E}">
        <p14:creationId xmlns:p14="http://schemas.microsoft.com/office/powerpoint/2010/main" val="8976746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23556"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B038B37-B288-4F90-A94D-ACB2D7222660}" type="slidenum">
              <a:rPr lang="en-US" altLang="en-US"/>
              <a:pPr eaLnBrk="1" hangingPunct="1"/>
              <a:t>1</a:t>
            </a:fld>
            <a:endParaRPr lang="en-US" altLang="en-US"/>
          </a:p>
        </p:txBody>
      </p:sp>
    </p:spTree>
    <p:extLst>
      <p:ext uri="{BB962C8B-B14F-4D97-AF65-F5344CB8AC3E}">
        <p14:creationId xmlns:p14="http://schemas.microsoft.com/office/powerpoint/2010/main" val="39525522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32772"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5AF51AC-4664-4BA8-8B4E-8923B2EEDCCF}" type="slidenum">
              <a:rPr lang="en-US" altLang="en-US"/>
              <a:pPr eaLnBrk="1" hangingPunct="1"/>
              <a:t>10</a:t>
            </a:fld>
            <a:endParaRPr lang="en-US" altLang="en-US"/>
          </a:p>
        </p:txBody>
      </p:sp>
    </p:spTree>
    <p:extLst>
      <p:ext uri="{BB962C8B-B14F-4D97-AF65-F5344CB8AC3E}">
        <p14:creationId xmlns:p14="http://schemas.microsoft.com/office/powerpoint/2010/main" val="8273709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p:spPr>
        <p:txBody>
          <a:bodyPr/>
          <a:lstStyle/>
          <a:p>
            <a:r>
              <a:rPr lang="en-US" altLang="en-US" smtClean="0">
                <a:latin typeface="Arial" panose="020B0604020202020204" pitchFamily="34" charset="0"/>
              </a:rPr>
              <a:t>1. Prior to the office visit, clinic administrative staff send screening questionnaire to the family. </a:t>
            </a:r>
          </a:p>
          <a:p>
            <a:r>
              <a:rPr lang="en-US" altLang="en-US" smtClean="0">
                <a:latin typeface="Arial" panose="020B0604020202020204" pitchFamily="34" charset="0"/>
              </a:rPr>
              <a:t>2. Family arrives for visit and either gives check in staff the completed questionnaire or completes one in the lobby.</a:t>
            </a:r>
          </a:p>
          <a:p>
            <a:r>
              <a:rPr lang="en-US" altLang="en-US" smtClean="0">
                <a:latin typeface="Arial" panose="020B0604020202020204" pitchFamily="34" charset="0"/>
              </a:rPr>
              <a:t>3. Nurse or other clinic staff score the questionnaire and give results to the child's practitioner.</a:t>
            </a:r>
          </a:p>
          <a:p>
            <a:r>
              <a:rPr lang="en-US" altLang="en-US" smtClean="0">
                <a:latin typeface="Arial" panose="020B0604020202020204" pitchFamily="34" charset="0"/>
              </a:rPr>
              <a:t>4. Practitioner determines if a is needed, notifies the family and asks the clinic staff to make the referral.</a:t>
            </a:r>
          </a:p>
          <a:p>
            <a:r>
              <a:rPr lang="en-US" altLang="en-US" smtClean="0">
                <a:latin typeface="Arial" panose="020B0604020202020204" pitchFamily="34" charset="0"/>
              </a:rPr>
              <a:t>5. Referral is made to Help Me Grow (state referral system)</a:t>
            </a:r>
          </a:p>
          <a:p>
            <a:r>
              <a:rPr lang="en-US" altLang="en-US" smtClean="0">
                <a:latin typeface="Arial" panose="020B0604020202020204" pitchFamily="34" charset="0"/>
              </a:rPr>
              <a:t>6. Help Me Grow funnels referral to appropriate school district for early intervention or preschool special education evaluation</a:t>
            </a:r>
          </a:p>
          <a:p>
            <a:r>
              <a:rPr lang="en-US" altLang="en-US" smtClean="0">
                <a:latin typeface="Arial" panose="020B0604020202020204" pitchFamily="34" charset="0"/>
              </a:rPr>
              <a:t>7. Family consent is obtained to report back to clinic</a:t>
            </a:r>
          </a:p>
          <a:p>
            <a:r>
              <a:rPr lang="en-US" altLang="en-US" smtClean="0">
                <a:latin typeface="Arial" panose="020B0604020202020204" pitchFamily="34" charset="0"/>
              </a:rPr>
              <a:t>8. Early intervention or preschool special education program staff sends referral report form back to the clinic via fax</a:t>
            </a:r>
          </a:p>
          <a:p>
            <a:r>
              <a:rPr lang="en-US" altLang="en-US" smtClean="0">
                <a:latin typeface="Arial" panose="020B0604020202020204" pitchFamily="34" charset="0"/>
              </a:rPr>
              <a:t>9. Administrative staff receives report by fax, give to practitioner</a:t>
            </a:r>
          </a:p>
          <a:p>
            <a:r>
              <a:rPr lang="en-US" altLang="en-US" smtClean="0">
                <a:latin typeface="Arial" panose="020B0604020202020204" pitchFamily="34" charset="0"/>
              </a:rPr>
              <a:t>10. Practitioner reviews report, highlights any issues, and gives it to care coordinator</a:t>
            </a:r>
          </a:p>
          <a:p>
            <a:r>
              <a:rPr lang="en-US" altLang="en-US" smtClean="0">
                <a:latin typeface="Arial" panose="020B0604020202020204" pitchFamily="34" charset="0"/>
              </a:rPr>
              <a:t>11. Care coordinator reviews report to identify any follow up needs to act on and gives it to support staff</a:t>
            </a:r>
          </a:p>
          <a:p>
            <a:r>
              <a:rPr lang="en-US" altLang="en-US" smtClean="0">
                <a:latin typeface="Arial" panose="020B0604020202020204" pitchFamily="34" charset="0"/>
              </a:rPr>
              <a:t>12. Support staff files in medical record</a:t>
            </a:r>
          </a:p>
          <a:p>
            <a:r>
              <a:rPr lang="en-US" altLang="en-US" smtClean="0">
                <a:latin typeface="Arial" panose="020B0604020202020204" pitchFamily="34" charset="0"/>
              </a:rPr>
              <a:t>Clinics will vary in which staff will perform which of these functions. As part of the CCHD project, it will be important to identify these staff and engage them in the improvement process.</a:t>
            </a:r>
          </a:p>
          <a:p>
            <a:endParaRPr lang="en-US" altLang="en-US" smtClean="0">
              <a:latin typeface="Arial" panose="020B0604020202020204" pitchFamily="34" charset="0"/>
            </a:endParaRPr>
          </a:p>
        </p:txBody>
      </p:sp>
      <p:sp>
        <p:nvSpPr>
          <p:cNvPr id="33796"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8D0C4CF-4A0F-4222-9256-261F89FB2B60}" type="slidenum">
              <a:rPr lang="en-US" altLang="en-US"/>
              <a:pPr eaLnBrk="1" hangingPunct="1"/>
              <a:t>11</a:t>
            </a:fld>
            <a:endParaRPr lang="en-US" altLang="en-US"/>
          </a:p>
        </p:txBody>
      </p:sp>
    </p:spTree>
    <p:extLst>
      <p:ext uri="{BB962C8B-B14F-4D97-AF65-F5344CB8AC3E}">
        <p14:creationId xmlns:p14="http://schemas.microsoft.com/office/powerpoint/2010/main" val="2780946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r>
              <a:rPr lang="en-US" altLang="en-US" smtClean="0">
                <a:latin typeface="Arial" panose="020B0604020202020204" pitchFamily="34" charset="0"/>
              </a:rPr>
              <a:t>1. Child visits clinic, completes a screening tool with a score that triggers a referral</a:t>
            </a:r>
          </a:p>
          <a:p>
            <a:r>
              <a:rPr lang="en-US" altLang="en-US" smtClean="0">
                <a:latin typeface="Arial" panose="020B0604020202020204" pitchFamily="34" charset="0"/>
              </a:rPr>
              <a:t>Clinic either</a:t>
            </a:r>
          </a:p>
          <a:p>
            <a:r>
              <a:rPr lang="en-US" altLang="en-US" smtClean="0">
                <a:latin typeface="Arial" panose="020B0604020202020204" pitchFamily="34" charset="0"/>
              </a:rPr>
              <a:t>a. Sends referral to Help Me Grow state online system and then Help Me Grow determines the appropriate district and sends them the referral  or</a:t>
            </a:r>
          </a:p>
          <a:p>
            <a:r>
              <a:rPr lang="en-US" altLang="en-US" smtClean="0">
                <a:latin typeface="Arial" panose="020B0604020202020204" pitchFamily="34" charset="0"/>
              </a:rPr>
              <a:t>b. Clinic sends referral directly to early intervention office at school district</a:t>
            </a:r>
          </a:p>
          <a:p>
            <a:r>
              <a:rPr lang="en-US" altLang="en-US" smtClean="0">
                <a:latin typeface="Arial" panose="020B0604020202020204" pitchFamily="34" charset="0"/>
              </a:rPr>
              <a:t>2. District receives referral, assigns to staff for evaluation</a:t>
            </a:r>
          </a:p>
          <a:p>
            <a:r>
              <a:rPr lang="en-US" altLang="en-US" smtClean="0">
                <a:latin typeface="Arial" panose="020B0604020202020204" pitchFamily="34" charset="0"/>
              </a:rPr>
              <a:t>a. Family refuses evaluation or is unable to be contacted, referral is closed and if unable to be contacted, this information is sent back to clinic or</a:t>
            </a:r>
          </a:p>
          <a:p>
            <a:r>
              <a:rPr lang="en-US" altLang="en-US" smtClean="0">
                <a:latin typeface="Arial" panose="020B0604020202020204" pitchFamily="34" charset="0"/>
              </a:rPr>
              <a:t>b. Evaluators contact family and set up meeting</a:t>
            </a:r>
          </a:p>
          <a:p>
            <a:r>
              <a:rPr lang="en-US" altLang="en-US" smtClean="0">
                <a:latin typeface="Arial" panose="020B0604020202020204" pitchFamily="34" charset="0"/>
              </a:rPr>
              <a:t>3. Student comes in for evaluation, consent to send back results to clinic is requested</a:t>
            </a:r>
          </a:p>
          <a:p>
            <a:r>
              <a:rPr lang="en-US" altLang="en-US" smtClean="0">
                <a:latin typeface="Arial" panose="020B0604020202020204" pitchFamily="34" charset="0"/>
              </a:rPr>
              <a:t>a. Student is determined to be ineligible for services, is given alternative resources and possibly signed up for the Follow Along Program (if available in the county) and this information is sent back to the clinic or</a:t>
            </a:r>
          </a:p>
          <a:p>
            <a:r>
              <a:rPr lang="en-US" altLang="en-US" smtClean="0">
                <a:latin typeface="Arial" panose="020B0604020202020204" pitchFamily="34" charset="0"/>
              </a:rPr>
              <a:t>b. Student is determined to be eligible for services and</a:t>
            </a:r>
          </a:p>
          <a:p>
            <a:r>
              <a:rPr lang="en-US" altLang="en-US" smtClean="0">
                <a:latin typeface="Arial" panose="020B0604020202020204" pitchFamily="34" charset="0"/>
              </a:rPr>
              <a:t>i. Family refuses services, so referral is closed and information is sent to clinic or </a:t>
            </a:r>
          </a:p>
          <a:p>
            <a:r>
              <a:rPr lang="en-US" altLang="en-US" smtClean="0">
                <a:latin typeface="Arial" panose="020B0604020202020204" pitchFamily="34" charset="0"/>
              </a:rPr>
              <a:t>ii. Family accepts, service plan is created, and student begins to receive services and this information is sent to clinic</a:t>
            </a:r>
          </a:p>
          <a:p>
            <a:endParaRPr lang="en-US" altLang="en-US" smtClean="0">
              <a:latin typeface="Arial" panose="020B0604020202020204" pitchFamily="34" charset="0"/>
            </a:endParaRPr>
          </a:p>
          <a:p>
            <a:endParaRPr lang="en-US" altLang="en-US" smtClean="0">
              <a:latin typeface="Arial" panose="020B0604020202020204" pitchFamily="34" charset="0"/>
            </a:endParaRPr>
          </a:p>
        </p:txBody>
      </p:sp>
      <p:sp>
        <p:nvSpPr>
          <p:cNvPr id="34820"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CE1A9E9-0C35-4E5D-8FDD-5D82B3440F7C}" type="slidenum">
              <a:rPr lang="en-US" altLang="en-US"/>
              <a:pPr eaLnBrk="1" hangingPunct="1"/>
              <a:t>12</a:t>
            </a:fld>
            <a:endParaRPr lang="en-US" altLang="en-US"/>
          </a:p>
        </p:txBody>
      </p:sp>
    </p:spTree>
    <p:extLst>
      <p:ext uri="{BB962C8B-B14F-4D97-AF65-F5344CB8AC3E}">
        <p14:creationId xmlns:p14="http://schemas.microsoft.com/office/powerpoint/2010/main" val="5236750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dirty="0" smtClean="0"/>
              <a:t>Clinic/Community Work Flow for Early Intervention and Preschool Special Education Referrals</a:t>
            </a:r>
          </a:p>
          <a:p>
            <a:pPr>
              <a:defRPr/>
            </a:pPr>
            <a:endParaRPr lang="en-US" dirty="0" smtClean="0"/>
          </a:p>
          <a:p>
            <a:pPr>
              <a:defRPr/>
            </a:pPr>
            <a:r>
              <a:rPr lang="en-US" dirty="0" smtClean="0"/>
              <a:t>There are four different ways the referrals or information can go to the Developmental Screening Coordinator, a clinic staff member.</a:t>
            </a:r>
          </a:p>
          <a:p>
            <a:pPr marL="228600" indent="-228600">
              <a:buFontTx/>
              <a:buAutoNum type="arabicPeriod"/>
              <a:defRPr/>
            </a:pPr>
            <a:r>
              <a:rPr lang="en-US" dirty="0" smtClean="0"/>
              <a:t>The Follow Along Program: tracks children with potential concerns and sends a monthly list of enrollees with abnormal screening reports to the clinic</a:t>
            </a:r>
          </a:p>
          <a:p>
            <a:pPr marL="228600" indent="-228600">
              <a:buFontTx/>
              <a:buAutoNum type="arabicPeriod"/>
              <a:defRPr/>
            </a:pPr>
            <a:r>
              <a:rPr lang="en-US" dirty="0" smtClean="0"/>
              <a:t>The clinic or primary care provider reviews reports sent from the developmental screening coordinator, conducts screenings with patients, and sends recommendations to the developmental screening coordinator to follow up or contact family</a:t>
            </a:r>
          </a:p>
          <a:p>
            <a:pPr marL="228600" indent="-228600">
              <a:buFontTx/>
              <a:buAutoNum type="arabicPeriod"/>
              <a:defRPr/>
            </a:pPr>
            <a:r>
              <a:rPr lang="en-US" dirty="0" smtClean="0"/>
              <a:t>Early Childhood Screening, often a county program, screens children for concerns, sends screening forms to the clinic along with consent forms</a:t>
            </a:r>
          </a:p>
          <a:p>
            <a:pPr marL="228600" indent="-228600">
              <a:buFontTx/>
              <a:buAutoNum type="arabicPeriod"/>
              <a:defRPr/>
            </a:pPr>
            <a:r>
              <a:rPr lang="en-US" dirty="0" smtClean="0"/>
              <a:t>School district early intervention or preschool special education staff receive referrals from the developmental screening coordinator and conducts evaluations with children, when the evaluation is completed and the child is a clinic patient whose family has given consent, the information is sent back from the district to the clinic</a:t>
            </a:r>
          </a:p>
          <a:p>
            <a:pPr>
              <a:defRPr/>
            </a:pPr>
            <a:endParaRPr lang="en-US" dirty="0" smtClean="0"/>
          </a:p>
          <a:p>
            <a:pPr>
              <a:defRPr/>
            </a:pPr>
            <a:r>
              <a:rPr lang="en-US" dirty="0" smtClean="0"/>
              <a:t>At the clinic, the developmental screening coordinator enters reports and consent forms into the medical records, sends electronic update messages to the providers, and responds to information requests from community partners (when consent is provided)</a:t>
            </a:r>
          </a:p>
          <a:p>
            <a:pPr marL="228600" indent="-228600">
              <a:buFontTx/>
              <a:buAutoNum type="arabicPeriod"/>
              <a:defRPr/>
            </a:pPr>
            <a:endParaRPr lang="en-US" dirty="0" smtClean="0"/>
          </a:p>
        </p:txBody>
      </p:sp>
      <p:sp>
        <p:nvSpPr>
          <p:cNvPr id="35844"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ECBCA2E-F695-4AC3-8208-E95A40D2BE8A}" type="slidenum">
              <a:rPr lang="en-US" altLang="en-US"/>
              <a:pPr eaLnBrk="1" hangingPunct="1"/>
              <a:t>13</a:t>
            </a:fld>
            <a:endParaRPr lang="en-US" altLang="en-US"/>
          </a:p>
        </p:txBody>
      </p:sp>
    </p:spTree>
    <p:extLst>
      <p:ext uri="{BB962C8B-B14F-4D97-AF65-F5344CB8AC3E}">
        <p14:creationId xmlns:p14="http://schemas.microsoft.com/office/powerpoint/2010/main" val="3631521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7CC5A62-6BD6-4A25-AFDA-1F33B7797A94}" type="slidenum">
              <a:rPr lang="en-US" altLang="en-US"/>
              <a:pPr eaLnBrk="1" hangingPunct="1"/>
              <a:t>15</a:t>
            </a:fld>
            <a:endParaRPr lang="en-US"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a:p>
            <a:pPr eaLnBrk="1" hangingPunct="1">
              <a:lnSpc>
                <a:spcPct val="80000"/>
              </a:lnSpc>
            </a:pPr>
            <a:r>
              <a:rPr lang="en-US" altLang="en-US" smtClean="0">
                <a:latin typeface="Arial" panose="020B0604020202020204" pitchFamily="34" charset="0"/>
              </a:rPr>
              <a:t>Develop and provide materials, resources and training opportunities to communities to support effective screening and referral practices </a:t>
            </a:r>
          </a:p>
          <a:p>
            <a:pPr eaLnBrk="1" hangingPunct="1">
              <a:lnSpc>
                <a:spcPct val="80000"/>
              </a:lnSpc>
            </a:pPr>
            <a:endParaRPr lang="en-US" altLang="en-US" smtClean="0">
              <a:latin typeface="Arial" panose="020B0604020202020204" pitchFamily="34" charset="0"/>
            </a:endParaRPr>
          </a:p>
          <a:p>
            <a:pPr eaLnBrk="1" hangingPunct="1">
              <a:lnSpc>
                <a:spcPct val="80000"/>
              </a:lnSpc>
            </a:pPr>
            <a:r>
              <a:rPr lang="en-US" altLang="en-US" smtClean="0">
                <a:latin typeface="Arial" panose="020B0604020202020204" pitchFamily="34" charset="0"/>
              </a:rPr>
              <a:t>Assist with referral protocols including facilitating the use of Minnesota’s statewide Help Me Grow (HMG) early intervention and referral phone line and the Minnesota ParentsKnow website and online referral mechanism </a:t>
            </a:r>
          </a:p>
          <a:p>
            <a:pPr eaLnBrk="1" hangingPunct="1">
              <a:lnSpc>
                <a:spcPct val="80000"/>
              </a:lnSpc>
            </a:pPr>
            <a:endParaRPr lang="en-US" altLang="en-US" smtClean="0">
              <a:latin typeface="Arial" panose="020B0604020202020204" pitchFamily="34" charset="0"/>
            </a:endParaRPr>
          </a:p>
          <a:p>
            <a:pPr eaLnBrk="1" hangingPunct="1">
              <a:lnSpc>
                <a:spcPct val="80000"/>
              </a:lnSpc>
            </a:pPr>
            <a:r>
              <a:rPr lang="en-US" altLang="en-US" smtClean="0">
                <a:latin typeface="Arial" panose="020B0604020202020204" pitchFamily="34" charset="0"/>
              </a:rPr>
              <a:t>Facilitate collaboration by convening clinics and community providers</a:t>
            </a:r>
          </a:p>
          <a:p>
            <a:pPr eaLnBrk="1" hangingPunct="1"/>
            <a:r>
              <a:rPr lang="en-US" altLang="en-US" smtClean="0">
                <a:latin typeface="Arial" panose="020B0604020202020204" pitchFamily="34" charset="0"/>
              </a:rPr>
              <a:t>Collect and analyze data to measure change</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Work collaboratively with state agency partners and other key stakeholders to help coordinate and integrate project efforts with new and existing early childhood initiatives in the state </a:t>
            </a:r>
          </a:p>
          <a:p>
            <a:pPr eaLnBrk="1" hangingPunct="1">
              <a:buFont typeface="Wingdings" panose="05000000000000000000" pitchFamily="2" charset="2"/>
              <a:buNone/>
            </a:pPr>
            <a:endParaRPr lang="en-US" altLang="en-US" smtClean="0">
              <a:latin typeface="Arial" panose="020B0604020202020204" pitchFamily="34" charset="0"/>
            </a:endParaRPr>
          </a:p>
          <a:p>
            <a:pPr eaLnBrk="1" hangingPunct="1"/>
            <a:r>
              <a:rPr lang="en-US" altLang="en-US" smtClean="0">
                <a:latin typeface="Arial" panose="020B0604020202020204" pitchFamily="34" charset="0"/>
              </a:rPr>
              <a:t>Plan for sustainability and statewide spread of increased care coordination, linkages and referrals to be achieved through the project </a:t>
            </a:r>
          </a:p>
          <a:p>
            <a:pPr eaLnBrk="1" hangingPunct="1">
              <a:lnSpc>
                <a:spcPct val="80000"/>
              </a:lnSpc>
            </a:pPr>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8709339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37892"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B30D67B-6960-47E8-9371-B64390DD3878}" type="slidenum">
              <a:rPr lang="en-US" altLang="en-US"/>
              <a:pPr eaLnBrk="1" hangingPunct="1"/>
              <a:t>16</a:t>
            </a:fld>
            <a:endParaRPr lang="en-US" altLang="en-US"/>
          </a:p>
        </p:txBody>
      </p:sp>
    </p:spTree>
    <p:extLst>
      <p:ext uri="{BB962C8B-B14F-4D97-AF65-F5344CB8AC3E}">
        <p14:creationId xmlns:p14="http://schemas.microsoft.com/office/powerpoint/2010/main" val="29067135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38916"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CEE07CB-4B35-481D-B605-6B91150CF8E0}" type="slidenum">
              <a:rPr lang="en-US" altLang="en-US"/>
              <a:pPr eaLnBrk="1" hangingPunct="1"/>
              <a:t>17</a:t>
            </a:fld>
            <a:endParaRPr lang="en-US" altLang="en-US"/>
          </a:p>
        </p:txBody>
      </p:sp>
    </p:spTree>
    <p:extLst>
      <p:ext uri="{BB962C8B-B14F-4D97-AF65-F5344CB8AC3E}">
        <p14:creationId xmlns:p14="http://schemas.microsoft.com/office/powerpoint/2010/main" val="4044438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877C9E0-2775-4A03-A486-9C2328FA095B}" type="slidenum">
              <a:rPr lang="en-US" altLang="en-US"/>
              <a:pPr eaLnBrk="1" hangingPunct="1"/>
              <a:t>2</a:t>
            </a:fld>
            <a:endParaRPr lang="en-US" alt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8905695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25604"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2AB633D-6EC3-4762-B587-5F2A420DF886}" type="slidenum">
              <a:rPr lang="en-US" altLang="en-US"/>
              <a:pPr eaLnBrk="1" hangingPunct="1"/>
              <a:t>3</a:t>
            </a:fld>
            <a:endParaRPr lang="en-US" altLang="en-US"/>
          </a:p>
        </p:txBody>
      </p:sp>
    </p:spTree>
    <p:extLst>
      <p:ext uri="{BB962C8B-B14F-4D97-AF65-F5344CB8AC3E}">
        <p14:creationId xmlns:p14="http://schemas.microsoft.com/office/powerpoint/2010/main" val="2582137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26628"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43B683C-9C5F-4F0B-A77F-8AD41512B558}" type="slidenum">
              <a:rPr lang="en-US" altLang="en-US"/>
              <a:pPr eaLnBrk="1" hangingPunct="1"/>
              <a:t>4</a:t>
            </a:fld>
            <a:endParaRPr lang="en-US" altLang="en-US"/>
          </a:p>
        </p:txBody>
      </p:sp>
    </p:spTree>
    <p:extLst>
      <p:ext uri="{BB962C8B-B14F-4D97-AF65-F5344CB8AC3E}">
        <p14:creationId xmlns:p14="http://schemas.microsoft.com/office/powerpoint/2010/main" val="10519179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27652"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F87FB86-987C-4408-BDAC-03FF7DE645F3}" type="slidenum">
              <a:rPr lang="en-US" altLang="en-US"/>
              <a:pPr eaLnBrk="1" hangingPunct="1"/>
              <a:t>5</a:t>
            </a:fld>
            <a:endParaRPr lang="en-US" altLang="en-US"/>
          </a:p>
        </p:txBody>
      </p:sp>
    </p:spTree>
    <p:extLst>
      <p:ext uri="{BB962C8B-B14F-4D97-AF65-F5344CB8AC3E}">
        <p14:creationId xmlns:p14="http://schemas.microsoft.com/office/powerpoint/2010/main" val="4001045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28676"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17AEADC-0EBF-4356-B62C-0B6CBB5C9840}" type="slidenum">
              <a:rPr lang="en-US" altLang="en-US"/>
              <a:pPr eaLnBrk="1" hangingPunct="1"/>
              <a:t>6</a:t>
            </a:fld>
            <a:endParaRPr lang="en-US" altLang="en-US"/>
          </a:p>
        </p:txBody>
      </p:sp>
    </p:spTree>
    <p:extLst>
      <p:ext uri="{BB962C8B-B14F-4D97-AF65-F5344CB8AC3E}">
        <p14:creationId xmlns:p14="http://schemas.microsoft.com/office/powerpoint/2010/main" val="4048743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29700"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8130425-9B5C-4490-8024-8AAA89D23299}" type="slidenum">
              <a:rPr lang="en-US" altLang="en-US"/>
              <a:pPr eaLnBrk="1" hangingPunct="1"/>
              <a:t>7</a:t>
            </a:fld>
            <a:endParaRPr lang="en-US" altLang="en-US"/>
          </a:p>
        </p:txBody>
      </p:sp>
    </p:spTree>
    <p:extLst>
      <p:ext uri="{BB962C8B-B14F-4D97-AF65-F5344CB8AC3E}">
        <p14:creationId xmlns:p14="http://schemas.microsoft.com/office/powerpoint/2010/main" val="3448392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30724"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93FBD02-B9E5-4293-9843-2143ADD4AF81}" type="slidenum">
              <a:rPr lang="en-US" altLang="en-US"/>
              <a:pPr eaLnBrk="1" hangingPunct="1"/>
              <a:t>8</a:t>
            </a:fld>
            <a:endParaRPr lang="en-US" altLang="en-US"/>
          </a:p>
        </p:txBody>
      </p:sp>
    </p:spTree>
    <p:extLst>
      <p:ext uri="{BB962C8B-B14F-4D97-AF65-F5344CB8AC3E}">
        <p14:creationId xmlns:p14="http://schemas.microsoft.com/office/powerpoint/2010/main" val="42107706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endParaRPr lang="en-US" altLang="en-US" smtClean="0">
              <a:latin typeface="Arial" panose="020B0604020202020204" pitchFamily="34" charset="0"/>
            </a:endParaRPr>
          </a:p>
        </p:txBody>
      </p:sp>
      <p:sp>
        <p:nvSpPr>
          <p:cNvPr id="31748" name="Slide Number Placeholder 3"/>
          <p:cNvSpPr>
            <a:spLocks noGrp="1"/>
          </p:cNvSpPr>
          <p:nvPr>
            <p:ph type="sldNum" sz="quarter" idx="5"/>
          </p:nvPr>
        </p:nvSpPr>
        <p:spPr>
          <a:noFill/>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88DA0A7-665F-48B9-ABA9-000BC55FD2B6}" type="slidenum">
              <a:rPr lang="en-US" altLang="en-US"/>
              <a:pPr eaLnBrk="1" hangingPunct="1"/>
              <a:t>9</a:t>
            </a:fld>
            <a:endParaRPr lang="en-US" altLang="en-US"/>
          </a:p>
        </p:txBody>
      </p:sp>
    </p:spTree>
    <p:extLst>
      <p:ext uri="{BB962C8B-B14F-4D97-AF65-F5344CB8AC3E}">
        <p14:creationId xmlns:p14="http://schemas.microsoft.com/office/powerpoint/2010/main" val="35384838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DHS Logo with text, 8 inc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304800"/>
            <a:ext cx="22860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72000" y="304800"/>
            <a:ext cx="3200400"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4099"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fld id="{C3FC6013-2DAA-4ABC-BA28-262F1CB0A314}" type="slidenum">
              <a:rPr lang="en-US" altLang="en-US"/>
              <a:pPr/>
              <a:t>‹#›</a:t>
            </a:fld>
            <a:endParaRPr lang="en-US" altLang="en-US"/>
          </a:p>
        </p:txBody>
      </p:sp>
    </p:spTree>
    <p:extLst>
      <p:ext uri="{BB962C8B-B14F-4D97-AF65-F5344CB8AC3E}">
        <p14:creationId xmlns:p14="http://schemas.microsoft.com/office/powerpoint/2010/main" val="3387327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C41F92E-7128-4B15-A72B-B05A2D02C6E1}" type="slidenum">
              <a:rPr lang="en-US" altLang="en-US"/>
              <a:pPr/>
              <a:t>‹#›</a:t>
            </a:fld>
            <a:endParaRPr lang="en-US" altLang="en-US"/>
          </a:p>
        </p:txBody>
      </p:sp>
    </p:spTree>
    <p:extLst>
      <p:ext uri="{BB962C8B-B14F-4D97-AF65-F5344CB8AC3E}">
        <p14:creationId xmlns:p14="http://schemas.microsoft.com/office/powerpoint/2010/main" val="2772222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A8BB189-2AEE-4865-81EA-191BF1747826}" type="slidenum">
              <a:rPr lang="en-US" altLang="en-US"/>
              <a:pPr/>
              <a:t>‹#›</a:t>
            </a:fld>
            <a:endParaRPr lang="en-US" altLang="en-US"/>
          </a:p>
        </p:txBody>
      </p:sp>
    </p:spTree>
    <p:extLst>
      <p:ext uri="{BB962C8B-B14F-4D97-AF65-F5344CB8AC3E}">
        <p14:creationId xmlns:p14="http://schemas.microsoft.com/office/powerpoint/2010/main" val="863034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304800"/>
            <a:ext cx="3200400"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8EEE9B9-CF30-4ABB-A165-F93EA99BFD7A}" type="slidenum">
              <a:rPr lang="en-US" altLang="en-US"/>
              <a:pPr/>
              <a:t>‹#›</a:t>
            </a:fld>
            <a:endParaRPr lang="en-US" altLang="en-US"/>
          </a:p>
        </p:txBody>
      </p:sp>
    </p:spTree>
    <p:extLst>
      <p:ext uri="{BB962C8B-B14F-4D97-AF65-F5344CB8AC3E}">
        <p14:creationId xmlns:p14="http://schemas.microsoft.com/office/powerpoint/2010/main" val="25247545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BA0A82C-21E8-4C43-B741-335E8F4082D3}" type="slidenum">
              <a:rPr lang="en-US" altLang="en-US"/>
              <a:pPr/>
              <a:t>‹#›</a:t>
            </a:fld>
            <a:endParaRPr lang="en-US" altLang="en-US"/>
          </a:p>
        </p:txBody>
      </p:sp>
    </p:spTree>
    <p:extLst>
      <p:ext uri="{BB962C8B-B14F-4D97-AF65-F5344CB8AC3E}">
        <p14:creationId xmlns:p14="http://schemas.microsoft.com/office/powerpoint/2010/main" val="27575361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C1B4179-FD01-40FA-8E76-10C33B98936A}" type="slidenum">
              <a:rPr lang="en-US" altLang="en-US"/>
              <a:pPr/>
              <a:t>‹#›</a:t>
            </a:fld>
            <a:endParaRPr lang="en-US" altLang="en-US"/>
          </a:p>
        </p:txBody>
      </p:sp>
    </p:spTree>
    <p:extLst>
      <p:ext uri="{BB962C8B-B14F-4D97-AF65-F5344CB8AC3E}">
        <p14:creationId xmlns:p14="http://schemas.microsoft.com/office/powerpoint/2010/main" val="2708734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E3B0F84-81EF-4081-B577-F7A599B8694D}" type="slidenum">
              <a:rPr lang="en-US" altLang="en-US"/>
              <a:pPr/>
              <a:t>‹#›</a:t>
            </a:fld>
            <a:endParaRPr lang="en-US" altLang="en-US"/>
          </a:p>
        </p:txBody>
      </p:sp>
    </p:spTree>
    <p:extLst>
      <p:ext uri="{BB962C8B-B14F-4D97-AF65-F5344CB8AC3E}">
        <p14:creationId xmlns:p14="http://schemas.microsoft.com/office/powerpoint/2010/main" val="4711668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3BBE7354-6691-4EC3-996B-93404D67EC52}" type="slidenum">
              <a:rPr lang="en-US" altLang="en-US"/>
              <a:pPr/>
              <a:t>‹#›</a:t>
            </a:fld>
            <a:endParaRPr lang="en-US" altLang="en-US"/>
          </a:p>
        </p:txBody>
      </p:sp>
    </p:spTree>
    <p:extLst>
      <p:ext uri="{BB962C8B-B14F-4D97-AF65-F5344CB8AC3E}">
        <p14:creationId xmlns:p14="http://schemas.microsoft.com/office/powerpoint/2010/main" val="15211795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750DA55D-0116-4C13-9DF3-099FA5AD4071}" type="slidenum">
              <a:rPr lang="en-US" altLang="en-US"/>
              <a:pPr/>
              <a:t>‹#›</a:t>
            </a:fld>
            <a:endParaRPr lang="en-US" altLang="en-US"/>
          </a:p>
        </p:txBody>
      </p:sp>
    </p:spTree>
    <p:extLst>
      <p:ext uri="{BB962C8B-B14F-4D97-AF65-F5344CB8AC3E}">
        <p14:creationId xmlns:p14="http://schemas.microsoft.com/office/powerpoint/2010/main" val="1241473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440D135E-6F0D-4BE7-A99C-D25B1D9052D4}" type="slidenum">
              <a:rPr lang="en-US" altLang="en-US"/>
              <a:pPr/>
              <a:t>‹#›</a:t>
            </a:fld>
            <a:endParaRPr lang="en-US" altLang="en-US"/>
          </a:p>
        </p:txBody>
      </p:sp>
    </p:spTree>
    <p:extLst>
      <p:ext uri="{BB962C8B-B14F-4D97-AF65-F5344CB8AC3E}">
        <p14:creationId xmlns:p14="http://schemas.microsoft.com/office/powerpoint/2010/main" val="18224883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FA1D5F1-6C6B-46EC-AB40-595D38AB8BA3}" type="slidenum">
              <a:rPr lang="en-US" altLang="en-US"/>
              <a:pPr/>
              <a:t>‹#›</a:t>
            </a:fld>
            <a:endParaRPr lang="en-US" altLang="en-US"/>
          </a:p>
        </p:txBody>
      </p:sp>
    </p:spTree>
    <p:extLst>
      <p:ext uri="{BB962C8B-B14F-4D97-AF65-F5344CB8AC3E}">
        <p14:creationId xmlns:p14="http://schemas.microsoft.com/office/powerpoint/2010/main" val="1090124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C963FED-EA66-45A9-9221-C37C1CEFF1D2}" type="slidenum">
              <a:rPr lang="en-US" altLang="en-US"/>
              <a:pPr/>
              <a:t>‹#›</a:t>
            </a:fld>
            <a:endParaRPr lang="en-US" altLang="en-US"/>
          </a:p>
        </p:txBody>
      </p:sp>
    </p:spTree>
    <p:extLst>
      <p:ext uri="{BB962C8B-B14F-4D97-AF65-F5344CB8AC3E}">
        <p14:creationId xmlns:p14="http://schemas.microsoft.com/office/powerpoint/2010/main" val="35182594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7FC61EE-AA4B-4DD1-85B2-534C02DFA207}" type="slidenum">
              <a:rPr lang="en-US" altLang="en-US"/>
              <a:pPr/>
              <a:t>‹#›</a:t>
            </a:fld>
            <a:endParaRPr lang="en-US" altLang="en-US"/>
          </a:p>
        </p:txBody>
      </p:sp>
    </p:spTree>
    <p:extLst>
      <p:ext uri="{BB962C8B-B14F-4D97-AF65-F5344CB8AC3E}">
        <p14:creationId xmlns:p14="http://schemas.microsoft.com/office/powerpoint/2010/main" val="41220028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1A12428-DF90-4B13-A33D-DB9D378B3189}" type="slidenum">
              <a:rPr lang="en-US" altLang="en-US"/>
              <a:pPr/>
              <a:t>‹#›</a:t>
            </a:fld>
            <a:endParaRPr lang="en-US" altLang="en-US"/>
          </a:p>
        </p:txBody>
      </p:sp>
    </p:spTree>
    <p:extLst>
      <p:ext uri="{BB962C8B-B14F-4D97-AF65-F5344CB8AC3E}">
        <p14:creationId xmlns:p14="http://schemas.microsoft.com/office/powerpoint/2010/main" val="35625390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8A1DB11-C6B3-4372-B6A6-50E2DF8B741D}" type="slidenum">
              <a:rPr lang="en-US" altLang="en-US"/>
              <a:pPr/>
              <a:t>‹#›</a:t>
            </a:fld>
            <a:endParaRPr lang="en-US" altLang="en-US"/>
          </a:p>
        </p:txBody>
      </p:sp>
    </p:spTree>
    <p:extLst>
      <p:ext uri="{BB962C8B-B14F-4D97-AF65-F5344CB8AC3E}">
        <p14:creationId xmlns:p14="http://schemas.microsoft.com/office/powerpoint/2010/main" val="3014374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64A5578-4044-4A87-B502-B3E4DE374D6F}" type="slidenum">
              <a:rPr lang="en-US" altLang="en-US"/>
              <a:pPr/>
              <a:t>‹#›</a:t>
            </a:fld>
            <a:endParaRPr lang="en-US" altLang="en-US"/>
          </a:p>
        </p:txBody>
      </p:sp>
    </p:spTree>
    <p:extLst>
      <p:ext uri="{BB962C8B-B14F-4D97-AF65-F5344CB8AC3E}">
        <p14:creationId xmlns:p14="http://schemas.microsoft.com/office/powerpoint/2010/main" val="340434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D50B9CD-C5CB-425F-BEEC-E135091D659C}" type="slidenum">
              <a:rPr lang="en-US" altLang="en-US"/>
              <a:pPr/>
              <a:t>‹#›</a:t>
            </a:fld>
            <a:endParaRPr lang="en-US" altLang="en-US"/>
          </a:p>
        </p:txBody>
      </p:sp>
    </p:spTree>
    <p:extLst>
      <p:ext uri="{BB962C8B-B14F-4D97-AF65-F5344CB8AC3E}">
        <p14:creationId xmlns:p14="http://schemas.microsoft.com/office/powerpoint/2010/main" val="730923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38CEBC0F-F2C7-4C6E-BFEF-83B08F9DE9CF}" type="slidenum">
              <a:rPr lang="en-US" altLang="en-US"/>
              <a:pPr/>
              <a:t>‹#›</a:t>
            </a:fld>
            <a:endParaRPr lang="en-US" altLang="en-US"/>
          </a:p>
        </p:txBody>
      </p:sp>
    </p:spTree>
    <p:extLst>
      <p:ext uri="{BB962C8B-B14F-4D97-AF65-F5344CB8AC3E}">
        <p14:creationId xmlns:p14="http://schemas.microsoft.com/office/powerpoint/2010/main" val="1818658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525A7571-BC0A-4F83-8702-7C600EB27EEB}" type="slidenum">
              <a:rPr lang="en-US" altLang="en-US"/>
              <a:pPr/>
              <a:t>‹#›</a:t>
            </a:fld>
            <a:endParaRPr lang="en-US" altLang="en-US"/>
          </a:p>
        </p:txBody>
      </p:sp>
    </p:spTree>
    <p:extLst>
      <p:ext uri="{BB962C8B-B14F-4D97-AF65-F5344CB8AC3E}">
        <p14:creationId xmlns:p14="http://schemas.microsoft.com/office/powerpoint/2010/main" val="1856187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35BADF76-0005-4E3B-95EB-3606D49C0CEE}" type="slidenum">
              <a:rPr lang="en-US" altLang="en-US"/>
              <a:pPr/>
              <a:t>‹#›</a:t>
            </a:fld>
            <a:endParaRPr lang="en-US" altLang="en-US"/>
          </a:p>
        </p:txBody>
      </p:sp>
    </p:spTree>
    <p:extLst>
      <p:ext uri="{BB962C8B-B14F-4D97-AF65-F5344CB8AC3E}">
        <p14:creationId xmlns:p14="http://schemas.microsoft.com/office/powerpoint/2010/main" val="2574942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D1D5044-4CD5-4725-8EF2-6F80CAC6AF28}" type="slidenum">
              <a:rPr lang="en-US" altLang="en-US"/>
              <a:pPr/>
              <a:t>‹#›</a:t>
            </a:fld>
            <a:endParaRPr lang="en-US" altLang="en-US"/>
          </a:p>
        </p:txBody>
      </p:sp>
    </p:spTree>
    <p:extLst>
      <p:ext uri="{BB962C8B-B14F-4D97-AF65-F5344CB8AC3E}">
        <p14:creationId xmlns:p14="http://schemas.microsoft.com/office/powerpoint/2010/main" val="3416499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5732372-9661-4487-B350-C70BA5EB75AB}" type="slidenum">
              <a:rPr lang="en-US" altLang="en-US"/>
              <a:pPr/>
              <a:t>‹#›</a:t>
            </a:fld>
            <a:endParaRPr lang="en-US" altLang="en-US"/>
          </a:p>
        </p:txBody>
      </p:sp>
    </p:spTree>
    <p:extLst>
      <p:ext uri="{BB962C8B-B14F-4D97-AF65-F5344CB8AC3E}">
        <p14:creationId xmlns:p14="http://schemas.microsoft.com/office/powerpoint/2010/main" val="185309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3366"/>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64F5BB8-189F-4D76-9087-D83F38856D90}" type="slidenum">
              <a:rPr lang="en-US" altLang="en-US"/>
              <a:pPr/>
              <a:t>‹#›</a:t>
            </a:fld>
            <a:endParaRPr lang="en-US" altLang="en-US"/>
          </a:p>
        </p:txBody>
      </p:sp>
      <p:pic>
        <p:nvPicPr>
          <p:cNvPr id="1031" name="Picture 8" descr="DHS Logo, 4 inch"/>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696200" y="6183313"/>
            <a:ext cx="9906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81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sz="4400">
          <a:solidFill>
            <a:srgbClr val="FFFF99"/>
          </a:solidFill>
          <a:latin typeface="+mj-lt"/>
          <a:ea typeface="+mj-ea"/>
          <a:cs typeface="+mj-cs"/>
        </a:defRPr>
      </a:lvl1pPr>
      <a:lvl2pPr algn="ctr" rtl="0" eaLnBrk="0" fontAlgn="base" hangingPunct="0">
        <a:spcBef>
          <a:spcPct val="0"/>
        </a:spcBef>
        <a:spcAft>
          <a:spcPct val="0"/>
        </a:spcAft>
        <a:defRPr sz="4400">
          <a:solidFill>
            <a:srgbClr val="FFFF99"/>
          </a:solidFill>
          <a:latin typeface="Arial" charset="0"/>
        </a:defRPr>
      </a:lvl2pPr>
      <a:lvl3pPr algn="ctr" rtl="0" eaLnBrk="0" fontAlgn="base" hangingPunct="0">
        <a:spcBef>
          <a:spcPct val="0"/>
        </a:spcBef>
        <a:spcAft>
          <a:spcPct val="0"/>
        </a:spcAft>
        <a:defRPr sz="4400">
          <a:solidFill>
            <a:srgbClr val="FFFF99"/>
          </a:solidFill>
          <a:latin typeface="Arial" charset="0"/>
        </a:defRPr>
      </a:lvl3pPr>
      <a:lvl4pPr algn="ctr" rtl="0" eaLnBrk="0" fontAlgn="base" hangingPunct="0">
        <a:spcBef>
          <a:spcPct val="0"/>
        </a:spcBef>
        <a:spcAft>
          <a:spcPct val="0"/>
        </a:spcAft>
        <a:defRPr sz="4400">
          <a:solidFill>
            <a:srgbClr val="FFFF99"/>
          </a:solidFill>
          <a:latin typeface="Arial" charset="0"/>
        </a:defRPr>
      </a:lvl4pPr>
      <a:lvl5pPr algn="ctr" rtl="0" eaLnBrk="0" fontAlgn="base" hangingPunct="0">
        <a:spcBef>
          <a:spcPct val="0"/>
        </a:spcBef>
        <a:spcAft>
          <a:spcPct val="0"/>
        </a:spcAft>
        <a:defRPr sz="4400">
          <a:solidFill>
            <a:srgbClr val="FFFF99"/>
          </a:solidFill>
          <a:latin typeface="Arial" charset="0"/>
        </a:defRPr>
      </a:lvl5pPr>
      <a:lvl6pPr marL="457200" algn="ctr" rtl="0" fontAlgn="base">
        <a:spcBef>
          <a:spcPct val="0"/>
        </a:spcBef>
        <a:spcAft>
          <a:spcPct val="0"/>
        </a:spcAft>
        <a:defRPr sz="4400">
          <a:solidFill>
            <a:srgbClr val="FFFF99"/>
          </a:solidFill>
          <a:latin typeface="Arial" charset="0"/>
        </a:defRPr>
      </a:lvl6pPr>
      <a:lvl7pPr marL="914400" algn="ctr" rtl="0" fontAlgn="base">
        <a:spcBef>
          <a:spcPct val="0"/>
        </a:spcBef>
        <a:spcAft>
          <a:spcPct val="0"/>
        </a:spcAft>
        <a:defRPr sz="4400">
          <a:solidFill>
            <a:srgbClr val="FFFF99"/>
          </a:solidFill>
          <a:latin typeface="Arial" charset="0"/>
        </a:defRPr>
      </a:lvl7pPr>
      <a:lvl8pPr marL="1371600" algn="ctr" rtl="0" fontAlgn="base">
        <a:spcBef>
          <a:spcPct val="0"/>
        </a:spcBef>
        <a:spcAft>
          <a:spcPct val="0"/>
        </a:spcAft>
        <a:defRPr sz="4400">
          <a:solidFill>
            <a:srgbClr val="FFFF99"/>
          </a:solidFill>
          <a:latin typeface="Arial" charset="0"/>
        </a:defRPr>
      </a:lvl8pPr>
      <a:lvl9pPr marL="1828800" algn="ctr" rtl="0" fontAlgn="base">
        <a:spcBef>
          <a:spcPct val="0"/>
        </a:spcBef>
        <a:spcAft>
          <a:spcPct val="0"/>
        </a:spcAft>
        <a:defRPr sz="4400">
          <a:solidFill>
            <a:srgbClr val="FFFF99"/>
          </a:solidFill>
          <a:latin typeface="Arial" charset="0"/>
        </a:defRPr>
      </a:lvl9pPr>
    </p:titleStyle>
    <p:bodyStyle>
      <a:lvl1pPr marL="342900" indent="-342900" algn="l" rtl="0" eaLnBrk="0" fontAlgn="base" hangingPunct="0">
        <a:spcBef>
          <a:spcPct val="20000"/>
        </a:spcBef>
        <a:spcAft>
          <a:spcPct val="0"/>
        </a:spcAft>
        <a:buClr>
          <a:srgbClr val="FFFF99"/>
        </a:buClr>
        <a:buSzPct val="60000"/>
        <a:buFont typeface="Wingdings" panose="05000000000000000000" pitchFamily="2" charset="2"/>
        <a:buChar char="n"/>
        <a:defRPr sz="3200">
          <a:solidFill>
            <a:srgbClr val="66FFFF"/>
          </a:solidFill>
          <a:latin typeface="+mn-lt"/>
          <a:ea typeface="+mn-ea"/>
          <a:cs typeface="+mn-cs"/>
        </a:defRPr>
      </a:lvl1pPr>
      <a:lvl2pPr marL="742950" indent="-285750" algn="l" rtl="0" eaLnBrk="0" fontAlgn="base" hangingPunct="0">
        <a:spcBef>
          <a:spcPct val="20000"/>
        </a:spcBef>
        <a:spcAft>
          <a:spcPct val="0"/>
        </a:spcAft>
        <a:buClr>
          <a:srgbClr val="66FFFF"/>
        </a:buClr>
        <a:buFont typeface="Arial" panose="020B0604020202020204" pitchFamily="34"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EF5F9EE0-8A7C-4AA7-B766-53776633667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15"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mailto:CCHD.Info@state.mn.us"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www.ihi.org/"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txBox="1">
            <a:spLocks noChangeArrowheads="1"/>
          </p:cNvSpPr>
          <p:nvPr/>
        </p:nvSpPr>
        <p:spPr bwMode="auto">
          <a:xfrm>
            <a:off x="685800" y="1566863"/>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5400" b="1">
                <a:solidFill>
                  <a:schemeClr val="tx2"/>
                </a:solidFill>
                <a:latin typeface="Calibri" panose="020F0502020204030204" pitchFamily="34" charset="0"/>
              </a:rPr>
              <a:t>Communities Coordinating for Healthy Development</a:t>
            </a:r>
          </a:p>
        </p:txBody>
      </p:sp>
      <p:sp>
        <p:nvSpPr>
          <p:cNvPr id="5123" name="Rectangle 3"/>
          <p:cNvSpPr txBox="1">
            <a:spLocks noChangeArrowheads="1"/>
          </p:cNvSpPr>
          <p:nvPr/>
        </p:nvSpPr>
        <p:spPr bwMode="auto">
          <a:xfrm>
            <a:off x="912813" y="3657600"/>
            <a:ext cx="73183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Arial" panose="020B0604020202020204" pitchFamily="34" charset="0"/>
              <a:buNone/>
            </a:pPr>
            <a:r>
              <a:rPr lang="en-US" altLang="en-US" sz="5400">
                <a:solidFill>
                  <a:schemeClr val="tx2"/>
                </a:solidFill>
                <a:latin typeface="Calibri" panose="020F0502020204030204" pitchFamily="34" charset="0"/>
              </a:rPr>
              <a:t>Model for Improvement</a:t>
            </a:r>
          </a:p>
        </p:txBody>
      </p:sp>
      <p:pic>
        <p:nvPicPr>
          <p:cNvPr id="6" name="Picture 5" descr="Department of Human Services Logo" title="CHD logo"/>
          <p:cNvPicPr>
            <a:picLocks noChangeAspect="1"/>
          </p:cNvPicPr>
          <p:nvPr/>
        </p:nvPicPr>
        <p:blipFill>
          <a:blip r:embed="rId3"/>
          <a:stretch>
            <a:fillRect/>
          </a:stretch>
        </p:blipFill>
        <p:spPr>
          <a:xfrm>
            <a:off x="2057400" y="5203825"/>
            <a:ext cx="1835150" cy="855663"/>
          </a:xfrm>
          <a:prstGeom prst="rect">
            <a:avLst/>
          </a:prstGeom>
        </p:spPr>
      </p:pic>
      <p:pic>
        <p:nvPicPr>
          <p:cNvPr id="8" name="Picture 7" descr="Minnesota Childrens Health  Improvement Partnership logo" title="MNCHIP Logo"/>
          <p:cNvPicPr>
            <a:picLocks noChangeAspect="1"/>
          </p:cNvPicPr>
          <p:nvPr/>
        </p:nvPicPr>
        <p:blipFill>
          <a:blip r:embed="rId4"/>
          <a:stretch>
            <a:fillRect/>
          </a:stretch>
        </p:blipFill>
        <p:spPr>
          <a:xfrm>
            <a:off x="4724400" y="5160963"/>
            <a:ext cx="2590800" cy="8715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b="1" dirty="0" smtClean="0">
                <a:solidFill>
                  <a:schemeClr val="tx2"/>
                </a:solidFill>
              </a:rPr>
              <a:t>Recommended Activity: </a:t>
            </a:r>
            <a:br>
              <a:rPr lang="en-US" b="1" dirty="0" smtClean="0">
                <a:solidFill>
                  <a:schemeClr val="tx2"/>
                </a:solidFill>
              </a:rPr>
            </a:br>
            <a:r>
              <a:rPr lang="en-US" b="1" dirty="0" smtClean="0">
                <a:solidFill>
                  <a:schemeClr val="tx2"/>
                </a:solidFill>
              </a:rPr>
              <a:t>Diagram the Workflow</a:t>
            </a:r>
          </a:p>
        </p:txBody>
      </p:sp>
      <p:sp>
        <p:nvSpPr>
          <p:cNvPr id="14339" name="TextBox 3"/>
          <p:cNvSpPr txBox="1">
            <a:spLocks noChangeArrowheads="1"/>
          </p:cNvSpPr>
          <p:nvPr/>
        </p:nvSpPr>
        <p:spPr bwMode="auto">
          <a:xfrm>
            <a:off x="914400" y="1600200"/>
            <a:ext cx="7239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solidFill>
                  <a:schemeClr val="tx2"/>
                </a:solidFill>
              </a:rPr>
              <a:t>The referral feedback loop will be different in every community, based on which partners are involved in the process. </a:t>
            </a:r>
          </a:p>
          <a:p>
            <a:pPr eaLnBrk="1" hangingPunct="1"/>
            <a:endParaRPr lang="en-US" altLang="en-US" sz="2400">
              <a:solidFill>
                <a:schemeClr val="tx2"/>
              </a:solidFill>
            </a:endParaRPr>
          </a:p>
          <a:p>
            <a:pPr eaLnBrk="1" hangingPunct="1"/>
            <a:r>
              <a:rPr lang="en-US" altLang="en-US" sz="2400">
                <a:solidFill>
                  <a:schemeClr val="tx2"/>
                </a:solidFill>
              </a:rPr>
              <a:t>A helpful activity for the team would be to diagram the workflow for referrals and feedback, both internally in each organization and externally, for the community. </a:t>
            </a:r>
          </a:p>
          <a:p>
            <a:pPr eaLnBrk="1" hangingPunct="1"/>
            <a:endParaRPr lang="en-US" altLang="en-US" sz="2400">
              <a:solidFill>
                <a:schemeClr val="tx2"/>
              </a:solidFill>
            </a:endParaRPr>
          </a:p>
          <a:p>
            <a:pPr eaLnBrk="1" hangingPunct="1"/>
            <a:r>
              <a:rPr lang="en-US" altLang="en-US" sz="2400">
                <a:solidFill>
                  <a:schemeClr val="tx2"/>
                </a:solidFill>
              </a:rPr>
              <a:t>Here are sample workflows for a clinic, a school district (Early Intervention Services Provider), and a community as a whole.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644525" y="0"/>
            <a:ext cx="7772400" cy="1470025"/>
          </a:xfrm>
        </p:spPr>
        <p:txBody>
          <a:bodyPr/>
          <a:lstStyle/>
          <a:p>
            <a:r>
              <a:rPr lang="en-US" altLang="en-US" sz="3200" smtClean="0"/>
              <a:t>Sample Internal Referral Feedback</a:t>
            </a:r>
            <a:br>
              <a:rPr lang="en-US" altLang="en-US" sz="3200" smtClean="0"/>
            </a:br>
            <a:r>
              <a:rPr lang="en-US" altLang="en-US" sz="3200" smtClean="0"/>
              <a:t>Workflow for Screening at Clinic</a:t>
            </a:r>
          </a:p>
        </p:txBody>
      </p:sp>
      <p:sp>
        <p:nvSpPr>
          <p:cNvPr id="4" name="TextBox 3"/>
          <p:cNvSpPr txBox="1"/>
          <p:nvPr/>
        </p:nvSpPr>
        <p:spPr>
          <a:xfrm>
            <a:off x="3962400" y="1778000"/>
            <a:ext cx="1295400" cy="1385888"/>
          </a:xfrm>
          <a:prstGeom prst="rect">
            <a:avLst/>
          </a:prstGeom>
          <a:solidFill>
            <a:schemeClr val="tx2">
              <a:lumMod val="20000"/>
              <a:lumOff val="80000"/>
            </a:schemeClr>
          </a:solidFill>
          <a:ln>
            <a:solidFill>
              <a:schemeClr val="tx1"/>
            </a:solidFill>
          </a:ln>
        </p:spPr>
        <p:txBody>
          <a:bodyPr>
            <a:spAutoFit/>
          </a:bodyPr>
          <a:lstStyle/>
          <a:p>
            <a:pPr>
              <a:defRPr/>
            </a:pPr>
            <a:r>
              <a:rPr lang="en-US" sz="1200" dirty="0">
                <a:latin typeface="Arial" charset="0"/>
              </a:rPr>
              <a:t>Nurse or other clinic staff score the questionnaire and give results to the child’s practitioner</a:t>
            </a:r>
            <a:endParaRPr lang="en-US" sz="1200" dirty="0">
              <a:latin typeface="Arial" charset="0"/>
            </a:endParaRPr>
          </a:p>
        </p:txBody>
      </p:sp>
      <p:sp>
        <p:nvSpPr>
          <p:cNvPr id="5" name="TextBox 4"/>
          <p:cNvSpPr txBox="1"/>
          <p:nvPr/>
        </p:nvSpPr>
        <p:spPr>
          <a:xfrm>
            <a:off x="2133600" y="1778000"/>
            <a:ext cx="1524000" cy="1385888"/>
          </a:xfrm>
          <a:prstGeom prst="rect">
            <a:avLst/>
          </a:prstGeom>
          <a:solidFill>
            <a:schemeClr val="tx2">
              <a:lumMod val="20000"/>
              <a:lumOff val="80000"/>
            </a:schemeClr>
          </a:solidFill>
          <a:ln>
            <a:solidFill>
              <a:schemeClr val="tx1"/>
            </a:solidFill>
          </a:ln>
        </p:spPr>
        <p:txBody>
          <a:bodyPr>
            <a:spAutoFit/>
          </a:bodyPr>
          <a:lstStyle/>
          <a:p>
            <a:pPr>
              <a:defRPr/>
            </a:pPr>
            <a:r>
              <a:rPr lang="en-US" sz="1200" dirty="0">
                <a:latin typeface="Arial" charset="0"/>
              </a:rPr>
              <a:t>Family arrives for visit and either gives check in staff the completed questionnaire or completes one in the lobby</a:t>
            </a:r>
            <a:endParaRPr lang="en-US" sz="1200" dirty="0">
              <a:latin typeface="Arial" charset="0"/>
            </a:endParaRPr>
          </a:p>
        </p:txBody>
      </p:sp>
      <p:sp>
        <p:nvSpPr>
          <p:cNvPr id="6" name="TextBox 5"/>
          <p:cNvSpPr txBox="1"/>
          <p:nvPr/>
        </p:nvSpPr>
        <p:spPr>
          <a:xfrm>
            <a:off x="533400" y="1781175"/>
            <a:ext cx="1295400" cy="1384300"/>
          </a:xfrm>
          <a:prstGeom prst="rect">
            <a:avLst/>
          </a:prstGeom>
          <a:solidFill>
            <a:schemeClr val="tx2">
              <a:lumMod val="20000"/>
              <a:lumOff val="80000"/>
            </a:schemeClr>
          </a:solidFill>
          <a:ln>
            <a:solidFill>
              <a:schemeClr val="tx1"/>
            </a:solidFill>
          </a:ln>
        </p:spPr>
        <p:txBody>
          <a:bodyPr>
            <a:spAutoFit/>
          </a:bodyPr>
          <a:lstStyle/>
          <a:p>
            <a:pPr>
              <a:defRPr/>
            </a:pPr>
            <a:r>
              <a:rPr lang="en-US" sz="1200" dirty="0">
                <a:latin typeface="Arial" charset="0"/>
              </a:rPr>
              <a:t>Prior to office visit, clinic administrative staff send screening questionnaire to family</a:t>
            </a:r>
            <a:endParaRPr lang="en-US" sz="1200" dirty="0">
              <a:latin typeface="Arial" charset="0"/>
            </a:endParaRPr>
          </a:p>
        </p:txBody>
      </p:sp>
      <p:sp>
        <p:nvSpPr>
          <p:cNvPr id="9" name="TextBox 8"/>
          <p:cNvSpPr txBox="1"/>
          <p:nvPr/>
        </p:nvSpPr>
        <p:spPr>
          <a:xfrm>
            <a:off x="5567363" y="1524000"/>
            <a:ext cx="1625600" cy="1200150"/>
          </a:xfrm>
          <a:prstGeom prst="rect">
            <a:avLst/>
          </a:prstGeom>
          <a:solidFill>
            <a:schemeClr val="tx2">
              <a:lumMod val="20000"/>
              <a:lumOff val="80000"/>
            </a:schemeClr>
          </a:solidFill>
          <a:ln>
            <a:solidFill>
              <a:schemeClr val="tx1"/>
            </a:solidFill>
          </a:ln>
        </p:spPr>
        <p:txBody>
          <a:bodyPr>
            <a:spAutoFit/>
          </a:bodyPr>
          <a:lstStyle/>
          <a:p>
            <a:pPr>
              <a:defRPr/>
            </a:pPr>
            <a:r>
              <a:rPr lang="en-US" sz="1200" dirty="0">
                <a:latin typeface="Arial" charset="0"/>
              </a:rPr>
              <a:t>Practitioner determines if  a referral is needed, notifies the family and asks clinic staff to make the referral</a:t>
            </a:r>
            <a:endParaRPr lang="en-US" sz="1200" dirty="0">
              <a:latin typeface="Arial" charset="0"/>
            </a:endParaRPr>
          </a:p>
        </p:txBody>
      </p:sp>
      <p:sp>
        <p:nvSpPr>
          <p:cNvPr id="10" name="TextBox 9"/>
          <p:cNvSpPr txBox="1"/>
          <p:nvPr/>
        </p:nvSpPr>
        <p:spPr>
          <a:xfrm>
            <a:off x="7316788" y="1778000"/>
            <a:ext cx="1370012" cy="831850"/>
          </a:xfrm>
          <a:prstGeom prst="rect">
            <a:avLst/>
          </a:prstGeom>
          <a:solidFill>
            <a:schemeClr val="tx2">
              <a:lumMod val="20000"/>
              <a:lumOff val="80000"/>
            </a:schemeClr>
          </a:solidFill>
          <a:ln>
            <a:solidFill>
              <a:schemeClr val="tx1"/>
            </a:solidFill>
          </a:ln>
        </p:spPr>
        <p:txBody>
          <a:bodyPr>
            <a:spAutoFit/>
          </a:bodyPr>
          <a:lstStyle/>
          <a:p>
            <a:pPr>
              <a:defRPr/>
            </a:pPr>
            <a:r>
              <a:rPr lang="en-US" sz="1200" dirty="0">
                <a:latin typeface="Arial" charset="0"/>
              </a:rPr>
              <a:t>Referral is made to Help Me Grow (state referral system)</a:t>
            </a:r>
            <a:endParaRPr lang="en-US" sz="1200" dirty="0">
              <a:latin typeface="Arial" charset="0"/>
            </a:endParaRPr>
          </a:p>
        </p:txBody>
      </p:sp>
      <p:sp>
        <p:nvSpPr>
          <p:cNvPr id="11" name="TextBox 10"/>
          <p:cNvSpPr txBox="1"/>
          <p:nvPr/>
        </p:nvSpPr>
        <p:spPr>
          <a:xfrm>
            <a:off x="612775" y="3446463"/>
            <a:ext cx="2319338" cy="831850"/>
          </a:xfrm>
          <a:prstGeom prst="rect">
            <a:avLst/>
          </a:prstGeom>
          <a:solidFill>
            <a:schemeClr val="accent2">
              <a:lumMod val="40000"/>
              <a:lumOff val="60000"/>
            </a:schemeClr>
          </a:solidFill>
          <a:ln>
            <a:solidFill>
              <a:schemeClr val="tx1"/>
            </a:solidFill>
          </a:ln>
        </p:spPr>
        <p:txBody>
          <a:bodyPr>
            <a:spAutoFit/>
          </a:bodyPr>
          <a:lstStyle/>
          <a:p>
            <a:pPr>
              <a:defRPr/>
            </a:pPr>
            <a:r>
              <a:rPr lang="en-US" sz="1200" dirty="0">
                <a:latin typeface="Arial" charset="0"/>
              </a:rPr>
              <a:t>Help Me Grow funnels referral to appropriate school district for early intervention or preschool special education evaluation</a:t>
            </a:r>
            <a:endParaRPr lang="en-US" sz="1200" dirty="0">
              <a:latin typeface="Arial" charset="0"/>
            </a:endParaRPr>
          </a:p>
        </p:txBody>
      </p:sp>
      <p:sp>
        <p:nvSpPr>
          <p:cNvPr id="12" name="TextBox 11"/>
          <p:cNvSpPr txBox="1"/>
          <p:nvPr/>
        </p:nvSpPr>
        <p:spPr>
          <a:xfrm>
            <a:off x="3316288" y="3613150"/>
            <a:ext cx="2319337" cy="461963"/>
          </a:xfrm>
          <a:prstGeom prst="rect">
            <a:avLst/>
          </a:prstGeom>
          <a:solidFill>
            <a:schemeClr val="accent2">
              <a:lumMod val="40000"/>
              <a:lumOff val="60000"/>
            </a:schemeClr>
          </a:solidFill>
          <a:ln>
            <a:solidFill>
              <a:schemeClr val="tx1"/>
            </a:solidFill>
          </a:ln>
        </p:spPr>
        <p:txBody>
          <a:bodyPr>
            <a:spAutoFit/>
          </a:bodyPr>
          <a:lstStyle/>
          <a:p>
            <a:pPr>
              <a:defRPr/>
            </a:pPr>
            <a:r>
              <a:rPr lang="en-US" sz="1200" dirty="0">
                <a:latin typeface="Arial" charset="0"/>
              </a:rPr>
              <a:t>Family consent to report back to clinic is obtained</a:t>
            </a:r>
            <a:endParaRPr lang="en-US" sz="1200" dirty="0">
              <a:latin typeface="Arial" charset="0"/>
            </a:endParaRPr>
          </a:p>
        </p:txBody>
      </p:sp>
      <p:sp>
        <p:nvSpPr>
          <p:cNvPr id="13" name="TextBox 12"/>
          <p:cNvSpPr txBox="1"/>
          <p:nvPr/>
        </p:nvSpPr>
        <p:spPr>
          <a:xfrm>
            <a:off x="6062663" y="3521075"/>
            <a:ext cx="2852737" cy="646113"/>
          </a:xfrm>
          <a:prstGeom prst="rect">
            <a:avLst/>
          </a:prstGeom>
          <a:solidFill>
            <a:schemeClr val="accent2">
              <a:lumMod val="40000"/>
              <a:lumOff val="60000"/>
            </a:schemeClr>
          </a:solidFill>
          <a:ln>
            <a:solidFill>
              <a:schemeClr val="tx1"/>
            </a:solidFill>
          </a:ln>
        </p:spPr>
        <p:txBody>
          <a:bodyPr>
            <a:spAutoFit/>
          </a:bodyPr>
          <a:lstStyle/>
          <a:p>
            <a:pPr>
              <a:defRPr/>
            </a:pPr>
            <a:r>
              <a:rPr lang="en-US" sz="1200" dirty="0">
                <a:latin typeface="Arial" charset="0"/>
              </a:rPr>
              <a:t>Early intervention or preschool special education program staff send referral report form back to clinic via fax</a:t>
            </a:r>
            <a:endParaRPr lang="en-US" sz="1200" dirty="0">
              <a:latin typeface="Arial" charset="0"/>
            </a:endParaRPr>
          </a:p>
        </p:txBody>
      </p:sp>
      <p:sp>
        <p:nvSpPr>
          <p:cNvPr id="15" name="TextBox 14"/>
          <p:cNvSpPr txBox="1"/>
          <p:nvPr/>
        </p:nvSpPr>
        <p:spPr>
          <a:xfrm>
            <a:off x="612775" y="4637088"/>
            <a:ext cx="1520825" cy="830262"/>
          </a:xfrm>
          <a:prstGeom prst="rect">
            <a:avLst/>
          </a:prstGeom>
          <a:solidFill>
            <a:schemeClr val="tx2">
              <a:lumMod val="20000"/>
              <a:lumOff val="80000"/>
            </a:schemeClr>
          </a:solidFill>
          <a:ln>
            <a:solidFill>
              <a:schemeClr val="tx1"/>
            </a:solidFill>
          </a:ln>
        </p:spPr>
        <p:txBody>
          <a:bodyPr>
            <a:spAutoFit/>
          </a:bodyPr>
          <a:lstStyle/>
          <a:p>
            <a:pPr>
              <a:defRPr/>
            </a:pPr>
            <a:r>
              <a:rPr lang="en-US" sz="1200" dirty="0">
                <a:latin typeface="Arial" charset="0"/>
              </a:rPr>
              <a:t>Administrative staff receive report by fax, give to practitioner	</a:t>
            </a:r>
            <a:endParaRPr lang="en-US" sz="1200" dirty="0">
              <a:latin typeface="Arial" charset="0"/>
            </a:endParaRPr>
          </a:p>
        </p:txBody>
      </p:sp>
      <p:sp>
        <p:nvSpPr>
          <p:cNvPr id="16" name="TextBox 15"/>
          <p:cNvSpPr txBox="1"/>
          <p:nvPr/>
        </p:nvSpPr>
        <p:spPr>
          <a:xfrm>
            <a:off x="2590800" y="4581525"/>
            <a:ext cx="1295400" cy="1201738"/>
          </a:xfrm>
          <a:prstGeom prst="rect">
            <a:avLst/>
          </a:prstGeom>
          <a:solidFill>
            <a:schemeClr val="tx2">
              <a:lumMod val="20000"/>
              <a:lumOff val="80000"/>
            </a:schemeClr>
          </a:solidFill>
          <a:ln>
            <a:solidFill>
              <a:schemeClr val="tx1"/>
            </a:solidFill>
          </a:ln>
        </p:spPr>
        <p:txBody>
          <a:bodyPr>
            <a:spAutoFit/>
          </a:bodyPr>
          <a:lstStyle/>
          <a:p>
            <a:pPr>
              <a:defRPr/>
            </a:pPr>
            <a:r>
              <a:rPr lang="en-US" sz="1200" dirty="0">
                <a:latin typeface="Arial" charset="0"/>
              </a:rPr>
              <a:t>Practitioner reviews report, highlights any issues, and gives it to care coordinator</a:t>
            </a:r>
            <a:endParaRPr lang="en-US" sz="1200" dirty="0">
              <a:latin typeface="Arial" charset="0"/>
            </a:endParaRPr>
          </a:p>
        </p:txBody>
      </p:sp>
      <p:sp>
        <p:nvSpPr>
          <p:cNvPr id="17" name="TextBox 16"/>
          <p:cNvSpPr txBox="1"/>
          <p:nvPr/>
        </p:nvSpPr>
        <p:spPr>
          <a:xfrm>
            <a:off x="6545263" y="4840288"/>
            <a:ext cx="1295400" cy="647700"/>
          </a:xfrm>
          <a:prstGeom prst="rect">
            <a:avLst/>
          </a:prstGeom>
          <a:solidFill>
            <a:schemeClr val="tx2">
              <a:lumMod val="20000"/>
              <a:lumOff val="80000"/>
            </a:schemeClr>
          </a:solidFill>
          <a:ln>
            <a:solidFill>
              <a:schemeClr val="tx1"/>
            </a:solidFill>
          </a:ln>
        </p:spPr>
        <p:txBody>
          <a:bodyPr>
            <a:spAutoFit/>
          </a:bodyPr>
          <a:lstStyle/>
          <a:p>
            <a:pPr>
              <a:defRPr/>
            </a:pPr>
            <a:r>
              <a:rPr lang="en-US" sz="1200" dirty="0">
                <a:latin typeface="Arial" charset="0"/>
              </a:rPr>
              <a:t>S</a:t>
            </a:r>
            <a:r>
              <a:rPr lang="en-US" sz="1200" dirty="0">
                <a:latin typeface="Arial" charset="0"/>
              </a:rPr>
              <a:t>upport staff  files in medical record</a:t>
            </a:r>
            <a:endParaRPr lang="en-US" sz="1200" dirty="0">
              <a:latin typeface="Arial" charset="0"/>
            </a:endParaRPr>
          </a:p>
        </p:txBody>
      </p:sp>
      <p:sp>
        <p:nvSpPr>
          <p:cNvPr id="18" name="TextBox 17"/>
          <p:cNvSpPr txBox="1"/>
          <p:nvPr/>
        </p:nvSpPr>
        <p:spPr>
          <a:xfrm>
            <a:off x="4217988" y="4627563"/>
            <a:ext cx="1725612" cy="1016000"/>
          </a:xfrm>
          <a:prstGeom prst="rect">
            <a:avLst/>
          </a:prstGeom>
          <a:solidFill>
            <a:schemeClr val="tx2">
              <a:lumMod val="20000"/>
              <a:lumOff val="80000"/>
            </a:schemeClr>
          </a:solidFill>
          <a:ln>
            <a:solidFill>
              <a:schemeClr val="tx1"/>
            </a:solidFill>
          </a:ln>
        </p:spPr>
        <p:txBody>
          <a:bodyPr>
            <a:spAutoFit/>
          </a:bodyPr>
          <a:lstStyle/>
          <a:p>
            <a:pPr>
              <a:defRPr/>
            </a:pPr>
            <a:r>
              <a:rPr lang="en-US" sz="1200" dirty="0">
                <a:latin typeface="Arial" charset="0"/>
              </a:rPr>
              <a:t>Care coordinator reviews report to identify any follow up needs to act on and gives it to support staff</a:t>
            </a:r>
            <a:endParaRPr lang="en-US" sz="1200" dirty="0">
              <a:latin typeface="Arial" charset="0"/>
            </a:endParaRPr>
          </a:p>
        </p:txBody>
      </p:sp>
      <p:sp>
        <p:nvSpPr>
          <p:cNvPr id="15375" name="TextBox 18"/>
          <p:cNvSpPr txBox="1">
            <a:spLocks noChangeArrowheads="1"/>
          </p:cNvSpPr>
          <p:nvPr/>
        </p:nvSpPr>
        <p:spPr bwMode="auto">
          <a:xfrm>
            <a:off x="612775" y="5943600"/>
            <a:ext cx="77692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400" i="1"/>
              <a:t>Clinics will vary in which staff will perform which of these functions. As part of the CCHD project, it will be important to identify these staff and engage them in the improvement process.</a:t>
            </a:r>
          </a:p>
        </p:txBody>
      </p:sp>
      <p:sp>
        <p:nvSpPr>
          <p:cNvPr id="20" name="Right Arrow 19"/>
          <p:cNvSpPr/>
          <p:nvPr/>
        </p:nvSpPr>
        <p:spPr>
          <a:xfrm>
            <a:off x="1905000" y="2470150"/>
            <a:ext cx="152400" cy="460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Right Arrow 20"/>
          <p:cNvSpPr/>
          <p:nvPr/>
        </p:nvSpPr>
        <p:spPr>
          <a:xfrm>
            <a:off x="3733800" y="2516188"/>
            <a:ext cx="152400" cy="460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Right Arrow 21"/>
          <p:cNvSpPr/>
          <p:nvPr/>
        </p:nvSpPr>
        <p:spPr>
          <a:xfrm>
            <a:off x="5334000" y="2484438"/>
            <a:ext cx="152400" cy="460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Right Arrow 22"/>
          <p:cNvSpPr/>
          <p:nvPr/>
        </p:nvSpPr>
        <p:spPr>
          <a:xfrm>
            <a:off x="7070725" y="2490788"/>
            <a:ext cx="152400" cy="460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Down Arrow 25"/>
          <p:cNvSpPr/>
          <p:nvPr/>
        </p:nvSpPr>
        <p:spPr>
          <a:xfrm rot="3532438">
            <a:off x="7514432" y="2613819"/>
            <a:ext cx="88900" cy="979487"/>
          </a:xfrm>
          <a:prstGeom prst="downArrow">
            <a:avLst>
              <a:gd name="adj1" fmla="val 50000"/>
              <a:gd name="adj2" fmla="val 562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Right Arrow 26"/>
          <p:cNvSpPr/>
          <p:nvPr/>
        </p:nvSpPr>
        <p:spPr>
          <a:xfrm rot="10800000">
            <a:off x="1638300" y="3305175"/>
            <a:ext cx="5432425"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Right Arrow 28"/>
          <p:cNvSpPr/>
          <p:nvPr/>
        </p:nvSpPr>
        <p:spPr>
          <a:xfrm>
            <a:off x="3086100" y="3862388"/>
            <a:ext cx="152400" cy="460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Right Arrow 29"/>
          <p:cNvSpPr/>
          <p:nvPr/>
        </p:nvSpPr>
        <p:spPr>
          <a:xfrm>
            <a:off x="5715000" y="3870325"/>
            <a:ext cx="152400" cy="460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Right Arrow 30"/>
          <p:cNvSpPr/>
          <p:nvPr/>
        </p:nvSpPr>
        <p:spPr>
          <a:xfrm rot="10800000">
            <a:off x="1685925" y="4419600"/>
            <a:ext cx="5324475" cy="809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Down Arrow 31"/>
          <p:cNvSpPr/>
          <p:nvPr/>
        </p:nvSpPr>
        <p:spPr>
          <a:xfrm rot="3532438" flipH="1">
            <a:off x="7311232" y="4114006"/>
            <a:ext cx="95250" cy="509587"/>
          </a:xfrm>
          <a:prstGeom prst="downArrow">
            <a:avLst>
              <a:gd name="adj1" fmla="val 50000"/>
              <a:gd name="adj2" fmla="val 562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Down Arrow 32"/>
          <p:cNvSpPr/>
          <p:nvPr/>
        </p:nvSpPr>
        <p:spPr>
          <a:xfrm>
            <a:off x="1485900" y="4419600"/>
            <a:ext cx="152400" cy="1619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ight Arrow 33"/>
          <p:cNvSpPr/>
          <p:nvPr/>
        </p:nvSpPr>
        <p:spPr>
          <a:xfrm>
            <a:off x="2286000" y="5053013"/>
            <a:ext cx="152400" cy="444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5" name="Right Arrow 34"/>
          <p:cNvSpPr/>
          <p:nvPr/>
        </p:nvSpPr>
        <p:spPr>
          <a:xfrm>
            <a:off x="3962400" y="5022850"/>
            <a:ext cx="152400" cy="460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ight Arrow 35"/>
          <p:cNvSpPr/>
          <p:nvPr/>
        </p:nvSpPr>
        <p:spPr>
          <a:xfrm>
            <a:off x="6172200" y="5141913"/>
            <a:ext cx="152400" cy="444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Down Arrow 36"/>
          <p:cNvSpPr/>
          <p:nvPr/>
        </p:nvSpPr>
        <p:spPr>
          <a:xfrm>
            <a:off x="1409700" y="3262313"/>
            <a:ext cx="152400" cy="1635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ctrTitle"/>
          </p:nvPr>
        </p:nvSpPr>
        <p:spPr>
          <a:xfrm>
            <a:off x="533400" y="0"/>
            <a:ext cx="7772400" cy="457200"/>
          </a:xfrm>
        </p:spPr>
        <p:txBody>
          <a:bodyPr/>
          <a:lstStyle/>
          <a:p>
            <a:r>
              <a:rPr lang="en-US" altLang="en-US" sz="1600" b="1" smtClean="0"/>
              <a:t>Early Intervention/ Preschool Special Education Referral Report Workflow</a:t>
            </a:r>
          </a:p>
        </p:txBody>
      </p:sp>
      <p:sp>
        <p:nvSpPr>
          <p:cNvPr id="3" name="Subtitle 2"/>
          <p:cNvSpPr>
            <a:spLocks noGrp="1"/>
          </p:cNvSpPr>
          <p:nvPr>
            <p:ph type="subTitle" idx="1"/>
          </p:nvPr>
        </p:nvSpPr>
        <p:spPr>
          <a:xfrm>
            <a:off x="2152650" y="673100"/>
            <a:ext cx="1485900" cy="762000"/>
          </a:xfrm>
          <a:solidFill>
            <a:schemeClr val="tx2">
              <a:lumMod val="20000"/>
              <a:lumOff val="80000"/>
            </a:schemeClr>
          </a:solidFill>
          <a:ln>
            <a:solidFill>
              <a:schemeClr val="tx1"/>
            </a:solidFill>
          </a:ln>
        </p:spPr>
        <p:txBody>
          <a:bodyPr rtlCol="0">
            <a:normAutofit lnSpcReduction="10000"/>
          </a:bodyPr>
          <a:lstStyle/>
          <a:p>
            <a:pPr fontAlgn="auto">
              <a:spcAft>
                <a:spcPts val="0"/>
              </a:spcAft>
              <a:defRPr/>
            </a:pPr>
            <a:r>
              <a:rPr lang="en-US" sz="1200" dirty="0" smtClean="0">
                <a:solidFill>
                  <a:schemeClr val="tx1"/>
                </a:solidFill>
              </a:rPr>
              <a:t>Clinic sends referral directly to early intervention office at school district</a:t>
            </a:r>
            <a:endParaRPr lang="en-US" sz="1200" dirty="0">
              <a:solidFill>
                <a:schemeClr val="tx1"/>
              </a:solidFill>
            </a:endParaRPr>
          </a:p>
        </p:txBody>
      </p:sp>
      <p:sp>
        <p:nvSpPr>
          <p:cNvPr id="4" name="Subtitle 2"/>
          <p:cNvSpPr txBox="1">
            <a:spLocks/>
          </p:cNvSpPr>
          <p:nvPr/>
        </p:nvSpPr>
        <p:spPr>
          <a:xfrm>
            <a:off x="419100" y="2033588"/>
            <a:ext cx="1171575" cy="1079500"/>
          </a:xfrm>
          <a:prstGeom prst="rect">
            <a:avLst/>
          </a:prstGeom>
          <a:solidFill>
            <a:schemeClr val="tx2">
              <a:lumMod val="20000"/>
              <a:lumOff val="80000"/>
            </a:schemeClr>
          </a:solidFill>
          <a:ln>
            <a:solidFill>
              <a:schemeClr val="tx1"/>
            </a:solidFill>
          </a:ln>
        </p:spPr>
        <p:txBody>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1200" dirty="0" smtClean="0">
                <a:solidFill>
                  <a:schemeClr val="tx1"/>
                </a:solidFill>
              </a:rPr>
              <a:t>Clinic sends referral to the Help Me Grow state online system</a:t>
            </a:r>
            <a:endParaRPr lang="en-US" sz="1200" dirty="0">
              <a:solidFill>
                <a:schemeClr val="tx1"/>
              </a:solidFill>
            </a:endParaRPr>
          </a:p>
        </p:txBody>
      </p:sp>
      <p:sp>
        <p:nvSpPr>
          <p:cNvPr id="5" name="Subtitle 2"/>
          <p:cNvSpPr txBox="1">
            <a:spLocks/>
          </p:cNvSpPr>
          <p:nvPr/>
        </p:nvSpPr>
        <p:spPr>
          <a:xfrm>
            <a:off x="2152650" y="1819275"/>
            <a:ext cx="1485900" cy="754063"/>
          </a:xfrm>
          <a:prstGeom prst="rect">
            <a:avLst/>
          </a:prstGeom>
          <a:solidFill>
            <a:schemeClr val="tx2">
              <a:lumMod val="20000"/>
              <a:lumOff val="80000"/>
            </a:schemeClr>
          </a:solidFill>
          <a:ln>
            <a:solidFill>
              <a:schemeClr val="tx1"/>
            </a:solidFill>
          </a:ln>
        </p:spPr>
        <p:txBody>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1200" dirty="0" smtClean="0">
                <a:solidFill>
                  <a:schemeClr val="tx1"/>
                </a:solidFill>
              </a:rPr>
              <a:t>HMG determines appropriate district, sends them the referral</a:t>
            </a:r>
            <a:endParaRPr lang="en-US" sz="1200" dirty="0">
              <a:solidFill>
                <a:schemeClr val="tx1"/>
              </a:solidFill>
            </a:endParaRPr>
          </a:p>
        </p:txBody>
      </p:sp>
      <p:sp>
        <p:nvSpPr>
          <p:cNvPr id="6" name="Subtitle 2"/>
          <p:cNvSpPr txBox="1">
            <a:spLocks/>
          </p:cNvSpPr>
          <p:nvPr/>
        </p:nvSpPr>
        <p:spPr>
          <a:xfrm>
            <a:off x="4570413" y="654050"/>
            <a:ext cx="2514600" cy="520700"/>
          </a:xfrm>
          <a:prstGeom prst="rect">
            <a:avLst/>
          </a:prstGeom>
          <a:solidFill>
            <a:schemeClr val="tx2">
              <a:lumMod val="20000"/>
              <a:lumOff val="80000"/>
            </a:schemeClr>
          </a:solidFill>
          <a:ln>
            <a:solidFill>
              <a:schemeClr val="tx1"/>
            </a:solidFill>
          </a:ln>
        </p:spPr>
        <p:txBody>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1200" dirty="0" smtClean="0">
                <a:solidFill>
                  <a:schemeClr val="tx1"/>
                </a:solidFill>
              </a:rPr>
              <a:t>District receives referral, assigns to staff for evaluation </a:t>
            </a:r>
            <a:endParaRPr lang="en-US" sz="1200" dirty="0">
              <a:solidFill>
                <a:schemeClr val="tx1"/>
              </a:solidFill>
            </a:endParaRPr>
          </a:p>
        </p:txBody>
      </p:sp>
      <p:sp>
        <p:nvSpPr>
          <p:cNvPr id="7" name="Subtitle 2"/>
          <p:cNvSpPr txBox="1">
            <a:spLocks/>
          </p:cNvSpPr>
          <p:nvPr/>
        </p:nvSpPr>
        <p:spPr>
          <a:xfrm>
            <a:off x="7543800" y="1439863"/>
            <a:ext cx="1023938" cy="1201737"/>
          </a:xfrm>
          <a:prstGeom prst="rect">
            <a:avLst/>
          </a:prstGeom>
          <a:solidFill>
            <a:schemeClr val="tx2">
              <a:lumMod val="20000"/>
              <a:lumOff val="80000"/>
            </a:schemeClr>
          </a:solidFill>
          <a:ln>
            <a:solidFill>
              <a:schemeClr val="tx1"/>
            </a:solidFill>
          </a:ln>
        </p:spPr>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1200" dirty="0" smtClean="0">
                <a:solidFill>
                  <a:schemeClr val="tx1"/>
                </a:solidFill>
              </a:rPr>
              <a:t>Evaluators contact family and set up meeting</a:t>
            </a:r>
            <a:endParaRPr lang="en-US" sz="1200" dirty="0">
              <a:solidFill>
                <a:schemeClr val="tx1"/>
              </a:solidFill>
            </a:endParaRPr>
          </a:p>
        </p:txBody>
      </p:sp>
      <p:sp>
        <p:nvSpPr>
          <p:cNvPr id="8" name="Subtitle 2"/>
          <p:cNvSpPr txBox="1">
            <a:spLocks/>
          </p:cNvSpPr>
          <p:nvPr/>
        </p:nvSpPr>
        <p:spPr>
          <a:xfrm>
            <a:off x="5629275" y="1676400"/>
            <a:ext cx="1593850" cy="877888"/>
          </a:xfrm>
          <a:prstGeom prst="rect">
            <a:avLst/>
          </a:prstGeom>
          <a:solidFill>
            <a:schemeClr val="tx2">
              <a:lumMod val="20000"/>
              <a:lumOff val="80000"/>
            </a:schemeClr>
          </a:solidFill>
          <a:ln>
            <a:solidFill>
              <a:schemeClr val="tx1"/>
            </a:solidFill>
          </a:ln>
        </p:spPr>
        <p:txBody>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1200" dirty="0" smtClean="0">
                <a:solidFill>
                  <a:schemeClr val="tx1"/>
                </a:solidFill>
              </a:rPr>
              <a:t>Family refuses evaluation or is unable to be contacted, referral is closed</a:t>
            </a:r>
            <a:endParaRPr lang="en-US" sz="1200" dirty="0">
              <a:solidFill>
                <a:schemeClr val="tx1"/>
              </a:solidFill>
            </a:endParaRPr>
          </a:p>
        </p:txBody>
      </p:sp>
      <p:sp>
        <p:nvSpPr>
          <p:cNvPr id="9" name="Subtitle 2"/>
          <p:cNvSpPr txBox="1">
            <a:spLocks/>
          </p:cNvSpPr>
          <p:nvPr/>
        </p:nvSpPr>
        <p:spPr>
          <a:xfrm>
            <a:off x="3505200" y="5321300"/>
            <a:ext cx="1390650" cy="685800"/>
          </a:xfrm>
          <a:prstGeom prst="rect">
            <a:avLst/>
          </a:prstGeom>
          <a:solidFill>
            <a:schemeClr val="tx2">
              <a:lumMod val="20000"/>
              <a:lumOff val="80000"/>
            </a:schemeClr>
          </a:solidFill>
          <a:ln>
            <a:solidFill>
              <a:schemeClr val="tx1"/>
            </a:solidFill>
          </a:ln>
        </p:spPr>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1200" dirty="0" smtClean="0">
                <a:solidFill>
                  <a:schemeClr val="tx1"/>
                </a:solidFill>
              </a:rPr>
              <a:t>Student is determined to be eligible for services</a:t>
            </a:r>
            <a:endParaRPr lang="en-US" sz="1200" dirty="0">
              <a:solidFill>
                <a:schemeClr val="tx1"/>
              </a:solidFill>
            </a:endParaRPr>
          </a:p>
        </p:txBody>
      </p:sp>
      <p:sp>
        <p:nvSpPr>
          <p:cNvPr id="10" name="Subtitle 2"/>
          <p:cNvSpPr txBox="1">
            <a:spLocks/>
          </p:cNvSpPr>
          <p:nvPr/>
        </p:nvSpPr>
        <p:spPr>
          <a:xfrm>
            <a:off x="7085013" y="4762500"/>
            <a:ext cx="1752600" cy="914400"/>
          </a:xfrm>
          <a:prstGeom prst="rect">
            <a:avLst/>
          </a:prstGeom>
          <a:solidFill>
            <a:schemeClr val="tx2">
              <a:lumMod val="20000"/>
              <a:lumOff val="80000"/>
            </a:schemeClr>
          </a:solidFill>
          <a:ln>
            <a:solidFill>
              <a:schemeClr val="tx1"/>
            </a:solidFill>
          </a:ln>
        </p:spPr>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1200" dirty="0" smtClean="0">
                <a:solidFill>
                  <a:schemeClr val="tx1"/>
                </a:solidFill>
              </a:rPr>
              <a:t>Student comes in for evaluation, consent to send results back to clinic is requested.</a:t>
            </a:r>
            <a:endParaRPr lang="en-US" sz="1200" dirty="0">
              <a:solidFill>
                <a:schemeClr val="tx1"/>
              </a:solidFill>
            </a:endParaRPr>
          </a:p>
        </p:txBody>
      </p:sp>
      <p:sp>
        <p:nvSpPr>
          <p:cNvPr id="11" name="Subtitle 2"/>
          <p:cNvSpPr txBox="1">
            <a:spLocks/>
          </p:cNvSpPr>
          <p:nvPr/>
        </p:nvSpPr>
        <p:spPr>
          <a:xfrm>
            <a:off x="592138" y="3548063"/>
            <a:ext cx="835025" cy="1836737"/>
          </a:xfrm>
          <a:prstGeom prst="rect">
            <a:avLst/>
          </a:prstGeom>
          <a:solidFill>
            <a:schemeClr val="tx2">
              <a:lumMod val="20000"/>
              <a:lumOff val="80000"/>
            </a:schemeClr>
          </a:solidFill>
          <a:ln>
            <a:solidFill>
              <a:schemeClr val="tx1"/>
            </a:solidFill>
          </a:ln>
        </p:spPr>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1200" dirty="0" smtClean="0">
                <a:solidFill>
                  <a:schemeClr val="tx1"/>
                </a:solidFill>
              </a:rPr>
              <a:t>Family accepts, service plan is created, student begins to receive services</a:t>
            </a:r>
            <a:endParaRPr lang="en-US" sz="1200" dirty="0">
              <a:solidFill>
                <a:schemeClr val="tx1"/>
              </a:solidFill>
            </a:endParaRPr>
          </a:p>
        </p:txBody>
      </p:sp>
      <p:sp>
        <p:nvSpPr>
          <p:cNvPr id="12" name="Subtitle 2"/>
          <p:cNvSpPr txBox="1">
            <a:spLocks/>
          </p:cNvSpPr>
          <p:nvPr/>
        </p:nvSpPr>
        <p:spPr>
          <a:xfrm>
            <a:off x="1982788" y="4303713"/>
            <a:ext cx="1428750" cy="814387"/>
          </a:xfrm>
          <a:prstGeom prst="rect">
            <a:avLst/>
          </a:prstGeom>
          <a:solidFill>
            <a:schemeClr val="tx2">
              <a:lumMod val="20000"/>
              <a:lumOff val="80000"/>
            </a:schemeClr>
          </a:solidFill>
          <a:ln>
            <a:solidFill>
              <a:schemeClr val="tx1"/>
            </a:solidFill>
          </a:ln>
        </p:spPr>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1200" dirty="0" smtClean="0">
                <a:solidFill>
                  <a:schemeClr val="tx1"/>
                </a:solidFill>
              </a:rPr>
              <a:t>Family refuses services, referral is closed</a:t>
            </a:r>
            <a:endParaRPr lang="en-US" sz="1200" dirty="0">
              <a:solidFill>
                <a:schemeClr val="tx1"/>
              </a:solidFill>
            </a:endParaRPr>
          </a:p>
        </p:txBody>
      </p:sp>
      <p:sp>
        <p:nvSpPr>
          <p:cNvPr id="13" name="Subtitle 2"/>
          <p:cNvSpPr txBox="1">
            <a:spLocks/>
          </p:cNvSpPr>
          <p:nvPr/>
        </p:nvSpPr>
        <p:spPr>
          <a:xfrm>
            <a:off x="5465763" y="3548063"/>
            <a:ext cx="1925637" cy="1025525"/>
          </a:xfrm>
          <a:prstGeom prst="rect">
            <a:avLst/>
          </a:prstGeom>
          <a:solidFill>
            <a:schemeClr val="tx2">
              <a:lumMod val="20000"/>
              <a:lumOff val="80000"/>
            </a:schemeClr>
          </a:solidFill>
          <a:ln>
            <a:solidFill>
              <a:schemeClr val="tx1"/>
            </a:solidFill>
          </a:ln>
        </p:spPr>
        <p:txBody>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1200" dirty="0" smtClean="0">
                <a:solidFill>
                  <a:schemeClr val="tx1"/>
                </a:solidFill>
              </a:rPr>
              <a:t>Student is determined to be ineligible for services, is given alternative resources, possibly signed up for Follow Along Program</a:t>
            </a:r>
            <a:endParaRPr lang="en-US" sz="1200" dirty="0">
              <a:solidFill>
                <a:schemeClr val="tx1"/>
              </a:solidFill>
            </a:endParaRPr>
          </a:p>
        </p:txBody>
      </p:sp>
      <p:sp>
        <p:nvSpPr>
          <p:cNvPr id="14" name="Subtitle 2"/>
          <p:cNvSpPr txBox="1">
            <a:spLocks/>
          </p:cNvSpPr>
          <p:nvPr/>
        </p:nvSpPr>
        <p:spPr>
          <a:xfrm>
            <a:off x="342900" y="533400"/>
            <a:ext cx="1333500" cy="1057275"/>
          </a:xfrm>
          <a:prstGeom prst="rect">
            <a:avLst/>
          </a:prstGeom>
          <a:solidFill>
            <a:schemeClr val="tx2">
              <a:lumMod val="20000"/>
              <a:lumOff val="80000"/>
            </a:schemeClr>
          </a:solidFill>
          <a:ln>
            <a:solidFill>
              <a:schemeClr val="tx1"/>
            </a:solidFill>
          </a:ln>
        </p:spPr>
        <p:txBody>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1200" dirty="0" smtClean="0">
                <a:solidFill>
                  <a:schemeClr val="tx1"/>
                </a:solidFill>
              </a:rPr>
              <a:t>Child visits clinic, completes a screening tool with a score that triggers a referral</a:t>
            </a:r>
            <a:endParaRPr lang="en-US" sz="1200" dirty="0">
              <a:solidFill>
                <a:schemeClr val="tx1"/>
              </a:solidFill>
            </a:endParaRPr>
          </a:p>
        </p:txBody>
      </p:sp>
      <p:sp>
        <p:nvSpPr>
          <p:cNvPr id="17" name="Oval 16"/>
          <p:cNvSpPr/>
          <p:nvPr/>
        </p:nvSpPr>
        <p:spPr>
          <a:xfrm>
            <a:off x="3276600" y="2481263"/>
            <a:ext cx="2133600" cy="1201737"/>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400" name="Subtitle 2"/>
          <p:cNvSpPr txBox="1">
            <a:spLocks/>
          </p:cNvSpPr>
          <p:nvPr/>
        </p:nvSpPr>
        <p:spPr bwMode="auto">
          <a:xfrm>
            <a:off x="3505200" y="2717800"/>
            <a:ext cx="1752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20000"/>
              </a:spcBef>
              <a:buFont typeface="Arial" panose="020B0604020202020204" pitchFamily="34" charset="0"/>
              <a:buNone/>
            </a:pPr>
            <a:r>
              <a:rPr lang="en-US" altLang="en-US" sz="1400">
                <a:latin typeface="Calibri" panose="020F0502020204030204" pitchFamily="34" charset="0"/>
              </a:rPr>
              <a:t>District sends this information back to the clinic </a:t>
            </a:r>
          </a:p>
        </p:txBody>
      </p:sp>
      <p:cxnSp>
        <p:nvCxnSpPr>
          <p:cNvPr id="19" name="Straight Arrow Connector 18"/>
          <p:cNvCxnSpPr/>
          <p:nvPr/>
        </p:nvCxnSpPr>
        <p:spPr>
          <a:xfrm flipH="1">
            <a:off x="4895850" y="2033588"/>
            <a:ext cx="666750" cy="447675"/>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flipV="1">
            <a:off x="4953000" y="3692525"/>
            <a:ext cx="457200" cy="298450"/>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4217988" y="3767138"/>
            <a:ext cx="0" cy="1452562"/>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1498600" y="3276600"/>
            <a:ext cx="1778000" cy="714375"/>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V="1">
            <a:off x="3136900" y="3586163"/>
            <a:ext cx="427038" cy="604837"/>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1747838" y="1062038"/>
            <a:ext cx="309562" cy="0"/>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1004888" y="1709738"/>
            <a:ext cx="4762" cy="244475"/>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1676400" y="2319338"/>
            <a:ext cx="309563" cy="0"/>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V="1">
            <a:off x="3679825" y="1163638"/>
            <a:ext cx="739775" cy="1025525"/>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3836988" y="914400"/>
            <a:ext cx="582612" cy="0"/>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7253288" y="914400"/>
            <a:ext cx="801687" cy="381000"/>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6181725" y="1295400"/>
            <a:ext cx="0" cy="295275"/>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7991475" y="2717800"/>
            <a:ext cx="0" cy="1879600"/>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flipH="1" flipV="1">
            <a:off x="6311900" y="4635500"/>
            <a:ext cx="641350" cy="519113"/>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H="1">
            <a:off x="4995863" y="5476875"/>
            <a:ext cx="2014537" cy="0"/>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H="1" flipV="1">
            <a:off x="1524000" y="5257800"/>
            <a:ext cx="1893888" cy="419100"/>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H="1" flipV="1">
            <a:off x="2836863" y="5187950"/>
            <a:ext cx="581025" cy="349250"/>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p:nvPr/>
        </p:nvCxnSpPr>
        <p:spPr>
          <a:xfrm flipV="1">
            <a:off x="5219700" y="6148388"/>
            <a:ext cx="749300" cy="0"/>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a:off x="5200650" y="6391275"/>
            <a:ext cx="723900" cy="0"/>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6420" name="TextBox 100"/>
          <p:cNvSpPr txBox="1">
            <a:spLocks noChangeArrowheads="1"/>
          </p:cNvSpPr>
          <p:nvPr/>
        </p:nvSpPr>
        <p:spPr bwMode="auto">
          <a:xfrm>
            <a:off x="5143500" y="6007100"/>
            <a:ext cx="3733800" cy="5842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600"/>
              <a:t>	District Workflow</a:t>
            </a:r>
          </a:p>
          <a:p>
            <a:pPr eaLnBrk="1" hangingPunct="1"/>
            <a:r>
              <a:rPr lang="en-US" altLang="en-US" sz="1600"/>
              <a:t>	Referral Report Opportunity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Title 1"/>
          <p:cNvSpPr>
            <a:spLocks noGrp="1"/>
          </p:cNvSpPr>
          <p:nvPr>
            <p:ph type="ctrTitle"/>
          </p:nvPr>
        </p:nvSpPr>
        <p:spPr>
          <a:xfrm>
            <a:off x="152400" y="304800"/>
            <a:ext cx="8915400" cy="685800"/>
          </a:xfrm>
        </p:spPr>
        <p:txBody>
          <a:bodyPr/>
          <a:lstStyle/>
          <a:p>
            <a:r>
              <a:rPr lang="en-US" altLang="en-US" sz="3200" smtClean="0"/>
              <a:t>Clinic/Community Workflow for Early Intervention and Preschool Special Education Referrals</a:t>
            </a:r>
          </a:p>
        </p:txBody>
      </p:sp>
      <p:sp>
        <p:nvSpPr>
          <p:cNvPr id="3" name="Subtitle 2"/>
          <p:cNvSpPr>
            <a:spLocks noGrp="1"/>
          </p:cNvSpPr>
          <p:nvPr>
            <p:ph type="subTitle" idx="1"/>
          </p:nvPr>
        </p:nvSpPr>
        <p:spPr>
          <a:xfrm>
            <a:off x="838200" y="1465263"/>
            <a:ext cx="2971800" cy="1049337"/>
          </a:xfrm>
          <a:solidFill>
            <a:schemeClr val="accent1">
              <a:lumMod val="40000"/>
              <a:lumOff val="60000"/>
            </a:schemeClr>
          </a:solidFill>
          <a:ln>
            <a:solidFill>
              <a:schemeClr val="tx1"/>
            </a:solidFill>
          </a:ln>
        </p:spPr>
        <p:txBody>
          <a:bodyPr rtlCol="0">
            <a:noAutofit/>
          </a:bodyPr>
          <a:lstStyle/>
          <a:p>
            <a:pPr algn="l" fontAlgn="auto">
              <a:spcAft>
                <a:spcPts val="0"/>
              </a:spcAft>
              <a:defRPr/>
            </a:pPr>
            <a:r>
              <a:rPr lang="en-US" sz="1200" u="sng" dirty="0" smtClean="0">
                <a:solidFill>
                  <a:schemeClr val="tx1"/>
                </a:solidFill>
              </a:rPr>
              <a:t>Follow Along Program</a:t>
            </a:r>
          </a:p>
          <a:p>
            <a:pPr marL="171450" indent="-171450" algn="l" fontAlgn="auto">
              <a:spcAft>
                <a:spcPts val="0"/>
              </a:spcAft>
              <a:buFont typeface="Arial" panose="020B0604020202020204" pitchFamily="34" charset="0"/>
              <a:buChar char="•"/>
              <a:defRPr/>
            </a:pPr>
            <a:r>
              <a:rPr lang="en-US" sz="1200" dirty="0" smtClean="0">
                <a:solidFill>
                  <a:schemeClr val="tx1"/>
                </a:solidFill>
              </a:rPr>
              <a:t>Tracks children with potential concerns</a:t>
            </a:r>
          </a:p>
          <a:p>
            <a:pPr marL="171450" indent="-171450" algn="l" fontAlgn="auto">
              <a:spcAft>
                <a:spcPts val="0"/>
              </a:spcAft>
              <a:buFont typeface="Arial" panose="020B0604020202020204" pitchFamily="34" charset="0"/>
              <a:buChar char="•"/>
              <a:defRPr/>
            </a:pPr>
            <a:r>
              <a:rPr lang="en-US" sz="1200" dirty="0" smtClean="0">
                <a:solidFill>
                  <a:schemeClr val="tx1"/>
                </a:solidFill>
              </a:rPr>
              <a:t>Sends both a monthly list of enrollees and abnormal screening reports to clinic</a:t>
            </a:r>
          </a:p>
          <a:p>
            <a:pPr algn="l" fontAlgn="auto">
              <a:spcAft>
                <a:spcPts val="0"/>
              </a:spcAft>
              <a:defRPr/>
            </a:pPr>
            <a:endParaRPr lang="en-US" sz="1200" u="sng" dirty="0" smtClean="0">
              <a:solidFill>
                <a:schemeClr val="tx1"/>
              </a:solidFill>
            </a:endParaRPr>
          </a:p>
        </p:txBody>
      </p:sp>
      <p:sp>
        <p:nvSpPr>
          <p:cNvPr id="4" name="TextBox 3"/>
          <p:cNvSpPr txBox="1"/>
          <p:nvPr/>
        </p:nvSpPr>
        <p:spPr>
          <a:xfrm>
            <a:off x="2819400" y="2713038"/>
            <a:ext cx="3117850" cy="1754187"/>
          </a:xfrm>
          <a:prstGeom prst="rect">
            <a:avLst/>
          </a:prstGeom>
          <a:solidFill>
            <a:schemeClr val="accent3">
              <a:lumMod val="60000"/>
              <a:lumOff val="40000"/>
            </a:schemeClr>
          </a:solidFill>
          <a:ln>
            <a:solidFill>
              <a:schemeClr val="tx1"/>
            </a:solidFill>
          </a:ln>
        </p:spPr>
        <p:txBody>
          <a:bodyPr>
            <a:spAutoFit/>
          </a:bodyPr>
          <a:lstStyle/>
          <a:p>
            <a:pPr>
              <a:defRPr/>
            </a:pPr>
            <a:r>
              <a:rPr lang="en-US" sz="1200" u="sng" dirty="0">
                <a:latin typeface="Arial" charset="0"/>
              </a:rPr>
              <a:t>Developmental Screening Coordinator (DSC) </a:t>
            </a:r>
            <a:r>
              <a:rPr lang="en-US" sz="1200" dirty="0">
                <a:latin typeface="Arial" charset="0"/>
              </a:rPr>
              <a:t>(part of clinic staff)</a:t>
            </a:r>
          </a:p>
          <a:p>
            <a:pPr marL="285750" indent="-285750">
              <a:buFont typeface="Arial" pitchFamily="34" charset="0"/>
              <a:buChar char="•"/>
              <a:defRPr/>
            </a:pPr>
            <a:r>
              <a:rPr lang="en-US" sz="1200" dirty="0">
                <a:latin typeface="Arial" charset="0"/>
              </a:rPr>
              <a:t>Enters reports  and consent forms into medical records</a:t>
            </a:r>
          </a:p>
          <a:p>
            <a:pPr marL="285750" indent="-285750">
              <a:buFont typeface="Arial" pitchFamily="34" charset="0"/>
              <a:buChar char="•"/>
              <a:defRPr/>
            </a:pPr>
            <a:r>
              <a:rPr lang="en-US" sz="1200" dirty="0">
                <a:latin typeface="Arial" charset="0"/>
              </a:rPr>
              <a:t>Sends electronic update messages to providers</a:t>
            </a:r>
          </a:p>
          <a:p>
            <a:pPr marL="285750" indent="-285750">
              <a:buFont typeface="Arial" pitchFamily="34" charset="0"/>
              <a:buChar char="•"/>
              <a:defRPr/>
            </a:pPr>
            <a:r>
              <a:rPr lang="en-US" sz="1200" dirty="0">
                <a:latin typeface="Arial" charset="0"/>
              </a:rPr>
              <a:t>Responds to information requests from community partners (when consent is provided)</a:t>
            </a:r>
            <a:endParaRPr lang="en-US" sz="1200" dirty="0">
              <a:latin typeface="Arial" charset="0"/>
            </a:endParaRPr>
          </a:p>
        </p:txBody>
      </p:sp>
      <p:sp>
        <p:nvSpPr>
          <p:cNvPr id="5" name="TextBox 4"/>
          <p:cNvSpPr txBox="1"/>
          <p:nvPr/>
        </p:nvSpPr>
        <p:spPr>
          <a:xfrm>
            <a:off x="990600" y="5089525"/>
            <a:ext cx="2895600" cy="1016000"/>
          </a:xfrm>
          <a:prstGeom prst="rect">
            <a:avLst/>
          </a:prstGeom>
          <a:solidFill>
            <a:schemeClr val="accent6">
              <a:lumMod val="60000"/>
              <a:lumOff val="40000"/>
            </a:schemeClr>
          </a:solidFill>
          <a:ln>
            <a:solidFill>
              <a:schemeClr val="tx1"/>
            </a:solidFill>
          </a:ln>
        </p:spPr>
        <p:txBody>
          <a:bodyPr>
            <a:spAutoFit/>
          </a:bodyPr>
          <a:lstStyle/>
          <a:p>
            <a:pPr>
              <a:defRPr/>
            </a:pPr>
            <a:r>
              <a:rPr lang="en-US" sz="1200" u="sng" dirty="0">
                <a:latin typeface="Arial" charset="0"/>
              </a:rPr>
              <a:t>Clinic: Primary Care Provider</a:t>
            </a:r>
          </a:p>
          <a:p>
            <a:pPr marL="171450" indent="-171450">
              <a:buFont typeface="Arial" pitchFamily="34" charset="0"/>
              <a:buChar char="•"/>
              <a:defRPr/>
            </a:pPr>
            <a:r>
              <a:rPr lang="en-US" sz="1200" dirty="0">
                <a:latin typeface="Arial" charset="0"/>
              </a:rPr>
              <a:t>Reviews reports received from DSC</a:t>
            </a:r>
          </a:p>
          <a:p>
            <a:pPr marL="171450" indent="-171450">
              <a:buFont typeface="Arial" pitchFamily="34" charset="0"/>
              <a:buChar char="•"/>
              <a:defRPr/>
            </a:pPr>
            <a:r>
              <a:rPr lang="en-US" sz="1200" dirty="0">
                <a:latin typeface="Arial" charset="0"/>
              </a:rPr>
              <a:t>C</a:t>
            </a:r>
            <a:r>
              <a:rPr lang="en-US" sz="1200" dirty="0">
                <a:latin typeface="Arial" charset="0"/>
              </a:rPr>
              <a:t>onducts screenings with patients</a:t>
            </a:r>
          </a:p>
          <a:p>
            <a:pPr marL="171450" indent="-171450">
              <a:buFont typeface="Arial" pitchFamily="34" charset="0"/>
              <a:buChar char="•"/>
              <a:defRPr/>
            </a:pPr>
            <a:r>
              <a:rPr lang="en-US" sz="1200" dirty="0">
                <a:latin typeface="Arial" charset="0"/>
              </a:rPr>
              <a:t>Sends recommendations to DSC to follow up or call family</a:t>
            </a:r>
            <a:endParaRPr lang="en-US" sz="1200" dirty="0">
              <a:latin typeface="Arial" charset="0"/>
            </a:endParaRPr>
          </a:p>
        </p:txBody>
      </p:sp>
      <p:sp>
        <p:nvSpPr>
          <p:cNvPr id="7" name="TextBox 6"/>
          <p:cNvSpPr txBox="1"/>
          <p:nvPr/>
        </p:nvSpPr>
        <p:spPr>
          <a:xfrm>
            <a:off x="5537200" y="1504950"/>
            <a:ext cx="3073400" cy="830263"/>
          </a:xfrm>
          <a:prstGeom prst="rect">
            <a:avLst/>
          </a:prstGeom>
          <a:solidFill>
            <a:schemeClr val="accent4">
              <a:lumMod val="60000"/>
              <a:lumOff val="40000"/>
            </a:schemeClr>
          </a:solidFill>
          <a:ln>
            <a:solidFill>
              <a:schemeClr val="tx1"/>
            </a:solidFill>
          </a:ln>
        </p:spPr>
        <p:txBody>
          <a:bodyPr>
            <a:spAutoFit/>
          </a:bodyPr>
          <a:lstStyle/>
          <a:p>
            <a:pPr>
              <a:defRPr/>
            </a:pPr>
            <a:r>
              <a:rPr lang="en-US" sz="1200" u="sng" dirty="0">
                <a:latin typeface="Arial" charset="0"/>
              </a:rPr>
              <a:t>Early </a:t>
            </a:r>
            <a:r>
              <a:rPr lang="en-US" sz="1200" u="sng" dirty="0">
                <a:latin typeface="Arial" charset="0"/>
              </a:rPr>
              <a:t>Childhood </a:t>
            </a:r>
            <a:r>
              <a:rPr lang="en-US" sz="1200" u="sng" dirty="0">
                <a:latin typeface="Arial" charset="0"/>
              </a:rPr>
              <a:t>Screening</a:t>
            </a:r>
          </a:p>
          <a:p>
            <a:pPr marL="171450" indent="-171450">
              <a:buFont typeface="Arial" pitchFamily="34" charset="0"/>
              <a:buChar char="•"/>
              <a:defRPr/>
            </a:pPr>
            <a:r>
              <a:rPr lang="en-US" sz="1200" dirty="0">
                <a:latin typeface="Arial" charset="0"/>
              </a:rPr>
              <a:t>Screens children for concerns</a:t>
            </a:r>
            <a:endParaRPr lang="en-US" sz="1200" dirty="0">
              <a:latin typeface="Arial" charset="0"/>
            </a:endParaRPr>
          </a:p>
          <a:p>
            <a:pPr marL="171450" indent="-171450">
              <a:buFont typeface="Arial" pitchFamily="34" charset="0"/>
              <a:buChar char="•"/>
              <a:defRPr/>
            </a:pPr>
            <a:r>
              <a:rPr lang="en-US" sz="1200" dirty="0">
                <a:latin typeface="Arial" charset="0"/>
              </a:rPr>
              <a:t>Screening forms are sent to the clinic, along with consent forms</a:t>
            </a:r>
            <a:endParaRPr lang="en-US" sz="1200" dirty="0">
              <a:latin typeface="Arial" charset="0"/>
            </a:endParaRPr>
          </a:p>
        </p:txBody>
      </p:sp>
      <p:sp>
        <p:nvSpPr>
          <p:cNvPr id="13" name="TextBox 12"/>
          <p:cNvSpPr txBox="1"/>
          <p:nvPr/>
        </p:nvSpPr>
        <p:spPr>
          <a:xfrm>
            <a:off x="5181600" y="4903788"/>
            <a:ext cx="3606800" cy="1570037"/>
          </a:xfrm>
          <a:prstGeom prst="rect">
            <a:avLst/>
          </a:prstGeom>
          <a:solidFill>
            <a:srgbClr val="FFFF99"/>
          </a:solidFill>
          <a:ln>
            <a:solidFill>
              <a:schemeClr val="tx1"/>
            </a:solidFill>
          </a:ln>
        </p:spPr>
        <p:txBody>
          <a:bodyPr>
            <a:spAutoFit/>
          </a:bodyPr>
          <a:lstStyle/>
          <a:p>
            <a:pPr>
              <a:defRPr/>
            </a:pPr>
            <a:r>
              <a:rPr lang="en-US" sz="1200" u="sng" dirty="0">
                <a:latin typeface="Arial" charset="0"/>
              </a:rPr>
              <a:t>School District Early Intervention or Preschool Special Education Staff</a:t>
            </a:r>
          </a:p>
          <a:p>
            <a:pPr marL="171450" indent="-171450">
              <a:buFont typeface="Arial" pitchFamily="34" charset="0"/>
              <a:buChar char="•"/>
              <a:defRPr/>
            </a:pPr>
            <a:r>
              <a:rPr lang="en-US" sz="1200" dirty="0">
                <a:latin typeface="Arial" charset="0"/>
              </a:rPr>
              <a:t>Receives referrals from DSC and conducts evaluations with children</a:t>
            </a:r>
          </a:p>
          <a:p>
            <a:pPr marL="171450" indent="-171450">
              <a:buFont typeface="Arial" pitchFamily="34" charset="0"/>
              <a:buChar char="•"/>
              <a:defRPr/>
            </a:pPr>
            <a:r>
              <a:rPr lang="en-US" sz="1200" dirty="0">
                <a:latin typeface="Arial" charset="0"/>
              </a:rPr>
              <a:t>When an evaluation is completed, and the child is a clinic patient who has consented to share information, sends a report back to the DSC</a:t>
            </a:r>
          </a:p>
          <a:p>
            <a:pPr marL="171450" indent="-171450">
              <a:buFont typeface="Arial" pitchFamily="34" charset="0"/>
              <a:buChar char="•"/>
              <a:defRPr/>
            </a:pPr>
            <a:endParaRPr lang="en-US" sz="1200" dirty="0">
              <a:latin typeface="Arial" charset="0"/>
            </a:endParaRPr>
          </a:p>
        </p:txBody>
      </p:sp>
      <p:sp>
        <p:nvSpPr>
          <p:cNvPr id="14" name="Left-Right Arrow 13"/>
          <p:cNvSpPr/>
          <p:nvPr/>
        </p:nvSpPr>
        <p:spPr>
          <a:xfrm rot="2378440">
            <a:off x="5927725" y="4149725"/>
            <a:ext cx="1355725" cy="338138"/>
          </a:xfrm>
          <a:prstGeom prst="lef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Left-Right Arrow 14"/>
          <p:cNvSpPr/>
          <p:nvPr/>
        </p:nvSpPr>
        <p:spPr>
          <a:xfrm rot="8124003">
            <a:off x="1658938" y="4441825"/>
            <a:ext cx="1109662" cy="336550"/>
          </a:xfrm>
          <a:prstGeom prst="lef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Right Arrow 15"/>
          <p:cNvSpPr/>
          <p:nvPr/>
        </p:nvSpPr>
        <p:spPr>
          <a:xfrm rot="2260689">
            <a:off x="2030413" y="2763838"/>
            <a:ext cx="782637" cy="381000"/>
          </a:xfrm>
          <a:prstGeom prst="right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741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6212955">
            <a:off x="6037263" y="2439988"/>
            <a:ext cx="700087" cy="617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b="1" smtClean="0">
                <a:solidFill>
                  <a:schemeClr val="tx2"/>
                </a:solidFill>
              </a:rPr>
              <a:t>Summary</a:t>
            </a:r>
          </a:p>
        </p:txBody>
      </p:sp>
      <p:sp>
        <p:nvSpPr>
          <p:cNvPr id="18435" name="Content Placeholder 2"/>
          <p:cNvSpPr>
            <a:spLocks noGrp="1"/>
          </p:cNvSpPr>
          <p:nvPr>
            <p:ph idx="1"/>
          </p:nvPr>
        </p:nvSpPr>
        <p:spPr/>
        <p:txBody>
          <a:bodyPr/>
          <a:lstStyle/>
          <a:p>
            <a:pPr marL="0" indent="0">
              <a:buFont typeface="Arial" panose="020B0604020202020204" pitchFamily="34" charset="0"/>
              <a:buNone/>
            </a:pPr>
            <a:r>
              <a:rPr lang="en-US" altLang="en-US" smtClean="0">
                <a:solidFill>
                  <a:schemeClr val="tx2"/>
                </a:solidFill>
              </a:rPr>
              <a:t>Using the Model for Improvement will help your CCHD team progress toward successful implementation of a referral feedback loop.</a:t>
            </a:r>
          </a:p>
          <a:p>
            <a:pPr marL="0" indent="0">
              <a:buFont typeface="Arial" panose="020B0604020202020204" pitchFamily="34" charset="0"/>
              <a:buNone/>
            </a:pPr>
            <a:endParaRPr lang="en-US" altLang="en-US" smtClean="0">
              <a:solidFill>
                <a:schemeClr val="tx2"/>
              </a:solidFill>
            </a:endParaRPr>
          </a:p>
          <a:p>
            <a:pPr marL="0" indent="0">
              <a:buFont typeface="Arial" panose="020B0604020202020204" pitchFamily="34" charset="0"/>
              <a:buNone/>
            </a:pPr>
            <a:r>
              <a:rPr lang="en-US" altLang="en-US" smtClean="0">
                <a:solidFill>
                  <a:schemeClr val="tx2"/>
                </a:solidFill>
              </a:rPr>
              <a:t>The PDSA process can help you incrementally make and test changes as you move toward this goal.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b="1" smtClean="0">
                <a:solidFill>
                  <a:schemeClr val="tx2"/>
                </a:solidFill>
              </a:rPr>
              <a:t>Technical Assistance Available</a:t>
            </a:r>
          </a:p>
        </p:txBody>
      </p:sp>
      <p:sp>
        <p:nvSpPr>
          <p:cNvPr id="10243" name="Rectangle 3"/>
          <p:cNvSpPr>
            <a:spLocks noGrp="1" noChangeArrowheads="1"/>
          </p:cNvSpPr>
          <p:nvPr>
            <p:ph idx="1"/>
          </p:nvPr>
        </p:nvSpPr>
        <p:spPr>
          <a:xfrm>
            <a:off x="1447800" y="1981200"/>
            <a:ext cx="6172200" cy="3429000"/>
          </a:xfrm>
        </p:spPr>
        <p:txBody>
          <a:bodyPr rtlCol="0">
            <a:normAutofit fontScale="92500" lnSpcReduction="10000"/>
          </a:bodyPr>
          <a:lstStyle/>
          <a:p>
            <a:pPr marL="0" indent="0" fontAlgn="auto">
              <a:spcAft>
                <a:spcPts val="0"/>
              </a:spcAft>
              <a:buFont typeface="Arial" panose="020B0604020202020204" pitchFamily="34" charset="0"/>
              <a:buNone/>
              <a:defRPr/>
            </a:pPr>
            <a:r>
              <a:rPr lang="en-US" dirty="0" smtClean="0">
                <a:solidFill>
                  <a:schemeClr val="tx2"/>
                </a:solidFill>
              </a:rPr>
              <a:t>The CCHD website has sample referral communication forms, examples of work flow diagrams, and links to many resources to support the project.</a:t>
            </a:r>
          </a:p>
          <a:p>
            <a:pPr marL="0" indent="0" fontAlgn="auto">
              <a:spcAft>
                <a:spcPts val="0"/>
              </a:spcAft>
              <a:buFont typeface="Arial" panose="020B0604020202020204" pitchFamily="34" charset="0"/>
              <a:buNone/>
              <a:defRPr/>
            </a:pPr>
            <a:endParaRPr lang="en-US" dirty="0" smtClean="0">
              <a:solidFill>
                <a:schemeClr val="tx2"/>
              </a:solidFill>
            </a:endParaRPr>
          </a:p>
          <a:p>
            <a:pPr marL="0" indent="0" fontAlgn="auto">
              <a:spcAft>
                <a:spcPts val="0"/>
              </a:spcAft>
              <a:buFont typeface="Arial" panose="020B0604020202020204" pitchFamily="34" charset="0"/>
              <a:buNone/>
              <a:defRPr/>
            </a:pPr>
            <a:r>
              <a:rPr lang="en-US" dirty="0" smtClean="0">
                <a:solidFill>
                  <a:schemeClr val="tx2"/>
                </a:solidFill>
              </a:rPr>
              <a:t>You can also email </a:t>
            </a:r>
            <a:r>
              <a:rPr lang="en-US" dirty="0" smtClean="0">
                <a:solidFill>
                  <a:schemeClr val="tx2"/>
                </a:solidFill>
                <a:hlinkClick r:id="rId3"/>
              </a:rPr>
              <a:t>CCHD.Info@state.mn.us</a:t>
            </a:r>
            <a:r>
              <a:rPr lang="en-US" dirty="0" smtClean="0">
                <a:solidFill>
                  <a:schemeClr val="tx2"/>
                </a:solidFill>
              </a:rPr>
              <a:t> </a:t>
            </a:r>
            <a:endParaRPr lang="en-US" dirty="0">
              <a:solidFill>
                <a:schemeClr val="tx2"/>
              </a:solidFill>
            </a:endParaRPr>
          </a:p>
          <a:p>
            <a:pPr marL="0" indent="0" fontAlgn="auto">
              <a:spcAft>
                <a:spcPts val="0"/>
              </a:spcAft>
              <a:buFont typeface="Arial" panose="020B0604020202020204" pitchFamily="34" charset="0"/>
              <a:buNone/>
              <a:defRPr/>
            </a:pPr>
            <a:endParaRPr lang="en-US" dirty="0" smtClean="0">
              <a:solidFill>
                <a:schemeClr val="tx2"/>
              </a:solidFill>
            </a:endParaRPr>
          </a:p>
        </p:txBody>
      </p:sp>
      <p:sp>
        <p:nvSpPr>
          <p:cNvPr id="19460" name="TextBox 2"/>
          <p:cNvSpPr txBox="1">
            <a:spLocks noChangeArrowheads="1"/>
          </p:cNvSpPr>
          <p:nvPr/>
        </p:nvSpPr>
        <p:spPr bwMode="auto">
          <a:xfrm>
            <a:off x="1524000" y="3657600"/>
            <a:ext cx="54498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200" b="1">
                <a:solidFill>
                  <a:srgbClr val="003366"/>
                </a:solidFill>
              </a:rPr>
              <a:t>www.dhs.state.mn.us/cchd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228600"/>
            <a:ext cx="8229600" cy="792163"/>
          </a:xfrm>
        </p:spPr>
        <p:txBody>
          <a:bodyPr rtlCol="0">
            <a:normAutofit fontScale="90000"/>
          </a:bodyPr>
          <a:lstStyle/>
          <a:p>
            <a:pPr fontAlgn="auto">
              <a:spcAft>
                <a:spcPts val="0"/>
              </a:spcAft>
              <a:defRPr/>
            </a:pPr>
            <a:r>
              <a:rPr lang="en-US" b="1" dirty="0" smtClean="0">
                <a:solidFill>
                  <a:schemeClr val="tx2"/>
                </a:solidFill>
              </a:rPr>
              <a:t>More on the Model for Improvement</a:t>
            </a:r>
          </a:p>
        </p:txBody>
      </p:sp>
      <p:sp>
        <p:nvSpPr>
          <p:cNvPr id="3" name="Content Placeholder 2"/>
          <p:cNvSpPr>
            <a:spLocks noGrp="1"/>
          </p:cNvSpPr>
          <p:nvPr>
            <p:ph idx="1"/>
          </p:nvPr>
        </p:nvSpPr>
        <p:spPr>
          <a:xfrm>
            <a:off x="381000" y="1219200"/>
            <a:ext cx="8229600" cy="4525963"/>
          </a:xfrm>
        </p:spPr>
        <p:txBody>
          <a:bodyPr rtlCol="0">
            <a:noAutofit/>
          </a:bodyPr>
          <a:lstStyle/>
          <a:p>
            <a:pPr fontAlgn="auto">
              <a:spcAft>
                <a:spcPts val="0"/>
              </a:spcAft>
              <a:defRPr/>
            </a:pPr>
            <a:r>
              <a:rPr lang="en-US" dirty="0" smtClean="0">
                <a:solidFill>
                  <a:schemeClr val="tx2"/>
                </a:solidFill>
              </a:rPr>
              <a:t>The Model for Improvement is a framework developed by Associates in Process Improvement. </a:t>
            </a:r>
          </a:p>
          <a:p>
            <a:pPr marL="0" indent="0" fontAlgn="auto">
              <a:spcAft>
                <a:spcPts val="0"/>
              </a:spcAft>
              <a:buFont typeface="Arial" panose="020B0604020202020204" pitchFamily="34" charset="0"/>
              <a:buNone/>
              <a:defRPr/>
            </a:pPr>
            <a:endParaRPr lang="en-US" dirty="0">
              <a:solidFill>
                <a:schemeClr val="tx2"/>
              </a:solidFill>
            </a:endParaRPr>
          </a:p>
          <a:p>
            <a:pPr fontAlgn="auto">
              <a:spcAft>
                <a:spcPts val="0"/>
              </a:spcAft>
              <a:defRPr/>
            </a:pPr>
            <a:r>
              <a:rPr lang="en-US" dirty="0" smtClean="0">
                <a:solidFill>
                  <a:schemeClr val="tx2"/>
                </a:solidFill>
              </a:rPr>
              <a:t>More information can be found on the Institute for Healthcare Improvement’s website: </a:t>
            </a:r>
            <a:r>
              <a:rPr lang="en-US" dirty="0" smtClean="0">
                <a:solidFill>
                  <a:schemeClr val="tx2"/>
                </a:solidFill>
                <a:hlinkClick r:id="rId3"/>
              </a:rPr>
              <a:t>www.ihi.org</a:t>
            </a:r>
            <a:r>
              <a:rPr lang="en-US" dirty="0" smtClean="0">
                <a:solidFill>
                  <a:schemeClr val="tx2"/>
                </a:solidFill>
              </a:rPr>
              <a:t> . </a:t>
            </a:r>
          </a:p>
          <a:p>
            <a:pPr fontAlgn="auto">
              <a:spcAft>
                <a:spcPts val="0"/>
              </a:spcAft>
              <a:defRPr/>
            </a:pPr>
            <a:endParaRPr lang="en-US" sz="2000" dirty="0"/>
          </a:p>
          <a:p>
            <a:pPr fontAlgn="auto">
              <a:spcAft>
                <a:spcPts val="0"/>
              </a:spcAft>
              <a:defRPr/>
            </a:pPr>
            <a:endParaRPr lang="en-US" sz="20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txBox="1">
            <a:spLocks noChangeArrowheads="1"/>
          </p:cNvSpPr>
          <p:nvPr/>
        </p:nvSpPr>
        <p:spPr bwMode="auto">
          <a:xfrm>
            <a:off x="657225" y="852488"/>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400" b="1">
                <a:solidFill>
                  <a:schemeClr val="tx2"/>
                </a:solidFill>
                <a:latin typeface="Calibri" panose="020F0502020204030204" pitchFamily="34" charset="0"/>
              </a:rPr>
              <a:t>Communities Coordinating for Healthy Development</a:t>
            </a:r>
          </a:p>
        </p:txBody>
      </p:sp>
      <p:sp>
        <p:nvSpPr>
          <p:cNvPr id="21507" name="Rectangle 5"/>
          <p:cNvSpPr>
            <a:spLocks noChangeArrowheads="1"/>
          </p:cNvSpPr>
          <p:nvPr/>
        </p:nvSpPr>
        <p:spPr bwMode="auto">
          <a:xfrm>
            <a:off x="1458913" y="2357438"/>
            <a:ext cx="61436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a:solidFill>
                  <a:schemeClr val="tx2"/>
                </a:solidFill>
              </a:rPr>
              <a:t>Funded by a grant from The Commonwealth Fund and supported by the National Academy for State Health Policy</a:t>
            </a:r>
          </a:p>
        </p:txBody>
      </p:sp>
      <p:sp>
        <p:nvSpPr>
          <p:cNvPr id="21508" name="TextBox 1"/>
          <p:cNvSpPr txBox="1">
            <a:spLocks noChangeArrowheads="1"/>
          </p:cNvSpPr>
          <p:nvPr/>
        </p:nvSpPr>
        <p:spPr bwMode="auto">
          <a:xfrm>
            <a:off x="1636713" y="3733800"/>
            <a:ext cx="57880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Created in cooperation with the Minnesota Department of Education and the Minnesota Department of Health.</a:t>
            </a:r>
          </a:p>
        </p:txBody>
      </p:sp>
      <p:sp>
        <p:nvSpPr>
          <p:cNvPr id="21509" name="TextBox 2"/>
          <p:cNvSpPr txBox="1">
            <a:spLocks noChangeArrowheads="1"/>
          </p:cNvSpPr>
          <p:nvPr/>
        </p:nvSpPr>
        <p:spPr bwMode="auto">
          <a:xfrm>
            <a:off x="1941513" y="4800600"/>
            <a:ext cx="54498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200" b="1">
                <a:solidFill>
                  <a:srgbClr val="003366"/>
                </a:solidFill>
              </a:rPr>
              <a:t>www.dhs.state.mn.us/cchd</a:t>
            </a:r>
          </a:p>
        </p:txBody>
      </p:sp>
      <p:pic>
        <p:nvPicPr>
          <p:cNvPr id="8" name="Picture 7" descr="Department of Human Services Logo" title="CHD logo"/>
          <p:cNvPicPr>
            <a:picLocks noChangeAspect="1"/>
          </p:cNvPicPr>
          <p:nvPr/>
        </p:nvPicPr>
        <p:blipFill>
          <a:blip r:embed="rId3"/>
          <a:stretch>
            <a:fillRect/>
          </a:stretch>
        </p:blipFill>
        <p:spPr>
          <a:xfrm>
            <a:off x="1458913" y="5638800"/>
            <a:ext cx="1835150" cy="857250"/>
          </a:xfrm>
          <a:prstGeom prst="rect">
            <a:avLst/>
          </a:prstGeom>
        </p:spPr>
      </p:pic>
      <p:pic>
        <p:nvPicPr>
          <p:cNvPr id="9" name="Picture 8" descr="Minnesota Childrens Health  Improvement Partnership logo" title="MNCHIP Logo"/>
          <p:cNvPicPr>
            <a:picLocks noChangeAspect="1"/>
          </p:cNvPicPr>
          <p:nvPr/>
        </p:nvPicPr>
        <p:blipFill>
          <a:blip r:embed="rId4"/>
          <a:stretch>
            <a:fillRect/>
          </a:stretch>
        </p:blipFill>
        <p:spPr>
          <a:xfrm>
            <a:off x="5105400" y="5638800"/>
            <a:ext cx="2590800" cy="87153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25400"/>
            <a:ext cx="8686800" cy="2732088"/>
          </a:xfrm>
        </p:spPr>
        <p:txBody>
          <a:bodyPr/>
          <a:lstStyle/>
          <a:p>
            <a:r>
              <a:rPr lang="en-US" altLang="en-US" b="1" smtClean="0">
                <a:solidFill>
                  <a:schemeClr val="tx2"/>
                </a:solidFill>
              </a:rPr>
              <a:t>The Communities Coordinating for Healthy Development Project and the Model for Improvement</a:t>
            </a:r>
          </a:p>
        </p:txBody>
      </p:sp>
      <p:sp>
        <p:nvSpPr>
          <p:cNvPr id="6147" name="TextBox 4"/>
          <p:cNvSpPr txBox="1">
            <a:spLocks noChangeArrowheads="1"/>
          </p:cNvSpPr>
          <p:nvPr/>
        </p:nvSpPr>
        <p:spPr bwMode="auto">
          <a:xfrm>
            <a:off x="533400" y="2819400"/>
            <a:ext cx="7924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solidFill>
                  <a:schemeClr val="tx2"/>
                </a:solidFill>
              </a:rPr>
              <a:t>As community teams work to complete a CCHD project, we recommend they use the Model for Improvement to guide their work. </a:t>
            </a:r>
          </a:p>
          <a:p>
            <a:pPr eaLnBrk="1" hangingPunct="1"/>
            <a:endParaRPr lang="en-US" altLang="en-US" sz="2400">
              <a:solidFill>
                <a:schemeClr val="tx2"/>
              </a:solidFill>
            </a:endParaRPr>
          </a:p>
          <a:p>
            <a:pPr eaLnBrk="1" hangingPunct="1"/>
            <a:r>
              <a:rPr lang="en-US" altLang="en-US" sz="2400">
                <a:solidFill>
                  <a:schemeClr val="tx2"/>
                </a:solidFill>
              </a:rPr>
              <a:t>This training will define the Model, explain the tools and demonstrate how to use the Model in a CCHD project.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b="1" smtClean="0">
                <a:solidFill>
                  <a:schemeClr val="tx2"/>
                </a:solidFill>
              </a:rPr>
              <a:t>Model for Improvement</a:t>
            </a:r>
          </a:p>
        </p:txBody>
      </p:sp>
      <p:sp>
        <p:nvSpPr>
          <p:cNvPr id="7171" name="TextBox 3"/>
          <p:cNvSpPr txBox="1">
            <a:spLocks noChangeArrowheads="1"/>
          </p:cNvSpPr>
          <p:nvPr/>
        </p:nvSpPr>
        <p:spPr bwMode="auto">
          <a:xfrm>
            <a:off x="914400" y="1600200"/>
            <a:ext cx="67818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solidFill>
                  <a:schemeClr val="tx2"/>
                </a:solidFill>
              </a:rPr>
              <a:t>The Model for Improvement, created by the Associates in Process Development, centers on developing and testing small scale process changes in order to meet a goal. </a:t>
            </a:r>
          </a:p>
          <a:p>
            <a:pPr eaLnBrk="1" hangingPunct="1"/>
            <a:endParaRPr lang="en-US" altLang="en-US" sz="2400">
              <a:solidFill>
                <a:schemeClr val="tx2"/>
              </a:solidFill>
            </a:endParaRPr>
          </a:p>
          <a:p>
            <a:pPr eaLnBrk="1" hangingPunct="1"/>
            <a:r>
              <a:rPr lang="en-US" altLang="en-US" sz="2400">
                <a:solidFill>
                  <a:schemeClr val="tx2"/>
                </a:solidFill>
              </a:rPr>
              <a:t>This training uses information from the Institute for Healthcare Improvement – www.ihi.org.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b="1" smtClean="0">
                <a:solidFill>
                  <a:schemeClr val="tx2"/>
                </a:solidFill>
              </a:rPr>
              <a:t>Model for Improvement</a:t>
            </a:r>
          </a:p>
        </p:txBody>
      </p:sp>
      <p:sp>
        <p:nvSpPr>
          <p:cNvPr id="4" name="TextBox 3"/>
          <p:cNvSpPr txBox="1"/>
          <p:nvPr/>
        </p:nvSpPr>
        <p:spPr>
          <a:xfrm>
            <a:off x="914400" y="1905000"/>
            <a:ext cx="7010400" cy="2800350"/>
          </a:xfrm>
          <a:prstGeom prst="rect">
            <a:avLst/>
          </a:prstGeom>
          <a:noFill/>
        </p:spPr>
        <p:txBody>
          <a:bodyPr>
            <a:spAutoFit/>
          </a:bodyPr>
          <a:lstStyle/>
          <a:p>
            <a:pPr>
              <a:defRPr/>
            </a:pPr>
            <a:r>
              <a:rPr lang="en-US" sz="4400" dirty="0">
                <a:solidFill>
                  <a:schemeClr val="tx2"/>
                </a:solidFill>
                <a:latin typeface="Arial" charset="0"/>
              </a:rPr>
              <a:t>The model has two parts: </a:t>
            </a:r>
          </a:p>
          <a:p>
            <a:pPr marL="342900" indent="-342900">
              <a:buFont typeface="Arial" pitchFamily="34" charset="0"/>
              <a:buChar char="•"/>
              <a:defRPr/>
            </a:pPr>
            <a:r>
              <a:rPr lang="en-US" sz="4400" dirty="0">
                <a:solidFill>
                  <a:schemeClr val="tx2"/>
                </a:solidFill>
                <a:latin typeface="Arial" charset="0"/>
              </a:rPr>
              <a:t>Three fundamental questions</a:t>
            </a:r>
          </a:p>
          <a:p>
            <a:pPr marL="342900" indent="-342900">
              <a:buFont typeface="Arial" pitchFamily="34" charset="0"/>
              <a:buChar char="•"/>
              <a:defRPr/>
            </a:pPr>
            <a:r>
              <a:rPr lang="en-US" sz="4400" dirty="0">
                <a:solidFill>
                  <a:schemeClr val="tx2"/>
                </a:solidFill>
                <a:latin typeface="Arial" charset="0"/>
              </a:rPr>
              <a:t>The PDSA cycle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b="1" smtClean="0">
                <a:solidFill>
                  <a:schemeClr val="tx2"/>
                </a:solidFill>
              </a:rPr>
              <a:t>Model for Improvement</a:t>
            </a:r>
          </a:p>
        </p:txBody>
      </p:sp>
      <p:sp>
        <p:nvSpPr>
          <p:cNvPr id="4" name="TextBox 3"/>
          <p:cNvSpPr txBox="1"/>
          <p:nvPr/>
        </p:nvSpPr>
        <p:spPr>
          <a:xfrm>
            <a:off x="914400" y="1600200"/>
            <a:ext cx="7086600" cy="2308225"/>
          </a:xfrm>
          <a:prstGeom prst="rect">
            <a:avLst/>
          </a:prstGeom>
          <a:noFill/>
        </p:spPr>
        <p:txBody>
          <a:bodyPr>
            <a:spAutoFit/>
          </a:bodyPr>
          <a:lstStyle/>
          <a:p>
            <a:pPr>
              <a:defRPr/>
            </a:pPr>
            <a:r>
              <a:rPr lang="en-US" sz="2400" dirty="0">
                <a:solidFill>
                  <a:schemeClr val="tx2"/>
                </a:solidFill>
                <a:latin typeface="Arial" charset="0"/>
              </a:rPr>
              <a:t>The three central questions are:</a:t>
            </a:r>
          </a:p>
          <a:p>
            <a:pPr marL="457200" indent="-457200">
              <a:buFontTx/>
              <a:buAutoNum type="arabicPeriod"/>
              <a:defRPr/>
            </a:pPr>
            <a:r>
              <a:rPr lang="en-US" sz="2400" dirty="0">
                <a:solidFill>
                  <a:schemeClr val="tx2"/>
                </a:solidFill>
                <a:latin typeface="Arial" charset="0"/>
              </a:rPr>
              <a:t>What are we trying to accomplish?</a:t>
            </a:r>
          </a:p>
          <a:p>
            <a:pPr marL="457200" indent="-457200">
              <a:buFontTx/>
              <a:buAutoNum type="arabicPeriod"/>
              <a:defRPr/>
            </a:pPr>
            <a:r>
              <a:rPr lang="en-US" sz="2400" dirty="0">
                <a:solidFill>
                  <a:schemeClr val="tx2"/>
                </a:solidFill>
                <a:latin typeface="Arial" charset="0"/>
              </a:rPr>
              <a:t>How will we know that a change is an improvement?</a:t>
            </a:r>
          </a:p>
          <a:p>
            <a:pPr marL="457200" indent="-457200">
              <a:buFontTx/>
              <a:buAutoNum type="arabicPeriod"/>
              <a:defRPr/>
            </a:pPr>
            <a:r>
              <a:rPr lang="en-US" sz="2400" dirty="0">
                <a:solidFill>
                  <a:schemeClr val="tx2"/>
                </a:solidFill>
                <a:latin typeface="Arial" charset="0"/>
              </a:rPr>
              <a:t>What changes can we make that will result in improvement?</a:t>
            </a:r>
          </a:p>
        </p:txBody>
      </p:sp>
      <p:sp>
        <p:nvSpPr>
          <p:cNvPr id="9220" name="TextBox 4"/>
          <p:cNvSpPr txBox="1">
            <a:spLocks noChangeArrowheads="1"/>
          </p:cNvSpPr>
          <p:nvPr/>
        </p:nvSpPr>
        <p:spPr bwMode="auto">
          <a:xfrm>
            <a:off x="1066800" y="4114800"/>
            <a:ext cx="67056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Keep in mind the goal of the CCHD project is to create or improve communication to support the screening process for children 0-5. The team may need to do research to understand how this process works in their community before they are ready to answer all of these questions.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b="1" smtClean="0">
                <a:solidFill>
                  <a:schemeClr val="tx2"/>
                </a:solidFill>
              </a:rPr>
              <a:t>Model for Improvement</a:t>
            </a:r>
          </a:p>
        </p:txBody>
      </p:sp>
      <p:sp>
        <p:nvSpPr>
          <p:cNvPr id="10243" name="TextBox 3"/>
          <p:cNvSpPr txBox="1">
            <a:spLocks noChangeArrowheads="1"/>
          </p:cNvSpPr>
          <p:nvPr/>
        </p:nvSpPr>
        <p:spPr bwMode="auto">
          <a:xfrm>
            <a:off x="914400" y="1600200"/>
            <a:ext cx="7239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solidFill>
                  <a:schemeClr val="tx2"/>
                </a:solidFill>
              </a:rPr>
              <a:t>The Plan-Do-Study-Act cycles allow the team to test changes on a small scale and then implement and spread successful changes.</a:t>
            </a:r>
          </a:p>
          <a:p>
            <a:pPr eaLnBrk="1" hangingPunct="1"/>
            <a:endParaRPr lang="en-US" altLang="en-US" sz="2400">
              <a:solidFill>
                <a:schemeClr val="tx2"/>
              </a:solidFill>
            </a:endParaRPr>
          </a:p>
          <a:p>
            <a:pPr eaLnBrk="1" hangingPunct="1"/>
            <a:r>
              <a:rPr lang="en-US" altLang="en-US" sz="2400">
                <a:solidFill>
                  <a:schemeClr val="tx2"/>
                </a:solidFill>
              </a:rPr>
              <a:t>The team will test a change in a real work setting by planning it, trying it, observing the results, and acting on what is learned.</a:t>
            </a:r>
          </a:p>
          <a:p>
            <a:pPr eaLnBrk="1" hangingPunct="1"/>
            <a:endParaRPr lang="en-US" altLang="en-US" sz="2400">
              <a:solidFill>
                <a:schemeClr val="tx2"/>
              </a:solidFill>
            </a:endParaRPr>
          </a:p>
          <a:p>
            <a:pPr eaLnBrk="1" hangingPunct="1"/>
            <a:r>
              <a:rPr lang="en-US" altLang="en-US" sz="2400">
                <a:solidFill>
                  <a:schemeClr val="tx2"/>
                </a:solidFill>
              </a:rPr>
              <a:t>After testing the change on a small scale, the team may implement it on a broader scale or spread it to other parts of the organization or other organizations.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b="1" smtClean="0">
                <a:solidFill>
                  <a:schemeClr val="tx2"/>
                </a:solidFill>
              </a:rPr>
              <a:t>Model for Improvement</a:t>
            </a:r>
          </a:p>
        </p:txBody>
      </p:sp>
      <p:pic>
        <p:nvPicPr>
          <p:cNvPr id="11267"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1524000"/>
            <a:ext cx="1676400" cy="464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447800" cy="5897562"/>
          </a:xfrm>
        </p:spPr>
        <p:txBody>
          <a:bodyPr vert="vert270" rtlCol="0">
            <a:normAutofit/>
          </a:bodyPr>
          <a:lstStyle/>
          <a:p>
            <a:pPr fontAlgn="auto">
              <a:spcAft>
                <a:spcPts val="0"/>
              </a:spcAft>
              <a:defRPr/>
            </a:pPr>
            <a:r>
              <a:rPr lang="en-US" b="1" dirty="0" smtClean="0">
                <a:solidFill>
                  <a:schemeClr val="tx2"/>
                </a:solidFill>
              </a:rPr>
              <a:t>The PDSA Worksheet</a:t>
            </a:r>
          </a:p>
        </p:txBody>
      </p:sp>
      <p:graphicFrame>
        <p:nvGraphicFramePr>
          <p:cNvPr id="7" name="Table 6"/>
          <p:cNvGraphicFramePr>
            <a:graphicFrameLocks noGrp="1"/>
          </p:cNvGraphicFramePr>
          <p:nvPr/>
        </p:nvGraphicFramePr>
        <p:xfrm>
          <a:off x="1981200" y="457200"/>
          <a:ext cx="4724400" cy="6172200"/>
        </p:xfrm>
        <a:graphic>
          <a:graphicData uri="http://schemas.openxmlformats.org/drawingml/2006/table">
            <a:tbl>
              <a:tblPr>
                <a:tableStyleId>{5C22544A-7EE6-4342-B048-85BDC9FD1C3A}</a:tableStyleId>
              </a:tblPr>
              <a:tblGrid>
                <a:gridCol w="146942"/>
                <a:gridCol w="4577458"/>
              </a:tblGrid>
              <a:tr h="1160303">
                <a:tc>
                  <a:txBody>
                    <a:bodyPr/>
                    <a:lstStyle/>
                    <a:p>
                      <a:pPr marL="0" marR="0" algn="ctr">
                        <a:spcBef>
                          <a:spcPts val="600"/>
                        </a:spcBef>
                        <a:spcAft>
                          <a:spcPts val="0"/>
                        </a:spcAft>
                      </a:pPr>
                      <a:r>
                        <a:rPr lang="en-US" sz="700" dirty="0">
                          <a:effectLst/>
                        </a:rPr>
                        <a:t> </a:t>
                      </a:r>
                      <a:endParaRPr lang="en-US" sz="500" b="1" dirty="0">
                        <a:effectLst/>
                        <a:latin typeface="Times New Roman"/>
                      </a:endParaRPr>
                    </a:p>
                  </a:txBody>
                  <a:tcPr marL="35298" marR="35298" marT="0" marB="0"/>
                </a:tc>
                <a:tc>
                  <a:txBody>
                    <a:bodyPr/>
                    <a:lstStyle/>
                    <a:p>
                      <a:pPr marL="0" marR="0">
                        <a:spcBef>
                          <a:spcPts val="0"/>
                        </a:spcBef>
                        <a:spcAft>
                          <a:spcPts val="0"/>
                        </a:spcAft>
                      </a:pPr>
                      <a:r>
                        <a:rPr lang="en-US" sz="600" dirty="0" smtClean="0">
                          <a:effectLst/>
                        </a:rPr>
                        <a:t>Team </a:t>
                      </a:r>
                      <a:r>
                        <a:rPr lang="en-US" sz="600" dirty="0">
                          <a:effectLst/>
                        </a:rPr>
                        <a:t>Name:__________________________________________</a:t>
                      </a:r>
                      <a:r>
                        <a:rPr lang="en-US" sz="500" dirty="0">
                          <a:effectLst/>
                        </a:rPr>
                        <a:t> </a:t>
                      </a:r>
                      <a:r>
                        <a:rPr lang="en-US" sz="600" dirty="0">
                          <a:effectLst/>
                        </a:rPr>
                        <a:t> </a:t>
                      </a:r>
                    </a:p>
                    <a:p>
                      <a:pPr marL="0" marR="0">
                        <a:spcBef>
                          <a:spcPts val="0"/>
                        </a:spcBef>
                        <a:spcAft>
                          <a:spcPts val="0"/>
                        </a:spcAft>
                      </a:pPr>
                      <a:r>
                        <a:rPr lang="en-US" sz="600" dirty="0">
                          <a:effectLst/>
                        </a:rPr>
                        <a:t>Cycle #:_______ Cycle Name:  _______________________________</a:t>
                      </a:r>
                    </a:p>
                    <a:p>
                      <a:pPr marL="0" marR="0" indent="-218440">
                        <a:spcBef>
                          <a:spcPts val="0"/>
                        </a:spcBef>
                        <a:spcAft>
                          <a:spcPts val="0"/>
                        </a:spcAft>
                      </a:pPr>
                      <a:r>
                        <a:rPr lang="en-US" sz="600" dirty="0">
                          <a:effectLst/>
                        </a:rPr>
                        <a:t> </a:t>
                      </a:r>
                    </a:p>
                    <a:p>
                      <a:pPr marL="0" marR="0">
                        <a:spcBef>
                          <a:spcPts val="0"/>
                        </a:spcBef>
                        <a:spcAft>
                          <a:spcPts val="0"/>
                        </a:spcAft>
                      </a:pPr>
                      <a:r>
                        <a:rPr lang="en-US" sz="600" dirty="0">
                          <a:effectLst/>
                        </a:rPr>
                        <a:t>Start Date:_____________    End Date:  _______________</a:t>
                      </a:r>
                      <a:endParaRPr lang="en-US" sz="600" dirty="0">
                        <a:solidFill>
                          <a:srgbClr val="000000"/>
                        </a:solidFill>
                        <a:effectLst/>
                        <a:latin typeface="Arial"/>
                        <a:ea typeface="Times New Roman"/>
                      </a:endParaRPr>
                    </a:p>
                  </a:txBody>
                  <a:tcPr marL="35298" marR="35298" marT="0" marB="0" anchor="ctr"/>
                </a:tc>
              </a:tr>
              <a:tr h="644099">
                <a:tc gridSpan="2">
                  <a:txBody>
                    <a:bodyPr/>
                    <a:lstStyle/>
                    <a:p>
                      <a:pPr marL="0" marR="0">
                        <a:lnSpc>
                          <a:spcPct val="200000"/>
                        </a:lnSpc>
                        <a:spcBef>
                          <a:spcPts val="600"/>
                        </a:spcBef>
                        <a:spcAft>
                          <a:spcPts val="0"/>
                        </a:spcAft>
                      </a:pPr>
                      <a:r>
                        <a:rPr lang="en-US" sz="700" dirty="0">
                          <a:effectLst/>
                        </a:rPr>
                        <a:t>Goal/ Purpose of this test of change:   </a:t>
                      </a:r>
                      <a:endParaRPr lang="en-US" sz="500" dirty="0">
                        <a:effectLst/>
                      </a:endParaRPr>
                    </a:p>
                    <a:p>
                      <a:pPr marL="0" marR="0">
                        <a:spcBef>
                          <a:spcPts val="0"/>
                        </a:spcBef>
                        <a:spcAft>
                          <a:spcPts val="0"/>
                        </a:spcAft>
                      </a:pPr>
                      <a:r>
                        <a:rPr lang="en-US" sz="600" dirty="0">
                          <a:effectLst/>
                        </a:rPr>
                        <a:t> </a:t>
                      </a:r>
                    </a:p>
                    <a:p>
                      <a:pPr marL="0" marR="0">
                        <a:spcBef>
                          <a:spcPts val="0"/>
                        </a:spcBef>
                        <a:spcAft>
                          <a:spcPts val="0"/>
                        </a:spcAft>
                      </a:pPr>
                      <a:r>
                        <a:rPr lang="en-US" sz="600" dirty="0">
                          <a:effectLst/>
                        </a:rPr>
                        <a:t> </a:t>
                      </a:r>
                    </a:p>
                    <a:p>
                      <a:pPr marL="0" marR="0">
                        <a:spcBef>
                          <a:spcPts val="0"/>
                        </a:spcBef>
                        <a:spcAft>
                          <a:spcPts val="0"/>
                        </a:spcAft>
                      </a:pPr>
                      <a:r>
                        <a:rPr lang="en-US" sz="600" dirty="0">
                          <a:effectLst/>
                        </a:rPr>
                        <a:t> </a:t>
                      </a:r>
                      <a:endParaRPr lang="en-US" sz="600" dirty="0">
                        <a:solidFill>
                          <a:srgbClr val="000000"/>
                        </a:solidFill>
                        <a:effectLst/>
                        <a:latin typeface="Arial"/>
                        <a:ea typeface="Times New Roman"/>
                      </a:endParaRPr>
                    </a:p>
                  </a:txBody>
                  <a:tcPr marL="35298" marR="35298" marT="0" marB="0"/>
                </a:tc>
                <a:tc hMerge="1">
                  <a:txBody>
                    <a:bodyPr/>
                    <a:lstStyle/>
                    <a:p>
                      <a:endParaRPr lang="en-US"/>
                    </a:p>
                  </a:txBody>
                  <a:tcPr/>
                </a:tc>
              </a:tr>
              <a:tr h="2254348">
                <a:tc gridSpan="2">
                  <a:txBody>
                    <a:bodyPr/>
                    <a:lstStyle/>
                    <a:p>
                      <a:pPr marL="0" marR="0">
                        <a:lnSpc>
                          <a:spcPct val="200000"/>
                        </a:lnSpc>
                        <a:spcBef>
                          <a:spcPts val="600"/>
                        </a:spcBef>
                        <a:spcAft>
                          <a:spcPts val="0"/>
                        </a:spcAft>
                      </a:pPr>
                      <a:r>
                        <a:rPr lang="en-US" sz="700" dirty="0">
                          <a:effectLst/>
                        </a:rPr>
                        <a:t>PLAN: Describe Test for this cycle:  </a:t>
                      </a:r>
                      <a:endParaRPr lang="en-US" sz="500" dirty="0">
                        <a:effectLst/>
                      </a:endParaRPr>
                    </a:p>
                    <a:p>
                      <a:pPr marL="0" marR="0">
                        <a:spcBef>
                          <a:spcPts val="0"/>
                        </a:spcBef>
                        <a:spcAft>
                          <a:spcPts val="0"/>
                        </a:spcAft>
                      </a:pPr>
                      <a:r>
                        <a:rPr lang="en-US" sz="700" dirty="0">
                          <a:effectLst/>
                        </a:rPr>
                        <a:t> </a:t>
                      </a:r>
                      <a:endParaRPr lang="en-US" sz="600" dirty="0">
                        <a:effectLst/>
                      </a:endParaRPr>
                    </a:p>
                    <a:p>
                      <a:pPr marL="0" marR="0">
                        <a:spcBef>
                          <a:spcPts val="0"/>
                        </a:spcBef>
                        <a:spcAft>
                          <a:spcPts val="0"/>
                        </a:spcAft>
                      </a:pPr>
                      <a:r>
                        <a:rPr lang="en-US" sz="700" dirty="0">
                          <a:effectLst/>
                        </a:rPr>
                        <a:t>Questions: </a:t>
                      </a:r>
                      <a:endParaRPr lang="en-US" sz="600" dirty="0">
                        <a:effectLst/>
                      </a:endParaRPr>
                    </a:p>
                    <a:p>
                      <a:pPr marL="0" marR="0">
                        <a:spcBef>
                          <a:spcPts val="0"/>
                        </a:spcBef>
                        <a:spcAft>
                          <a:spcPts val="0"/>
                        </a:spcAft>
                      </a:pPr>
                      <a:r>
                        <a:rPr lang="en-US" sz="700" dirty="0">
                          <a:effectLst/>
                        </a:rPr>
                        <a:t> </a:t>
                      </a:r>
                      <a:endParaRPr lang="en-US" sz="600" dirty="0">
                        <a:effectLst/>
                      </a:endParaRPr>
                    </a:p>
                    <a:p>
                      <a:pPr marL="0" marR="0">
                        <a:spcBef>
                          <a:spcPts val="0"/>
                        </a:spcBef>
                        <a:spcAft>
                          <a:spcPts val="0"/>
                        </a:spcAft>
                      </a:pPr>
                      <a:r>
                        <a:rPr lang="en-US" sz="700" dirty="0">
                          <a:effectLst/>
                        </a:rPr>
                        <a:t> </a:t>
                      </a:r>
                      <a:endParaRPr lang="en-US" sz="600" dirty="0">
                        <a:effectLst/>
                      </a:endParaRPr>
                    </a:p>
                    <a:p>
                      <a:pPr marL="0" marR="0">
                        <a:spcBef>
                          <a:spcPts val="0"/>
                        </a:spcBef>
                        <a:spcAft>
                          <a:spcPts val="0"/>
                        </a:spcAft>
                      </a:pPr>
                      <a:r>
                        <a:rPr lang="en-US" sz="700" dirty="0">
                          <a:effectLst/>
                        </a:rPr>
                        <a:t> </a:t>
                      </a:r>
                      <a:endParaRPr lang="en-US" sz="600" dirty="0">
                        <a:effectLst/>
                      </a:endParaRPr>
                    </a:p>
                    <a:p>
                      <a:pPr marL="0" marR="0">
                        <a:spcBef>
                          <a:spcPts val="0"/>
                        </a:spcBef>
                        <a:spcAft>
                          <a:spcPts val="0"/>
                        </a:spcAft>
                      </a:pPr>
                      <a:r>
                        <a:rPr lang="en-US" sz="700" dirty="0">
                          <a:effectLst/>
                        </a:rPr>
                        <a:t>Predictions </a:t>
                      </a:r>
                      <a:endParaRPr lang="en-US" sz="600" dirty="0">
                        <a:effectLst/>
                      </a:endParaRPr>
                    </a:p>
                    <a:p>
                      <a:pPr marL="0" marR="0">
                        <a:spcBef>
                          <a:spcPts val="0"/>
                        </a:spcBef>
                        <a:spcAft>
                          <a:spcPts val="0"/>
                        </a:spcAft>
                      </a:pPr>
                      <a:r>
                        <a:rPr lang="en-US" sz="700" dirty="0">
                          <a:effectLst/>
                        </a:rPr>
                        <a:t> </a:t>
                      </a:r>
                      <a:endParaRPr lang="en-US" sz="600" dirty="0">
                        <a:effectLst/>
                      </a:endParaRPr>
                    </a:p>
                    <a:p>
                      <a:pPr marL="0" marR="0">
                        <a:spcBef>
                          <a:spcPts val="0"/>
                        </a:spcBef>
                        <a:spcAft>
                          <a:spcPts val="0"/>
                        </a:spcAft>
                      </a:pPr>
                      <a:r>
                        <a:rPr lang="en-US" sz="700" dirty="0">
                          <a:effectLst/>
                        </a:rPr>
                        <a:t> </a:t>
                      </a:r>
                      <a:endParaRPr lang="en-US" sz="600" dirty="0">
                        <a:effectLst/>
                      </a:endParaRPr>
                    </a:p>
                    <a:p>
                      <a:pPr marL="0" marR="0">
                        <a:spcBef>
                          <a:spcPts val="0"/>
                        </a:spcBef>
                        <a:spcAft>
                          <a:spcPts val="0"/>
                        </a:spcAft>
                      </a:pPr>
                      <a:r>
                        <a:rPr lang="en-US" sz="700" dirty="0">
                          <a:effectLst/>
                        </a:rPr>
                        <a:t> </a:t>
                      </a:r>
                      <a:endParaRPr lang="en-US" sz="600" dirty="0">
                        <a:effectLst/>
                      </a:endParaRPr>
                    </a:p>
                    <a:p>
                      <a:pPr marL="0" marR="0">
                        <a:spcBef>
                          <a:spcPts val="0"/>
                        </a:spcBef>
                        <a:spcAft>
                          <a:spcPts val="0"/>
                        </a:spcAft>
                      </a:pPr>
                      <a:r>
                        <a:rPr lang="en-US" sz="700" dirty="0">
                          <a:effectLst/>
                        </a:rPr>
                        <a:t>Plan for change or test: Who, what, when, where: </a:t>
                      </a:r>
                      <a:endParaRPr lang="en-US" sz="600" dirty="0">
                        <a:effectLst/>
                      </a:endParaRPr>
                    </a:p>
                    <a:p>
                      <a:pPr marL="0" marR="0">
                        <a:spcBef>
                          <a:spcPts val="0"/>
                        </a:spcBef>
                        <a:spcAft>
                          <a:spcPts val="0"/>
                        </a:spcAft>
                      </a:pPr>
                      <a:r>
                        <a:rPr lang="en-US" sz="700" dirty="0">
                          <a:effectLst/>
                        </a:rPr>
                        <a:t> </a:t>
                      </a:r>
                      <a:endParaRPr lang="en-US" sz="600" dirty="0">
                        <a:effectLst/>
                      </a:endParaRPr>
                    </a:p>
                    <a:p>
                      <a:pPr marL="0" marR="0">
                        <a:spcBef>
                          <a:spcPts val="0"/>
                        </a:spcBef>
                        <a:spcAft>
                          <a:spcPts val="0"/>
                        </a:spcAft>
                      </a:pPr>
                      <a:r>
                        <a:rPr lang="en-US" sz="700" dirty="0">
                          <a:effectLst/>
                        </a:rPr>
                        <a:t> </a:t>
                      </a:r>
                      <a:endParaRPr lang="en-US" sz="600" dirty="0">
                        <a:effectLst/>
                      </a:endParaRPr>
                    </a:p>
                    <a:p>
                      <a:pPr marL="0" marR="0">
                        <a:spcBef>
                          <a:spcPts val="0"/>
                        </a:spcBef>
                        <a:spcAft>
                          <a:spcPts val="0"/>
                        </a:spcAft>
                      </a:pPr>
                      <a:r>
                        <a:rPr lang="en-US" sz="700" dirty="0">
                          <a:effectLst/>
                        </a:rPr>
                        <a:t> </a:t>
                      </a:r>
                      <a:endParaRPr lang="en-US" sz="600" dirty="0">
                        <a:effectLst/>
                      </a:endParaRPr>
                    </a:p>
                    <a:p>
                      <a:r>
                        <a:rPr lang="en-US" sz="700" dirty="0">
                          <a:effectLst/>
                        </a:rPr>
                        <a:t>Plan for collection of data: who, what, when, where:    </a:t>
                      </a:r>
                      <a:endParaRPr lang="en-US" sz="500" dirty="0">
                        <a:effectLst/>
                        <a:latin typeface="Times New Roman"/>
                      </a:endParaRPr>
                    </a:p>
                  </a:txBody>
                  <a:tcPr marL="35298" marR="35298" marT="0" marB="0"/>
                </a:tc>
                <a:tc hMerge="1">
                  <a:txBody>
                    <a:bodyPr/>
                    <a:lstStyle/>
                    <a:p>
                      <a:endParaRPr lang="en-US"/>
                    </a:p>
                  </a:txBody>
                  <a:tcPr/>
                </a:tc>
              </a:tr>
              <a:tr h="563587">
                <a:tc gridSpan="2">
                  <a:txBody>
                    <a:bodyPr/>
                    <a:lstStyle/>
                    <a:p>
                      <a:pPr marL="0" marR="0">
                        <a:spcBef>
                          <a:spcPts val="0"/>
                        </a:spcBef>
                        <a:spcAft>
                          <a:spcPts val="0"/>
                        </a:spcAft>
                        <a:tabLst>
                          <a:tab pos="651510" algn="l"/>
                        </a:tabLst>
                      </a:pPr>
                      <a:r>
                        <a:rPr lang="en-US" sz="700" cap="all">
                          <a:effectLst/>
                        </a:rPr>
                        <a:t>DO: C</a:t>
                      </a:r>
                      <a:r>
                        <a:rPr lang="en-US" sz="700">
                          <a:effectLst/>
                        </a:rPr>
                        <a:t>arry out the change or test. Collect data &amp; begin analysis. Describe observations, problems encountered, and special circumstances.</a:t>
                      </a:r>
                      <a:endParaRPr lang="en-US" sz="600">
                        <a:effectLst/>
                      </a:endParaRPr>
                    </a:p>
                    <a:p>
                      <a:pPr marL="0" marR="0">
                        <a:spcBef>
                          <a:spcPts val="0"/>
                        </a:spcBef>
                        <a:spcAft>
                          <a:spcPts val="0"/>
                        </a:spcAft>
                      </a:pPr>
                      <a:r>
                        <a:rPr lang="en-US" sz="700" cap="all">
                          <a:effectLst/>
                        </a:rPr>
                        <a:t> </a:t>
                      </a:r>
                      <a:endParaRPr lang="en-US" sz="600">
                        <a:effectLst/>
                      </a:endParaRPr>
                    </a:p>
                    <a:p>
                      <a:pPr marL="0" marR="0">
                        <a:spcBef>
                          <a:spcPts val="0"/>
                        </a:spcBef>
                        <a:spcAft>
                          <a:spcPts val="0"/>
                        </a:spcAft>
                      </a:pPr>
                      <a:r>
                        <a:rPr lang="en-US" sz="700" cap="all">
                          <a:effectLst/>
                        </a:rPr>
                        <a:t> </a:t>
                      </a:r>
                      <a:endParaRPr lang="en-US" sz="600">
                        <a:solidFill>
                          <a:srgbClr val="000000"/>
                        </a:solidFill>
                        <a:effectLst/>
                        <a:latin typeface="Arial"/>
                        <a:ea typeface="Times New Roman"/>
                      </a:endParaRPr>
                    </a:p>
                  </a:txBody>
                  <a:tcPr marL="35298" marR="35298" marT="0" marB="0"/>
                </a:tc>
                <a:tc hMerge="1">
                  <a:txBody>
                    <a:bodyPr/>
                    <a:lstStyle/>
                    <a:p>
                      <a:endParaRPr lang="en-US"/>
                    </a:p>
                  </a:txBody>
                  <a:tcPr/>
                </a:tc>
              </a:tr>
              <a:tr h="845380">
                <a:tc gridSpan="2">
                  <a:txBody>
                    <a:bodyPr/>
                    <a:lstStyle/>
                    <a:p>
                      <a:pPr marL="0" marR="0">
                        <a:spcBef>
                          <a:spcPts val="0"/>
                        </a:spcBef>
                        <a:spcAft>
                          <a:spcPts val="0"/>
                        </a:spcAft>
                      </a:pPr>
                      <a:r>
                        <a:rPr lang="en-US" sz="700" cap="all">
                          <a:effectLst/>
                        </a:rPr>
                        <a:t>Study: C</a:t>
                      </a:r>
                      <a:r>
                        <a:rPr lang="en-US" sz="700">
                          <a:effectLst/>
                        </a:rPr>
                        <a:t>omplete analysis of data; summarize what was learned.</a:t>
                      </a:r>
                      <a:endParaRPr lang="en-US" sz="600">
                        <a:effectLst/>
                      </a:endParaRPr>
                    </a:p>
                    <a:p>
                      <a:pPr marL="0" marR="0">
                        <a:spcBef>
                          <a:spcPts val="0"/>
                        </a:spcBef>
                        <a:spcAft>
                          <a:spcPts val="0"/>
                        </a:spcAft>
                      </a:pPr>
                      <a:r>
                        <a:rPr lang="en-US" sz="700" cap="all">
                          <a:effectLst/>
                        </a:rPr>
                        <a:t> </a:t>
                      </a:r>
                      <a:endParaRPr lang="en-US" sz="600">
                        <a:effectLst/>
                      </a:endParaRPr>
                    </a:p>
                    <a:p>
                      <a:pPr marL="0" marR="0">
                        <a:spcBef>
                          <a:spcPts val="0"/>
                        </a:spcBef>
                        <a:spcAft>
                          <a:spcPts val="0"/>
                        </a:spcAft>
                      </a:pPr>
                      <a:r>
                        <a:rPr lang="en-US" sz="700" cap="all">
                          <a:effectLst/>
                        </a:rPr>
                        <a:t> </a:t>
                      </a:r>
                      <a:endParaRPr lang="en-US" sz="600">
                        <a:effectLst/>
                      </a:endParaRPr>
                    </a:p>
                    <a:p>
                      <a:pPr marL="0" marR="0">
                        <a:spcBef>
                          <a:spcPts val="0"/>
                        </a:spcBef>
                        <a:spcAft>
                          <a:spcPts val="0"/>
                        </a:spcAft>
                      </a:pPr>
                      <a:r>
                        <a:rPr lang="en-US" sz="700" cap="all">
                          <a:effectLst/>
                        </a:rPr>
                        <a:t> </a:t>
                      </a:r>
                      <a:endParaRPr lang="en-US" sz="600">
                        <a:effectLst/>
                      </a:endParaRPr>
                    </a:p>
                    <a:p>
                      <a:pPr marL="0" marR="0">
                        <a:spcBef>
                          <a:spcPts val="0"/>
                        </a:spcBef>
                        <a:spcAft>
                          <a:spcPts val="0"/>
                        </a:spcAft>
                      </a:pPr>
                      <a:r>
                        <a:rPr lang="en-US" sz="700" cap="all">
                          <a:effectLst/>
                        </a:rPr>
                        <a:t> </a:t>
                      </a:r>
                      <a:endParaRPr lang="en-US" sz="600">
                        <a:effectLst/>
                      </a:endParaRPr>
                    </a:p>
                    <a:p>
                      <a:pPr marL="0" marR="0">
                        <a:spcBef>
                          <a:spcPts val="0"/>
                        </a:spcBef>
                        <a:spcAft>
                          <a:spcPts val="0"/>
                        </a:spcAft>
                      </a:pPr>
                      <a:r>
                        <a:rPr lang="en-US" sz="700" cap="all">
                          <a:effectLst/>
                        </a:rPr>
                        <a:t> </a:t>
                      </a:r>
                      <a:endParaRPr lang="en-US" sz="600">
                        <a:solidFill>
                          <a:srgbClr val="000000"/>
                        </a:solidFill>
                        <a:effectLst/>
                        <a:latin typeface="Arial"/>
                        <a:ea typeface="Times New Roman"/>
                      </a:endParaRPr>
                    </a:p>
                  </a:txBody>
                  <a:tcPr marL="35298" marR="35298" marT="0" marB="0"/>
                </a:tc>
                <a:tc hMerge="1">
                  <a:txBody>
                    <a:bodyPr/>
                    <a:lstStyle/>
                    <a:p>
                      <a:endParaRPr lang="en-US"/>
                    </a:p>
                  </a:txBody>
                  <a:tcPr/>
                </a:tc>
              </a:tr>
              <a:tr h="704484">
                <a:tc gridSpan="2">
                  <a:txBody>
                    <a:bodyPr/>
                    <a:lstStyle/>
                    <a:p>
                      <a:pPr marL="0" marR="0">
                        <a:spcBef>
                          <a:spcPts val="0"/>
                        </a:spcBef>
                        <a:spcAft>
                          <a:spcPts val="0"/>
                        </a:spcAft>
                      </a:pPr>
                      <a:r>
                        <a:rPr lang="en-US" sz="700" cap="all" dirty="0">
                          <a:effectLst/>
                        </a:rPr>
                        <a:t>Act: </a:t>
                      </a:r>
                      <a:r>
                        <a:rPr lang="en-US" sz="700" dirty="0">
                          <a:effectLst/>
                        </a:rPr>
                        <a:t>Modifications or refinements to the test?  What’s the next cycle?</a:t>
                      </a:r>
                      <a:endParaRPr lang="en-US" sz="600" dirty="0">
                        <a:effectLst/>
                      </a:endParaRPr>
                    </a:p>
                    <a:p>
                      <a:pPr marL="0" marR="0">
                        <a:spcBef>
                          <a:spcPts val="0"/>
                        </a:spcBef>
                        <a:spcAft>
                          <a:spcPts val="0"/>
                        </a:spcAft>
                      </a:pPr>
                      <a:r>
                        <a:rPr lang="en-US" sz="700" cap="all" dirty="0">
                          <a:effectLst/>
                        </a:rPr>
                        <a:t> </a:t>
                      </a:r>
                      <a:endParaRPr lang="en-US" sz="600" dirty="0">
                        <a:effectLst/>
                      </a:endParaRPr>
                    </a:p>
                    <a:p>
                      <a:pPr marL="0" marR="0">
                        <a:spcBef>
                          <a:spcPts val="0"/>
                        </a:spcBef>
                        <a:spcAft>
                          <a:spcPts val="0"/>
                        </a:spcAft>
                      </a:pPr>
                      <a:r>
                        <a:rPr lang="en-US" sz="700" cap="all" dirty="0">
                          <a:effectLst/>
                        </a:rPr>
                        <a:t> </a:t>
                      </a:r>
                      <a:endParaRPr lang="en-US" sz="600" dirty="0">
                        <a:effectLst/>
                      </a:endParaRPr>
                    </a:p>
                    <a:p>
                      <a:pPr marL="0" marR="0">
                        <a:spcBef>
                          <a:spcPts val="0"/>
                        </a:spcBef>
                        <a:spcAft>
                          <a:spcPts val="0"/>
                        </a:spcAft>
                      </a:pPr>
                      <a:r>
                        <a:rPr lang="en-US" sz="700" cap="all" dirty="0">
                          <a:effectLst/>
                        </a:rPr>
                        <a:t> </a:t>
                      </a:r>
                      <a:endParaRPr lang="en-US" sz="600" dirty="0">
                        <a:effectLst/>
                      </a:endParaRPr>
                    </a:p>
                    <a:p>
                      <a:pPr marL="0" marR="0">
                        <a:spcBef>
                          <a:spcPts val="0"/>
                        </a:spcBef>
                        <a:spcAft>
                          <a:spcPts val="0"/>
                        </a:spcAft>
                      </a:pPr>
                      <a:r>
                        <a:rPr lang="en-US" sz="700" cap="all" dirty="0">
                          <a:effectLst/>
                        </a:rPr>
                        <a:t> </a:t>
                      </a:r>
                      <a:endParaRPr lang="en-US" sz="600" dirty="0">
                        <a:solidFill>
                          <a:srgbClr val="000000"/>
                        </a:solidFill>
                        <a:effectLst/>
                        <a:latin typeface="Arial"/>
                        <a:ea typeface="Times New Roman"/>
                      </a:endParaRPr>
                    </a:p>
                  </a:txBody>
                  <a:tcPr marL="35298" marR="35298" marT="0" marB="0"/>
                </a:tc>
                <a:tc hMerge="1">
                  <a:txBody>
                    <a:bodyPr/>
                    <a:lstStyle/>
                    <a:p>
                      <a:endParaRPr lang="en-US"/>
                    </a:p>
                  </a:txBody>
                  <a:tcPr/>
                </a:tc>
              </a:tr>
            </a:tbl>
          </a:graphicData>
        </a:graphic>
      </p:graphicFrame>
      <p:grpSp>
        <p:nvGrpSpPr>
          <p:cNvPr id="12309" name="Group 1"/>
          <p:cNvGrpSpPr>
            <a:grpSpLocks/>
          </p:cNvGrpSpPr>
          <p:nvPr/>
        </p:nvGrpSpPr>
        <p:grpSpPr bwMode="auto">
          <a:xfrm>
            <a:off x="5029200" y="579438"/>
            <a:ext cx="1222375" cy="1176337"/>
            <a:chOff x="8841" y="544"/>
            <a:chExt cx="1924" cy="1853"/>
          </a:xfrm>
        </p:grpSpPr>
        <p:grpSp>
          <p:nvGrpSpPr>
            <p:cNvPr id="12315" name="Group 3"/>
            <p:cNvGrpSpPr>
              <a:grpSpLocks/>
            </p:cNvGrpSpPr>
            <p:nvPr/>
          </p:nvGrpSpPr>
          <p:grpSpPr bwMode="auto">
            <a:xfrm>
              <a:off x="8901" y="544"/>
              <a:ext cx="1864" cy="1853"/>
              <a:chOff x="9527" y="904"/>
              <a:chExt cx="1864" cy="1853"/>
            </a:xfrm>
          </p:grpSpPr>
          <p:grpSp>
            <p:nvGrpSpPr>
              <p:cNvPr id="12317" name="Group 6"/>
              <p:cNvGrpSpPr>
                <a:grpSpLocks/>
              </p:cNvGrpSpPr>
              <p:nvPr/>
            </p:nvGrpSpPr>
            <p:grpSpPr bwMode="auto">
              <a:xfrm>
                <a:off x="9527" y="904"/>
                <a:ext cx="1864" cy="1800"/>
                <a:chOff x="9527" y="904"/>
                <a:chExt cx="1864" cy="1800"/>
              </a:xfrm>
            </p:grpSpPr>
            <p:sp>
              <p:nvSpPr>
                <p:cNvPr id="12320" name="Oval 14"/>
                <p:cNvSpPr>
                  <a:spLocks noChangeArrowheads="1"/>
                </p:cNvSpPr>
                <p:nvPr/>
              </p:nvSpPr>
              <p:spPr bwMode="auto">
                <a:xfrm>
                  <a:off x="9540" y="1001"/>
                  <a:ext cx="1778" cy="1700"/>
                </a:xfrm>
                <a:prstGeom prst="ellipse">
                  <a:avLst/>
                </a:prstGeom>
                <a:solidFill>
                  <a:srgbClr val="6699FF"/>
                </a:solidFill>
                <a:ln w="25400">
                  <a:solidFill>
                    <a:srgbClr val="CCECFF"/>
                  </a:solidFill>
                  <a:round/>
                  <a:headEnd/>
                  <a:tailEnd/>
                </a:ln>
                <a:effectLst/>
                <a:extLst>
                  <a:ext uri="{AF507438-7753-43E0-B8FC-AC1667EBCBE1}">
                    <a14:hiddenEffects xmlns:a14="http://schemas.microsoft.com/office/drawing/2010/main">
                      <a:effectLst>
                        <a:outerShdw dist="35921" dir="2700000" algn="ctr" rotWithShape="0">
                          <a:srgbClr val="000066"/>
                        </a:outerShdw>
                      </a:effectLst>
                    </a14:hiddenEffects>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321" name="Line 13"/>
                <p:cNvSpPr>
                  <a:spLocks noChangeShapeType="1"/>
                </p:cNvSpPr>
                <p:nvPr/>
              </p:nvSpPr>
              <p:spPr bwMode="auto">
                <a:xfrm>
                  <a:off x="10459" y="904"/>
                  <a:ext cx="0" cy="1800"/>
                </a:xfrm>
                <a:prstGeom prst="line">
                  <a:avLst/>
                </a:prstGeom>
                <a:noFill/>
                <a:ln w="254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66"/>
                        </a:outerShdw>
                      </a:effectLst>
                    </a14:hiddenEffects>
                  </a:ext>
                </a:extLst>
              </p:spPr>
              <p:txBody>
                <a:bodyPr anchor="ctr"/>
                <a:lstStyle/>
                <a:p>
                  <a:endParaRPr lang="en-US"/>
                </a:p>
              </p:txBody>
            </p:sp>
            <p:sp>
              <p:nvSpPr>
                <p:cNvPr id="12322" name="Rectangle 12"/>
                <p:cNvSpPr>
                  <a:spLocks noChangeArrowheads="1"/>
                </p:cNvSpPr>
                <p:nvPr/>
              </p:nvSpPr>
              <p:spPr bwMode="auto">
                <a:xfrm>
                  <a:off x="9763" y="1363"/>
                  <a:ext cx="571" cy="335"/>
                </a:xfrm>
                <a:prstGeom prst="rect">
                  <a:avLst/>
                </a:prstGeom>
                <a:noFill/>
                <a:ln>
                  <a:noFill/>
                </a:ln>
                <a:effectLst/>
                <a:extLst>
                  <a:ext uri="{909E8E84-426E-40DD-AFC4-6F175D3DCCD1}">
                    <a14:hiddenFill xmlns:a14="http://schemas.microsoft.com/office/drawing/2010/main">
                      <a:solidFill>
                        <a:srgbClr val="6699FF"/>
                      </a:solidFill>
                    </a14:hiddenFill>
                  </a:ext>
                  <a:ext uri="{91240B29-F687-4F45-9708-019B960494DF}">
                    <a14:hiddenLine xmlns:a14="http://schemas.microsoft.com/office/drawing/2010/main" w="9525">
                      <a:solidFill>
                        <a:srgbClr val="CCECFF"/>
                      </a:solidFill>
                      <a:miter lim="800000"/>
                      <a:headEnd/>
                      <a:tailEnd/>
                    </a14:hiddenLine>
                  </a:ext>
                  <a:ext uri="{AF507438-7753-43E0-B8FC-AC1667EBCBE1}">
                    <a14:hiddenEffects xmlns:a14="http://schemas.microsoft.com/office/drawing/2010/main">
                      <a:effectLst>
                        <a:outerShdw dist="35921" dir="2700000" algn="ctr" rotWithShape="0">
                          <a:srgbClr val="000066"/>
                        </a:outerShdw>
                      </a:effectLst>
                    </a14:hiddenEffects>
                  </a:ext>
                </a:extLst>
              </p:spPr>
              <p:txBody>
                <a:bodyPr lIns="77788" tIns="38100" rIns="77788" bIns="3810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323" name="Rectangle 11"/>
                <p:cNvSpPr>
                  <a:spLocks noChangeArrowheads="1"/>
                </p:cNvSpPr>
                <p:nvPr/>
              </p:nvSpPr>
              <p:spPr bwMode="auto">
                <a:xfrm>
                  <a:off x="10464" y="1348"/>
                  <a:ext cx="679" cy="335"/>
                </a:xfrm>
                <a:prstGeom prst="rect">
                  <a:avLst/>
                </a:prstGeom>
                <a:noFill/>
                <a:ln>
                  <a:noFill/>
                </a:ln>
                <a:effectLst/>
                <a:extLst>
                  <a:ext uri="{909E8E84-426E-40DD-AFC4-6F175D3DCCD1}">
                    <a14:hiddenFill xmlns:a14="http://schemas.microsoft.com/office/drawing/2010/main">
                      <a:solidFill>
                        <a:srgbClr val="6699FF"/>
                      </a:solidFill>
                    </a14:hiddenFill>
                  </a:ext>
                  <a:ext uri="{91240B29-F687-4F45-9708-019B960494DF}">
                    <a14:hiddenLine xmlns:a14="http://schemas.microsoft.com/office/drawing/2010/main" w="9525">
                      <a:solidFill>
                        <a:srgbClr val="CCECFF"/>
                      </a:solidFill>
                      <a:miter lim="800000"/>
                      <a:headEnd/>
                      <a:tailEnd/>
                    </a14:hiddenLine>
                  </a:ext>
                  <a:ext uri="{AF507438-7753-43E0-B8FC-AC1667EBCBE1}">
                    <a14:hiddenEffects xmlns:a14="http://schemas.microsoft.com/office/drawing/2010/main">
                      <a:effectLst>
                        <a:outerShdw dist="35921" dir="2700000" algn="ctr" rotWithShape="0">
                          <a:srgbClr val="000066"/>
                        </a:outerShdw>
                      </a:effectLst>
                    </a14:hiddenEffects>
                  </a:ext>
                </a:extLst>
              </p:spPr>
              <p:txBody>
                <a:bodyPr lIns="77788" tIns="38100" rIns="77788" bIns="3810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324" name="Rectangle 10"/>
                <p:cNvSpPr>
                  <a:spLocks noChangeArrowheads="1"/>
                </p:cNvSpPr>
                <p:nvPr/>
              </p:nvSpPr>
              <p:spPr bwMode="auto">
                <a:xfrm>
                  <a:off x="9711" y="2016"/>
                  <a:ext cx="767" cy="412"/>
                </a:xfrm>
                <a:prstGeom prst="rect">
                  <a:avLst/>
                </a:prstGeom>
                <a:noFill/>
                <a:ln>
                  <a:noFill/>
                </a:ln>
                <a:effectLst/>
                <a:extLst>
                  <a:ext uri="{909E8E84-426E-40DD-AFC4-6F175D3DCCD1}">
                    <a14:hiddenFill xmlns:a14="http://schemas.microsoft.com/office/drawing/2010/main">
                      <a:solidFill>
                        <a:srgbClr val="6699FF"/>
                      </a:solidFill>
                    </a14:hiddenFill>
                  </a:ext>
                  <a:ext uri="{91240B29-F687-4F45-9708-019B960494DF}">
                    <a14:hiddenLine xmlns:a14="http://schemas.microsoft.com/office/drawing/2010/main" w="9525">
                      <a:solidFill>
                        <a:srgbClr val="CCECFF"/>
                      </a:solidFill>
                      <a:miter lim="800000"/>
                      <a:headEnd/>
                      <a:tailEnd/>
                    </a14:hiddenLine>
                  </a:ext>
                  <a:ext uri="{AF507438-7753-43E0-B8FC-AC1667EBCBE1}">
                    <a14:hiddenEffects xmlns:a14="http://schemas.microsoft.com/office/drawing/2010/main">
                      <a:effectLst>
                        <a:outerShdw dist="35921" dir="2700000" algn="ctr" rotWithShape="0">
                          <a:srgbClr val="000066"/>
                        </a:outerShdw>
                      </a:effectLst>
                    </a14:hiddenEffects>
                  </a:ext>
                </a:extLst>
              </p:spPr>
              <p:txBody>
                <a:bodyPr lIns="77788" tIns="38100" rIns="77788" bIns="3810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325" name="Rectangle 9"/>
                <p:cNvSpPr>
                  <a:spLocks noChangeArrowheads="1"/>
                </p:cNvSpPr>
                <p:nvPr/>
              </p:nvSpPr>
              <p:spPr bwMode="auto">
                <a:xfrm>
                  <a:off x="10558" y="2035"/>
                  <a:ext cx="658" cy="281"/>
                </a:xfrm>
                <a:prstGeom prst="rect">
                  <a:avLst/>
                </a:prstGeom>
                <a:noFill/>
                <a:ln>
                  <a:noFill/>
                </a:ln>
                <a:effectLst/>
                <a:extLst>
                  <a:ext uri="{909E8E84-426E-40DD-AFC4-6F175D3DCCD1}">
                    <a14:hiddenFill xmlns:a14="http://schemas.microsoft.com/office/drawing/2010/main">
                      <a:solidFill>
                        <a:srgbClr val="6699FF"/>
                      </a:solidFill>
                    </a14:hiddenFill>
                  </a:ext>
                  <a:ext uri="{91240B29-F687-4F45-9708-019B960494DF}">
                    <a14:hiddenLine xmlns:a14="http://schemas.microsoft.com/office/drawing/2010/main" w="9525">
                      <a:solidFill>
                        <a:srgbClr val="CCECFF"/>
                      </a:solidFill>
                      <a:miter lim="800000"/>
                      <a:headEnd/>
                      <a:tailEnd/>
                    </a14:hiddenLine>
                  </a:ext>
                  <a:ext uri="{AF507438-7753-43E0-B8FC-AC1667EBCBE1}">
                    <a14:hiddenEffects xmlns:a14="http://schemas.microsoft.com/office/drawing/2010/main">
                      <a:effectLst>
                        <a:outerShdw dist="35921" dir="2700000" algn="ctr" rotWithShape="0">
                          <a:srgbClr val="000066"/>
                        </a:outerShdw>
                      </a:effectLst>
                    </a14:hiddenEffects>
                  </a:ext>
                </a:extLst>
              </p:spPr>
              <p:txBody>
                <a:bodyPr lIns="77788" tIns="38100" rIns="77788" bIns="3810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326" name="Line 8"/>
                <p:cNvSpPr>
                  <a:spLocks noChangeShapeType="1"/>
                </p:cNvSpPr>
                <p:nvPr/>
              </p:nvSpPr>
              <p:spPr bwMode="auto">
                <a:xfrm>
                  <a:off x="9527" y="1844"/>
                  <a:ext cx="1863" cy="0"/>
                </a:xfrm>
                <a:prstGeom prst="line">
                  <a:avLst/>
                </a:prstGeom>
                <a:noFill/>
                <a:ln w="25400">
                  <a:solidFill>
                    <a:srgbClr val="FFFF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000066"/>
                        </a:outerShdw>
                      </a:effectLst>
                    </a14:hiddenEffects>
                  </a:ext>
                </a:extLst>
              </p:spPr>
              <p:txBody>
                <a:bodyPr anchor="ctr"/>
                <a:lstStyle/>
                <a:p>
                  <a:endParaRPr lang="en-US"/>
                </a:p>
              </p:txBody>
            </p:sp>
            <p:sp>
              <p:nvSpPr>
                <p:cNvPr id="12327" name="AutoShape 7"/>
                <p:cNvSpPr>
                  <a:spLocks noChangeArrowheads="1"/>
                </p:cNvSpPr>
                <p:nvPr/>
              </p:nvSpPr>
              <p:spPr bwMode="auto">
                <a:xfrm>
                  <a:off x="11213" y="1762"/>
                  <a:ext cx="178" cy="238"/>
                </a:xfrm>
                <a:prstGeom prst="downArrow">
                  <a:avLst>
                    <a:gd name="adj1" fmla="val 50000"/>
                    <a:gd name="adj2" fmla="val 66860"/>
                  </a:avLst>
                </a:prstGeom>
                <a:solidFill>
                  <a:srgbClr val="0044CC"/>
                </a:solidFill>
                <a:ln w="12700">
                  <a:solidFill>
                    <a:srgbClr val="CCECFF"/>
                  </a:solidFill>
                  <a:miter lim="800000"/>
                  <a:headEnd/>
                  <a:tailEnd/>
                </a:ln>
                <a:effectLst/>
                <a:extLst>
                  <a:ext uri="{AF507438-7753-43E0-B8FC-AC1667EBCBE1}">
                    <a14:hiddenEffects xmlns:a14="http://schemas.microsoft.com/office/drawing/2010/main">
                      <a:effectLst>
                        <a:outerShdw dist="107763" dir="2700000" algn="ctr" rotWithShape="0">
                          <a:srgbClr val="000066"/>
                        </a:outerShdw>
                      </a:effectLst>
                    </a14:hiddenEffects>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12318" name="AutoShape 5"/>
              <p:cNvSpPr>
                <a:spLocks noChangeArrowheads="1"/>
              </p:cNvSpPr>
              <p:nvPr/>
            </p:nvSpPr>
            <p:spPr bwMode="auto">
              <a:xfrm>
                <a:off x="10332" y="960"/>
                <a:ext cx="274" cy="155"/>
              </a:xfrm>
              <a:prstGeom prst="rightArrow">
                <a:avLst>
                  <a:gd name="adj1" fmla="val 50000"/>
                  <a:gd name="adj2" fmla="val 88395"/>
                </a:avLst>
              </a:prstGeom>
              <a:solidFill>
                <a:srgbClr val="0044CC"/>
              </a:solidFill>
              <a:ln w="12700">
                <a:solidFill>
                  <a:srgbClr val="CCECFF"/>
                </a:solidFill>
                <a:miter lim="800000"/>
                <a:headEnd/>
                <a:tailEnd/>
              </a:ln>
              <a:effectLst/>
              <a:extLst>
                <a:ext uri="{AF507438-7753-43E0-B8FC-AC1667EBCBE1}">
                  <a14:hiddenEffects xmlns:a14="http://schemas.microsoft.com/office/drawing/2010/main">
                    <a:effectLst>
                      <a:outerShdw dist="107763" dir="2700000" algn="ctr" rotWithShape="0">
                        <a:srgbClr val="000066"/>
                      </a:outerShdw>
                    </a:effectLst>
                  </a14:hiddenEffects>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319" name="AutoShape 4"/>
              <p:cNvSpPr>
                <a:spLocks noChangeArrowheads="1"/>
              </p:cNvSpPr>
              <p:nvPr/>
            </p:nvSpPr>
            <p:spPr bwMode="auto">
              <a:xfrm>
                <a:off x="10295" y="2602"/>
                <a:ext cx="272" cy="155"/>
              </a:xfrm>
              <a:prstGeom prst="leftArrow">
                <a:avLst>
                  <a:gd name="adj1" fmla="val 50000"/>
                  <a:gd name="adj2" fmla="val 87734"/>
                </a:avLst>
              </a:prstGeom>
              <a:solidFill>
                <a:srgbClr val="0044CC"/>
              </a:solidFill>
              <a:ln w="12700">
                <a:solidFill>
                  <a:srgbClr val="CCECFF"/>
                </a:solidFill>
                <a:miter lim="800000"/>
                <a:headEnd/>
                <a:tailEnd/>
              </a:ln>
              <a:effectLst/>
              <a:extLst>
                <a:ext uri="{AF507438-7753-43E0-B8FC-AC1667EBCBE1}">
                  <a14:hiddenEffects xmlns:a14="http://schemas.microsoft.com/office/drawing/2010/main">
                    <a:effectLst>
                      <a:outerShdw dist="107763" dir="2700000" algn="ctr" rotWithShape="0">
                        <a:srgbClr val="000066"/>
                      </a:outerShdw>
                    </a:effectLst>
                  </a14:hiddenEffects>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12316" name="AutoShape 2"/>
            <p:cNvSpPr>
              <a:spLocks noChangeArrowheads="1"/>
            </p:cNvSpPr>
            <p:nvPr/>
          </p:nvSpPr>
          <p:spPr bwMode="auto">
            <a:xfrm>
              <a:off x="8841" y="1369"/>
              <a:ext cx="178" cy="238"/>
            </a:xfrm>
            <a:prstGeom prst="upArrow">
              <a:avLst>
                <a:gd name="adj1" fmla="val 50000"/>
                <a:gd name="adj2" fmla="val 66848"/>
              </a:avLst>
            </a:prstGeom>
            <a:solidFill>
              <a:srgbClr val="0044CC"/>
            </a:solidFill>
            <a:ln w="12700">
              <a:solidFill>
                <a:srgbClr val="CCECFF"/>
              </a:solidFill>
              <a:miter lim="800000"/>
              <a:headEnd/>
              <a:tailEnd/>
            </a:ln>
            <a:effectLst/>
            <a:extLst>
              <a:ext uri="{AF507438-7753-43E0-B8FC-AC1667EBCBE1}">
                <a14:hiddenEffects xmlns:a14="http://schemas.microsoft.com/office/drawing/2010/main">
                  <a:effectLst>
                    <a:outerShdw dist="107763" dir="2700000" algn="ctr" rotWithShape="0">
                      <a:srgbClr val="000066"/>
                    </a:outerShdw>
                  </a:effectLst>
                </a14:hiddenEffects>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12310" name="Rectangle 19"/>
          <p:cNvSpPr>
            <a:spLocks noChangeArrowheads="1"/>
          </p:cNvSpPr>
          <p:nvPr/>
        </p:nvSpPr>
        <p:spPr bwMode="auto">
          <a:xfrm>
            <a:off x="3028950" y="15271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311" name="TextBox 22"/>
          <p:cNvSpPr txBox="1">
            <a:spLocks noChangeArrowheads="1"/>
          </p:cNvSpPr>
          <p:nvPr/>
        </p:nvSpPr>
        <p:spPr bwMode="auto">
          <a:xfrm>
            <a:off x="5237163" y="860425"/>
            <a:ext cx="4381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200"/>
              <a:t>Act</a:t>
            </a:r>
          </a:p>
        </p:txBody>
      </p:sp>
      <p:sp>
        <p:nvSpPr>
          <p:cNvPr id="12312" name="TextBox 23"/>
          <p:cNvSpPr txBox="1">
            <a:spLocks noChangeArrowheads="1"/>
          </p:cNvSpPr>
          <p:nvPr/>
        </p:nvSpPr>
        <p:spPr bwMode="auto">
          <a:xfrm>
            <a:off x="5603875" y="860425"/>
            <a:ext cx="4889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200"/>
              <a:t>Plan</a:t>
            </a:r>
          </a:p>
        </p:txBody>
      </p:sp>
      <p:sp>
        <p:nvSpPr>
          <p:cNvPr id="12313" name="TextBox 24"/>
          <p:cNvSpPr txBox="1">
            <a:spLocks noChangeArrowheads="1"/>
          </p:cNvSpPr>
          <p:nvPr/>
        </p:nvSpPr>
        <p:spPr bwMode="auto">
          <a:xfrm>
            <a:off x="5227638" y="1192213"/>
            <a:ext cx="438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200"/>
              <a:t>Do	</a:t>
            </a:r>
          </a:p>
        </p:txBody>
      </p:sp>
      <p:sp>
        <p:nvSpPr>
          <p:cNvPr id="12314" name="TextBox 25"/>
          <p:cNvSpPr txBox="1">
            <a:spLocks noChangeArrowheads="1"/>
          </p:cNvSpPr>
          <p:nvPr/>
        </p:nvSpPr>
        <p:spPr bwMode="auto">
          <a:xfrm>
            <a:off x="5624513" y="1203325"/>
            <a:ext cx="59213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200"/>
              <a:t>Study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76200"/>
            <a:ext cx="8229600" cy="639763"/>
          </a:xfrm>
        </p:spPr>
        <p:txBody>
          <a:bodyPr rtlCol="0">
            <a:normAutofit fontScale="90000"/>
          </a:bodyPr>
          <a:lstStyle/>
          <a:p>
            <a:pPr fontAlgn="auto">
              <a:spcAft>
                <a:spcPts val="0"/>
              </a:spcAft>
              <a:defRPr/>
            </a:pPr>
            <a:r>
              <a:rPr lang="en-US" sz="3600" b="1" dirty="0" smtClean="0">
                <a:solidFill>
                  <a:schemeClr val="tx2"/>
                </a:solidFill>
              </a:rPr>
              <a:t>Ideas for Identifying Changes to Test</a:t>
            </a:r>
          </a:p>
        </p:txBody>
      </p:sp>
      <p:sp>
        <p:nvSpPr>
          <p:cNvPr id="4" name="TextBox 3"/>
          <p:cNvSpPr txBox="1"/>
          <p:nvPr/>
        </p:nvSpPr>
        <p:spPr>
          <a:xfrm>
            <a:off x="304800" y="762000"/>
            <a:ext cx="8534400" cy="5632450"/>
          </a:xfrm>
          <a:prstGeom prst="rect">
            <a:avLst/>
          </a:prstGeom>
          <a:noFill/>
        </p:spPr>
        <p:txBody>
          <a:bodyPr>
            <a:spAutoFit/>
          </a:bodyPr>
          <a:lstStyle/>
          <a:p>
            <a:pPr>
              <a:defRPr/>
            </a:pPr>
            <a:r>
              <a:rPr lang="en-US" sz="1200" dirty="0">
                <a:solidFill>
                  <a:schemeClr val="tx2"/>
                </a:solidFill>
                <a:latin typeface="Arial" charset="0"/>
              </a:rPr>
              <a:t>Here are some examples of types of changes your team may identify:</a:t>
            </a:r>
          </a:p>
          <a:p>
            <a:pPr>
              <a:defRPr/>
            </a:pPr>
            <a:endParaRPr lang="en-US" sz="1200" dirty="0">
              <a:solidFill>
                <a:schemeClr val="tx2"/>
              </a:solidFill>
              <a:latin typeface="Arial" charset="0"/>
            </a:endParaRPr>
          </a:p>
          <a:p>
            <a:pPr marL="171450" indent="-171450">
              <a:buFont typeface="Arial" pitchFamily="34" charset="0"/>
              <a:buChar char="•"/>
              <a:defRPr/>
            </a:pPr>
            <a:r>
              <a:rPr lang="en-US" sz="1200" b="1" dirty="0">
                <a:latin typeface="Arial" charset="0"/>
              </a:rPr>
              <a:t>Eliminate </a:t>
            </a:r>
            <a:r>
              <a:rPr lang="en-US" sz="1200" b="1" dirty="0">
                <a:latin typeface="Arial" charset="0"/>
              </a:rPr>
              <a:t>Waste</a:t>
            </a:r>
            <a:r>
              <a:rPr lang="en-US" sz="1200" dirty="0">
                <a:latin typeface="Arial" charset="0"/>
              </a:rPr>
              <a:t> </a:t>
            </a:r>
            <a:endParaRPr lang="en-US" sz="1200" dirty="0">
              <a:latin typeface="Arial" charset="0"/>
            </a:endParaRPr>
          </a:p>
          <a:p>
            <a:pPr>
              <a:defRPr/>
            </a:pPr>
            <a:r>
              <a:rPr lang="en-US" sz="1200" dirty="0">
                <a:latin typeface="Arial" charset="0"/>
              </a:rPr>
              <a:t>Are there places in the process where work is being duplicated by one or more team members and is that necessary? Are families being asked to complete the same forms more than necessary?</a:t>
            </a:r>
          </a:p>
          <a:p>
            <a:pPr>
              <a:defRPr/>
            </a:pPr>
            <a:endParaRPr lang="en-US" sz="1200" dirty="0">
              <a:latin typeface="Arial" charset="0"/>
            </a:endParaRPr>
          </a:p>
          <a:p>
            <a:pPr marL="171450" indent="-171450">
              <a:buFont typeface="Arial" pitchFamily="34" charset="0"/>
              <a:buChar char="•"/>
              <a:defRPr/>
            </a:pPr>
            <a:r>
              <a:rPr lang="en-US" sz="1200" b="1" dirty="0">
                <a:latin typeface="Arial" charset="0"/>
              </a:rPr>
              <a:t>Improve </a:t>
            </a:r>
            <a:r>
              <a:rPr lang="en-US" sz="1200" b="1" dirty="0">
                <a:latin typeface="Arial" charset="0"/>
              </a:rPr>
              <a:t>Work Flow</a:t>
            </a:r>
            <a:r>
              <a:rPr lang="en-US" sz="1200" dirty="0">
                <a:latin typeface="Arial" charset="0"/>
              </a:rPr>
              <a:t> </a:t>
            </a:r>
            <a:endParaRPr lang="en-US" sz="1200" dirty="0">
              <a:latin typeface="Arial" charset="0"/>
            </a:endParaRPr>
          </a:p>
          <a:p>
            <a:pPr>
              <a:defRPr/>
            </a:pPr>
            <a:r>
              <a:rPr lang="en-US" sz="1200" dirty="0">
                <a:latin typeface="Arial" charset="0"/>
              </a:rPr>
              <a:t>Improving </a:t>
            </a:r>
            <a:r>
              <a:rPr lang="en-US" sz="1200" dirty="0">
                <a:latin typeface="Arial" charset="0"/>
              </a:rPr>
              <a:t>the flow of work in processes is an important way to improve the quality of the goods and services produced by those processes</a:t>
            </a:r>
            <a:r>
              <a:rPr lang="en-US" sz="1200" dirty="0">
                <a:latin typeface="Arial" charset="0"/>
              </a:rPr>
              <a:t>.</a:t>
            </a:r>
          </a:p>
          <a:p>
            <a:pPr>
              <a:defRPr/>
            </a:pPr>
            <a:endParaRPr lang="en-US" sz="1200" dirty="0">
              <a:latin typeface="Arial" charset="0"/>
            </a:endParaRPr>
          </a:p>
          <a:p>
            <a:pPr marL="171450" indent="-171450">
              <a:buFont typeface="Arial" pitchFamily="34" charset="0"/>
              <a:buChar char="•"/>
              <a:defRPr/>
            </a:pPr>
            <a:r>
              <a:rPr lang="en-US" sz="1200" b="1" dirty="0">
                <a:latin typeface="Arial" charset="0"/>
              </a:rPr>
              <a:t>Change </a:t>
            </a:r>
            <a:r>
              <a:rPr lang="en-US" sz="1200" b="1" dirty="0">
                <a:latin typeface="Arial" charset="0"/>
              </a:rPr>
              <a:t>the Work Environment</a:t>
            </a:r>
            <a:r>
              <a:rPr lang="en-US" sz="1200" dirty="0">
                <a:latin typeface="Arial" charset="0"/>
              </a:rPr>
              <a:t> </a:t>
            </a:r>
          </a:p>
          <a:p>
            <a:pPr>
              <a:defRPr/>
            </a:pPr>
            <a:r>
              <a:rPr lang="en-US" sz="1200" dirty="0">
                <a:latin typeface="Arial" charset="0"/>
              </a:rPr>
              <a:t>Are changes needed in the overall environment, for example in how the organizations understand or interact with each other?</a:t>
            </a:r>
          </a:p>
          <a:p>
            <a:pPr>
              <a:defRPr/>
            </a:pPr>
            <a:endParaRPr lang="en-US" sz="1200" dirty="0">
              <a:latin typeface="Arial" charset="0"/>
            </a:endParaRPr>
          </a:p>
          <a:p>
            <a:pPr marL="171450" indent="-171450">
              <a:buFont typeface="Arial" pitchFamily="34" charset="0"/>
              <a:buChar char="•"/>
              <a:defRPr/>
            </a:pPr>
            <a:r>
              <a:rPr lang="en-US" sz="1200" dirty="0">
                <a:latin typeface="Arial" charset="0"/>
              </a:rPr>
              <a:t> </a:t>
            </a:r>
            <a:r>
              <a:rPr lang="en-US" sz="1200" b="1" dirty="0">
                <a:latin typeface="Arial" charset="0"/>
              </a:rPr>
              <a:t>Producer/Customer </a:t>
            </a:r>
            <a:r>
              <a:rPr lang="en-US" sz="1200" b="1" dirty="0">
                <a:latin typeface="Arial" charset="0"/>
              </a:rPr>
              <a:t>Interface</a:t>
            </a:r>
            <a:r>
              <a:rPr lang="en-US" sz="1200" dirty="0">
                <a:latin typeface="Arial" charset="0"/>
              </a:rPr>
              <a:t> </a:t>
            </a:r>
          </a:p>
          <a:p>
            <a:pPr>
              <a:defRPr/>
            </a:pPr>
            <a:r>
              <a:rPr lang="en-US" sz="1200" dirty="0">
                <a:latin typeface="Arial" charset="0"/>
              </a:rPr>
              <a:t>How are the families who interact with the system affected by the referral feedback loop? What changes would improve their experience or care?</a:t>
            </a:r>
          </a:p>
          <a:p>
            <a:pPr>
              <a:defRPr/>
            </a:pPr>
            <a:endParaRPr lang="en-US" sz="1200" dirty="0">
              <a:latin typeface="Arial" charset="0"/>
            </a:endParaRPr>
          </a:p>
          <a:p>
            <a:pPr marL="171450" indent="-171450">
              <a:buFont typeface="Arial" pitchFamily="34" charset="0"/>
              <a:buChar char="•"/>
              <a:defRPr/>
            </a:pPr>
            <a:r>
              <a:rPr lang="en-US" sz="1200" dirty="0">
                <a:latin typeface="Arial" charset="0"/>
              </a:rPr>
              <a:t> </a:t>
            </a:r>
            <a:r>
              <a:rPr lang="en-US" sz="1200" b="1" dirty="0">
                <a:latin typeface="Arial" charset="0"/>
              </a:rPr>
              <a:t>Manage </a:t>
            </a:r>
            <a:r>
              <a:rPr lang="en-US" sz="1200" b="1" dirty="0">
                <a:latin typeface="Arial" charset="0"/>
              </a:rPr>
              <a:t>Time</a:t>
            </a:r>
            <a:r>
              <a:rPr lang="en-US" sz="1200" dirty="0">
                <a:latin typeface="Arial" charset="0"/>
              </a:rPr>
              <a:t> </a:t>
            </a:r>
          </a:p>
          <a:p>
            <a:pPr>
              <a:defRPr/>
            </a:pPr>
            <a:r>
              <a:rPr lang="en-US" sz="1200" dirty="0">
                <a:latin typeface="Arial" charset="0"/>
              </a:rPr>
              <a:t>For some of the organizations in the project, there may be specific time limits or expectations (such as needing to complete a referral in 45 days). How do these time constraints impact the work flow?</a:t>
            </a:r>
          </a:p>
          <a:p>
            <a:pPr>
              <a:defRPr/>
            </a:pPr>
            <a:endParaRPr lang="en-US" sz="1200" dirty="0">
              <a:latin typeface="Arial" charset="0"/>
            </a:endParaRPr>
          </a:p>
          <a:p>
            <a:pPr marL="171450" indent="-171450">
              <a:buFont typeface="Arial" pitchFamily="34" charset="0"/>
              <a:buChar char="•"/>
              <a:defRPr/>
            </a:pPr>
            <a:r>
              <a:rPr lang="en-US" sz="1200" b="1" dirty="0">
                <a:latin typeface="Arial" charset="0"/>
              </a:rPr>
              <a:t>Focus on Variation</a:t>
            </a:r>
            <a:r>
              <a:rPr lang="en-US" sz="1200" dirty="0">
                <a:latin typeface="Arial" charset="0"/>
              </a:rPr>
              <a:t> </a:t>
            </a:r>
          </a:p>
          <a:p>
            <a:pPr>
              <a:defRPr/>
            </a:pPr>
            <a:r>
              <a:rPr lang="en-US" sz="1200" dirty="0">
                <a:latin typeface="Arial" charset="0"/>
              </a:rPr>
              <a:t>How do differences in either a specific referral or the partners involved affect the workflow?</a:t>
            </a:r>
          </a:p>
          <a:p>
            <a:pPr>
              <a:defRPr/>
            </a:pPr>
            <a:endParaRPr lang="en-US" sz="1200" dirty="0">
              <a:latin typeface="Arial" charset="0"/>
            </a:endParaRPr>
          </a:p>
          <a:p>
            <a:pPr marL="171450" indent="-171450">
              <a:buFont typeface="Arial" pitchFamily="34" charset="0"/>
              <a:buChar char="•"/>
              <a:defRPr/>
            </a:pPr>
            <a:r>
              <a:rPr lang="en-US" sz="1200" b="1" dirty="0">
                <a:latin typeface="Arial" charset="0"/>
              </a:rPr>
              <a:t>Error </a:t>
            </a:r>
            <a:r>
              <a:rPr lang="en-US" sz="1200" b="1" dirty="0">
                <a:latin typeface="Arial" charset="0"/>
              </a:rPr>
              <a:t>Proofing</a:t>
            </a:r>
            <a:r>
              <a:rPr lang="en-US" sz="1200" dirty="0">
                <a:latin typeface="Arial" charset="0"/>
              </a:rPr>
              <a:t> </a:t>
            </a:r>
          </a:p>
          <a:p>
            <a:pPr>
              <a:defRPr/>
            </a:pPr>
            <a:r>
              <a:rPr lang="en-US" sz="1200" dirty="0">
                <a:latin typeface="Arial" charset="0"/>
              </a:rPr>
              <a:t>Are there ways to make errors less likely to occur?</a:t>
            </a:r>
          </a:p>
          <a:p>
            <a:pPr>
              <a:defRPr/>
            </a:pPr>
            <a:endParaRPr lang="en-US" sz="1200" dirty="0">
              <a:latin typeface="Arial" charset="0"/>
            </a:endParaRPr>
          </a:p>
          <a:p>
            <a:pPr marL="171450" indent="-171450">
              <a:buFont typeface="Arial" pitchFamily="34" charset="0"/>
              <a:buChar char="•"/>
              <a:defRPr/>
            </a:pPr>
            <a:r>
              <a:rPr lang="en-US" sz="1200" b="1" dirty="0">
                <a:latin typeface="Arial" charset="0"/>
              </a:rPr>
              <a:t>Focus </a:t>
            </a:r>
            <a:r>
              <a:rPr lang="en-US" sz="1200" b="1" dirty="0">
                <a:latin typeface="Arial" charset="0"/>
              </a:rPr>
              <a:t>on the Product or Service</a:t>
            </a:r>
            <a:r>
              <a:rPr lang="en-US" sz="1200" dirty="0">
                <a:latin typeface="Arial" charset="0"/>
              </a:rPr>
              <a:t> </a:t>
            </a:r>
          </a:p>
          <a:p>
            <a:pPr>
              <a:defRPr/>
            </a:pPr>
            <a:r>
              <a:rPr lang="en-US" sz="1200" dirty="0">
                <a:latin typeface="Arial" charset="0"/>
              </a:rPr>
              <a:t>What information or tools do the partners have to improve the overall assessment and screening process?</a:t>
            </a:r>
            <a:endParaRPr lang="en-US" sz="1200" dirty="0">
              <a:latin typeface="Arial" charset="0"/>
            </a:endParaRPr>
          </a:p>
        </p:txBody>
      </p:sp>
    </p:spTree>
  </p:cSld>
  <p:clrMapOvr>
    <a:masterClrMapping/>
  </p:clrMapOvr>
</p:sld>
</file>

<file path=ppt/theme/theme1.xml><?xml version="1.0" encoding="utf-8"?>
<a:theme xmlns:a="http://schemas.openxmlformats.org/drawingml/2006/main" name="DHS Presentation2">
  <a:themeElements>
    <a:clrScheme name="DHS Presentation2 1">
      <a:dk1>
        <a:srgbClr val="000000"/>
      </a:dk1>
      <a:lt1>
        <a:srgbClr val="FFFFFF"/>
      </a:lt1>
      <a:dk2>
        <a:srgbClr val="003366"/>
      </a:dk2>
      <a:lt2>
        <a:srgbClr val="FFFF99"/>
      </a:lt2>
      <a:accent1>
        <a:srgbClr val="66FFFF"/>
      </a:accent1>
      <a:accent2>
        <a:srgbClr val="0000FF"/>
      </a:accent2>
      <a:accent3>
        <a:srgbClr val="AAADB8"/>
      </a:accent3>
      <a:accent4>
        <a:srgbClr val="DADADA"/>
      </a:accent4>
      <a:accent5>
        <a:srgbClr val="B8FFFF"/>
      </a:accent5>
      <a:accent6>
        <a:srgbClr val="0000E7"/>
      </a:accent6>
      <a:hlink>
        <a:srgbClr val="9966FF"/>
      </a:hlink>
      <a:folHlink>
        <a:srgbClr val="FFFF99"/>
      </a:folHlink>
    </a:clrScheme>
    <a:fontScheme name="DHS Presentation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HS Presentation2 1">
        <a:dk1>
          <a:srgbClr val="000000"/>
        </a:dk1>
        <a:lt1>
          <a:srgbClr val="FFFFFF"/>
        </a:lt1>
        <a:dk2>
          <a:srgbClr val="003366"/>
        </a:dk2>
        <a:lt2>
          <a:srgbClr val="FFFF99"/>
        </a:lt2>
        <a:accent1>
          <a:srgbClr val="66FFFF"/>
        </a:accent1>
        <a:accent2>
          <a:srgbClr val="0000FF"/>
        </a:accent2>
        <a:accent3>
          <a:srgbClr val="AAADB8"/>
        </a:accent3>
        <a:accent4>
          <a:srgbClr val="DADADA"/>
        </a:accent4>
        <a:accent5>
          <a:srgbClr val="B8FFFF"/>
        </a:accent5>
        <a:accent6>
          <a:srgbClr val="0000E7"/>
        </a:accent6>
        <a:hlink>
          <a:srgbClr val="9966FF"/>
        </a:hlink>
        <a:folHlink>
          <a:srgbClr val="FFFF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82ECABB33B1E4FA5F7204985608DF3" ma:contentTypeVersion="4" ma:contentTypeDescription="Create a new document." ma:contentTypeScope="" ma:versionID="90c314593f1f91fd69e30b55284ed631">
  <xsd:schema xmlns:xsd="http://www.w3.org/2001/XMLSchema" xmlns:xs="http://www.w3.org/2001/XMLSchema" xmlns:p="http://schemas.microsoft.com/office/2006/metadata/properties" xmlns:ns2="a226bcc1-88e2-4629-ae09-8e3ca69e956f" targetNamespace="http://schemas.microsoft.com/office/2006/metadata/properties" ma:root="true" ma:fieldsID="cddc636f05667fe167dc8a9c11702a06" ns2:_="">
    <xsd:import namespace="a226bcc1-88e2-4629-ae09-8e3ca69e956f"/>
    <xsd:element name="properties">
      <xsd:complexType>
        <xsd:sequence>
          <xsd:element name="documentManagement">
            <xsd:complexType>
              <xsd:all>
                <xsd:element ref="ns2:Category"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26bcc1-88e2-4629-ae09-8e3ca69e956f"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Deferred for review later"/>
          <xsd:enumeration value="Moved as is by Central Web Team"/>
          <xsd:enumeration value="Pharmacy"/>
          <xsd:enumeration value="Trainer reviews"/>
          <xsd:enumeration value="Tridion landing pages"/>
          <xsd:enumeration value="Unresolved CCHD/ABCDIII"/>
          <xsd:enumeration value="Unresolved orphans"/>
          <xsd:enumeration value="Unresolved orphans - Dual Demo"/>
          <xsd:enumeration value="Unresolved Dual Demo orphans"/>
          <xsd:enumeration value="Web page reviews"/>
        </xsd:restriction>
      </xsd:simpleType>
    </xsd:element>
    <xsd:element name="Status" ma:index="9" nillable="true" ma:displayName="Status" ma:default="In progress" ma:format="Dropdown" ma:internalName="Status">
      <xsd:simpleType>
        <xsd:restriction base="dms:Choice">
          <xsd:enumeration value="In progress"/>
          <xsd:enumeration value="Deferred for review later"/>
          <xsd:enumeration value="Clos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Nintex conditional workflow start</Name>
    <Synchronization>Synchronous</Synchronization>
    <Type>10001</Type>
    <SequenceNumber>50000</SequenceNumber>
    <Assembly>Nintex.Workflow, Version=1.0.0.0, Culture=neutral, PublicKeyToken=913f6bae0ca5ae12</Assembly>
    <Class>Nintex.Workflow.ConditionalWorkflowStartReceiver</Class>
    <Data>10/9/2013 7:52:38 PM</Data>
    <Filter/>
  </Receiver>
  <Receiver>
    <Name>Nintex conditional workflow start</Name>
    <Synchronization>Synchronous</Synchronization>
    <Type>10002</Type>
    <SequenceNumber>50000</SequenceNumber>
    <Assembly>Nintex.Workflow, Version=1.0.0.0, Culture=neutral, PublicKeyToken=913f6bae0ca5ae12</Assembly>
    <Class>Nintex.Workflow.ConditionalWorkflowStartReceiver</Class>
    <Data>10/9/2013 7:52:38 PM</Data>
    <Filter/>
  </Receiver>
  <Receiver>
    <Name>Nintex conditional workflow start</Name>
    <Synchronization>Synchronous</Synchronization>
    <Type>2</Type>
    <SequenceNumber>50000</SequenceNumber>
    <Assembly>Nintex.Workflow, Version=1.0.0.0, Culture=neutral, PublicKeyToken=913f6bae0ca5ae12</Assembly>
    <Class>Nintex.Workflow.ConditionalWorkflowStartReceiver</Class>
    <Data>10/9/2013 7:52:38 PM</Data>
    <Filter/>
  </Receiver>
</spe:Receivers>
</file>

<file path=customXml/item4.xml><?xml version="1.0" encoding="utf-8"?>
<LongProperties xmlns="http://schemas.microsoft.com/office/2006/metadata/longProperties"/>
</file>

<file path=customXml/item5.xml><?xml version="1.0" encoding="utf-8"?>
<p:properties xmlns:p="http://schemas.microsoft.com/office/2006/metadata/properties" xmlns:xsi="http://www.w3.org/2001/XMLSchema-instance" xmlns:pc="http://schemas.microsoft.com/office/infopath/2007/PartnerControls">
  <documentManagement>
    <Category xmlns="a226bcc1-88e2-4629-ae09-8e3ca69e956f">Moved as is by Central Web Team</Category>
    <Status xmlns="a226bcc1-88e2-4629-ae09-8e3ca69e956f">In progress</Status>
  </documentManagement>
</p:properties>
</file>

<file path=customXml/itemProps1.xml><?xml version="1.0" encoding="utf-8"?>
<ds:datastoreItem xmlns:ds="http://schemas.openxmlformats.org/officeDocument/2006/customXml" ds:itemID="{7BC8A808-384D-4907-A0E0-5B2E5384A2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226bcc1-88e2-4629-ae09-8e3ca69e95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901161C-36ED-4280-9BE4-835F41B4C0FF}">
  <ds:schemaRefs>
    <ds:schemaRef ds:uri="http://schemas.microsoft.com/sharepoint/v3/contenttype/forms"/>
  </ds:schemaRefs>
</ds:datastoreItem>
</file>

<file path=customXml/itemProps3.xml><?xml version="1.0" encoding="utf-8"?>
<ds:datastoreItem xmlns:ds="http://schemas.openxmlformats.org/officeDocument/2006/customXml" ds:itemID="{792828C4-B5A4-4F14-9316-2A1B42160498}">
  <ds:schemaRefs>
    <ds:schemaRef ds:uri="http://schemas.microsoft.com/sharepoint/events"/>
  </ds:schemaRefs>
</ds:datastoreItem>
</file>

<file path=customXml/itemProps4.xml><?xml version="1.0" encoding="utf-8"?>
<ds:datastoreItem xmlns:ds="http://schemas.openxmlformats.org/officeDocument/2006/customXml" ds:itemID="{FDBADDDB-EADE-4744-99F5-155082B88B03}">
  <ds:schemaRefs>
    <ds:schemaRef ds:uri="http://schemas.microsoft.com/office/2006/metadata/longProperties"/>
  </ds:schemaRefs>
</ds:datastoreItem>
</file>

<file path=customXml/itemProps5.xml><?xml version="1.0" encoding="utf-8"?>
<ds:datastoreItem xmlns:ds="http://schemas.openxmlformats.org/officeDocument/2006/customXml" ds:itemID="{2BEBEFAA-6D1F-4984-9288-112D2E84817D}">
  <ds:schemaRefs>
    <ds:schemaRef ds:uri="http://purl.org/dc/elements/1.1/"/>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purl.org/dc/dcmitype/"/>
    <ds:schemaRef ds:uri="a226bcc1-88e2-4629-ae09-8e3ca69e956f"/>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2932</TotalTime>
  <Words>2026</Words>
  <Application>Microsoft Office PowerPoint</Application>
  <PresentationFormat>On-screen Show (4:3)</PresentationFormat>
  <Paragraphs>228</Paragraphs>
  <Slides>17</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Wingdings</vt:lpstr>
      <vt:lpstr>Calibri</vt:lpstr>
      <vt:lpstr>Times New Roman</vt:lpstr>
      <vt:lpstr>DHS Presentation2</vt:lpstr>
      <vt:lpstr>Office Theme</vt:lpstr>
      <vt:lpstr>PowerPoint Presentation</vt:lpstr>
      <vt:lpstr>The Communities Coordinating for Healthy Development Project and the Model for Improvement</vt:lpstr>
      <vt:lpstr>Model for Improvement</vt:lpstr>
      <vt:lpstr>Model for Improvement</vt:lpstr>
      <vt:lpstr>Model for Improvement</vt:lpstr>
      <vt:lpstr>Model for Improvement</vt:lpstr>
      <vt:lpstr>Model for Improvement</vt:lpstr>
      <vt:lpstr>The PDSA Worksheet</vt:lpstr>
      <vt:lpstr>Ideas for Identifying Changes to Test</vt:lpstr>
      <vt:lpstr>Recommended Activity:  Diagram the Workflow</vt:lpstr>
      <vt:lpstr>Sample Internal Referral Feedback Workflow for Screening at Clinic</vt:lpstr>
      <vt:lpstr>Early Intervention/ Preschool Special Education Referral Report Workflow</vt:lpstr>
      <vt:lpstr>Clinic/Community Workflow for Early Intervention and Preschool Special Education Referrals</vt:lpstr>
      <vt:lpstr>Summary</vt:lpstr>
      <vt:lpstr>Technical Assistance Available</vt:lpstr>
      <vt:lpstr>More on the Model for Improvement</vt:lpstr>
      <vt:lpstr>PowerPoint Presentation</vt:lpstr>
    </vt:vector>
  </TitlesOfParts>
  <Company>State of Minnesota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170019-cchd-training-model-for-improvement</dc:title>
  <dc:creator>pwmam65</dc:creator>
  <cp:lastModifiedBy>Echols, Nanette</cp:lastModifiedBy>
  <cp:revision>122</cp:revision>
  <cp:lastPrinted>2012-04-12T17:02:24Z</cp:lastPrinted>
  <dcterms:created xsi:type="dcterms:W3CDTF">2009-12-22T15:24:50Z</dcterms:created>
  <dcterms:modified xsi:type="dcterms:W3CDTF">2018-05-31T16:20:54Z</dcterms:modified>
</cp:coreProperties>
</file>