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127"/>
  <workbookPr showObjects="placeholders" codeName="ThisWorkbook" defaultThemeVersion="124226"/>
  <mc:AlternateContent xmlns:mc="http://schemas.openxmlformats.org/markup-compatibility/2006">
    <mc:Choice Requires="x15">
      <x15ac:absPath xmlns:x15ac="http://schemas.microsoft.com/office/spreadsheetml/2010/11/ac" url="X:\Rate_Setting_Methodologies_Initiative\Compliance\2026 Rate Remediation\2026 Remediated Frameworks NO COLOR\Locked\"/>
    </mc:Choice>
  </mc:AlternateContent>
  <xr:revisionPtr revIDLastSave="0" documentId="13_ncr:1_{DE2C4CAC-B6FF-4D8C-871C-92D0CEFDE4C1}" xr6:coauthVersionLast="47" xr6:coauthVersionMax="47" xr10:uidLastSave="{00000000-0000-0000-0000-000000000000}"/>
  <bookViews>
    <workbookView xWindow="-120" yWindow="-120" windowWidth="29040" windowHeight="15720" tabRatio="813" xr2:uid="{00000000-000D-0000-FFFF-FFFF00000000}"/>
  </bookViews>
  <sheets>
    <sheet name="Direct Staffing" sheetId="10" r:id="rId1"/>
    <sheet name="Employee Related Expenses" sheetId="3" r:id="rId2"/>
    <sheet name="Transportation" sheetId="4" r:id="rId3"/>
    <sheet name="Client Programming &amp; Supports" sheetId="5" r:id="rId4"/>
    <sheet name="Program Related Expenses" sheetId="6" r:id="rId5"/>
    <sheet name="Regional Variance Factor" sheetId="12" r:id="rId6"/>
    <sheet name="Res Corp Basic Rate Totals" sheetId="9" r:id="rId7"/>
    <sheet name="Version" sheetId="11" state="hidden" r:id="rId8"/>
  </sheets>
  <definedNames>
    <definedName name="_xlnm._FilterDatabase" localSheetId="0" hidden="1">'Direct Staffing'!$A$9:$E$10</definedName>
    <definedName name="Budget_Neutrality">'Res Corp Basic Rate Totals'!$A$26:$B$27</definedName>
    <definedName name="columntitleregion1.b30.g36.1">'Direct Staffing'!$A$49:$E$51</definedName>
    <definedName name="Customization">'Direct Staffing'!$A$45:$F$48</definedName>
    <definedName name="Individual_Remote">'Direct Staffing'!$A$40:$E$42</definedName>
    <definedName name="IndividualAmountForRemoteStaff">'Direct Staffing'!$A$33:$E$34</definedName>
    <definedName name="IndividualAmountForSharedStaff">'Direct Staffing'!$A$12:$E$14</definedName>
    <definedName name="IndividualOnsiteStaff">'Direct Staffing'!$A$35:$E$38</definedName>
    <definedName name="LPN">'Direct Staffing'!$A$57:$E$59</definedName>
    <definedName name="_xlnm.Print_Area" localSheetId="3">'Client Programming &amp; Supports'!$A$1:$C$7</definedName>
    <definedName name="_xlnm.Print_Area" localSheetId="1">'Employee Related Expenses'!$A$1:$E$26</definedName>
    <definedName name="_xlnm.Print_Area" localSheetId="4">'Program Related Expenses'!$A$1:$E$16</definedName>
    <definedName name="_xlnm.Print_Area" localSheetId="6">'Res Corp Basic Rate Totals'!$A$1:$D$26</definedName>
    <definedName name="_xlnm.Print_Area" localSheetId="2">Transportation!$A$1:$F$22</definedName>
    <definedName name="ReliefStaff">'Direct Staffing'!$A$58:$F$61</definedName>
    <definedName name="RemoteStaff">'Direct Staffing'!$A$24:$E$26</definedName>
    <definedName name="RN">'Direct Staffing'!$A$53:$E$55</definedName>
    <definedName name="SharedOnsiteStaff">'Direct Staffing'!$A$8:$E$10</definedName>
    <definedName name="Step_11._Calculate_total_staffing">'Direct Staffing'!$A$67:$C$68</definedName>
    <definedName name="Supervision">'Direct Staffing'!$A$44:$E$46</definedName>
    <definedName name="titleregion1.B5.G7.1">'Direct Staffing'!$A$9:$E$10</definedName>
    <definedName name="titleregion3.b25.G27.1">'Direct Staffing'!$A$36:$E$38</definedName>
    <definedName name="TotalRemoteStaff">'Direct Staffing'!$A$70:$C$71</definedName>
    <definedName name="TotalStaffing">'Direct Staffing'!$A$67:$C$68</definedName>
    <definedName name="Transportation">Transportation!$A$4:$D$8</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6" i="10" l="1"/>
  <c r="C34" i="10" s="1"/>
  <c r="E34" i="10" s="1"/>
  <c r="B5" i="12"/>
  <c r="E16" i="6"/>
  <c r="C19" i="3"/>
  <c r="B10" i="9" s="1"/>
  <c r="B16" i="9"/>
  <c r="D16" i="9" s="1"/>
  <c r="B7" i="12"/>
  <c r="B22" i="9" s="1"/>
  <c r="E13" i="6"/>
  <c r="E6" i="6"/>
  <c r="F5" i="5"/>
  <c r="C12" i="4"/>
  <c r="C13" i="4" s="1"/>
  <c r="B13" i="9" s="1"/>
  <c r="D13" i="9" s="1"/>
  <c r="G7" i="4"/>
  <c r="G6" i="4"/>
  <c r="E59" i="10"/>
  <c r="E55" i="10"/>
  <c r="D50" i="10"/>
  <c r="E50" i="10" s="1"/>
  <c r="D46" i="10"/>
  <c r="E46" i="10" s="1"/>
  <c r="E38" i="10"/>
  <c r="C30" i="10"/>
  <c r="D22" i="10"/>
  <c r="D18" i="10"/>
  <c r="B19" i="9" l="1"/>
  <c r="B44" i="9"/>
  <c r="D24" i="9"/>
  <c r="B24" i="9" s="1"/>
  <c r="B42" i="9"/>
  <c r="B39" i="9"/>
  <c r="D22" i="9"/>
  <c r="B37" i="9"/>
  <c r="B34" i="9"/>
  <c r="B32" i="9"/>
  <c r="B29" i="9"/>
  <c r="B27" i="9"/>
  <c r="B26" i="10"/>
  <c r="E26" i="10" s="1"/>
  <c r="A30" i="10" s="1"/>
  <c r="D30" i="10" s="1"/>
  <c r="C42" i="10"/>
  <c r="E42" i="10" s="1"/>
  <c r="C10" i="10"/>
  <c r="C71" i="10" l="1"/>
  <c r="B7" i="9" s="1"/>
  <c r="D7" i="9" s="1"/>
  <c r="J11" i="10"/>
  <c r="J10" i="10"/>
  <c r="E10" i="10"/>
  <c r="A14" i="10" s="1"/>
  <c r="D14" i="10" s="1"/>
  <c r="J13" i="10"/>
  <c r="J15" i="10"/>
  <c r="J14" i="10"/>
  <c r="J12" i="10"/>
  <c r="F63" i="10" l="1"/>
  <c r="F64" i="10" s="1"/>
  <c r="C68" i="10" s="1"/>
  <c r="B4" i="9" s="1"/>
  <c r="D4" i="9" l="1"/>
  <c r="D10" i="9"/>
  <c r="E19" i="9" l="1"/>
  <c r="D19" i="9" s="1"/>
</calcChain>
</file>

<file path=xl/sharedStrings.xml><?xml version="1.0" encoding="utf-8"?>
<sst xmlns="http://schemas.openxmlformats.org/spreadsheetml/2006/main" count="420" uniqueCount="292">
  <si>
    <t>Staff Type</t>
  </si>
  <si>
    <t>Employee Related Expenses</t>
  </si>
  <si>
    <t>Health insurance</t>
  </si>
  <si>
    <t>Vision</t>
  </si>
  <si>
    <t>Life insurance</t>
  </si>
  <si>
    <t>Long-term disability insurance</t>
  </si>
  <si>
    <t>Short-term disability insurance</t>
  </si>
  <si>
    <t>Retirement</t>
  </si>
  <si>
    <t>Tuition reimbursement</t>
  </si>
  <si>
    <t>Total Benefit Percentage</t>
  </si>
  <si>
    <t>Transportation</t>
  </si>
  <si>
    <t>Transportation Options</t>
  </si>
  <si>
    <t>Transportation Standard</t>
  </si>
  <si>
    <t>Transportation Standard Included</t>
  </si>
  <si>
    <t>Standard vehicle</t>
  </si>
  <si>
    <t>Total Program Support Annual Standard</t>
  </si>
  <si>
    <t>Direct Staffing</t>
  </si>
  <si>
    <t>Total costs for individual and shared staffing</t>
  </si>
  <si>
    <t>No transportation</t>
  </si>
  <si>
    <t>Add-on $</t>
  </si>
  <si>
    <t>Add-on Choice</t>
  </si>
  <si>
    <t>Total Transportation $</t>
  </si>
  <si>
    <t>Client Programming and Supports</t>
  </si>
  <si>
    <t>Wage</t>
  </si>
  <si>
    <t>Dollar Amount</t>
  </si>
  <si>
    <t># of Residents</t>
  </si>
  <si>
    <t>Benefit Description</t>
  </si>
  <si>
    <t xml:space="preserve">Benefit % </t>
  </si>
  <si>
    <t>$ Amount</t>
  </si>
  <si>
    <t>Client Programming and Supports Annual Standard</t>
  </si>
  <si>
    <t>Step 1. Add standard amount for client programming and supports</t>
  </si>
  <si>
    <t>Step 1. Add in standard employment related expense percentage</t>
  </si>
  <si>
    <t>Step 1. Add annual individual transportation standard</t>
  </si>
  <si>
    <t>Step 3. Calculate total annual transportation dollars</t>
  </si>
  <si>
    <t>%</t>
  </si>
  <si>
    <t>Client programming &amp; supports</t>
  </si>
  <si>
    <t xml:space="preserve">TOTAL STAFFING </t>
  </si>
  <si>
    <t xml:space="preserve">Total staffing </t>
  </si>
  <si>
    <t>Staffing Customization Options</t>
  </si>
  <si>
    <t>Percentage of direct care to cover relief staffing</t>
  </si>
  <si>
    <t>Wellness program</t>
  </si>
  <si>
    <t>Other Benefits (could include but not limited to:)</t>
  </si>
  <si>
    <t>Deaf or hard of hearing</t>
  </si>
  <si>
    <t>Taxes &amp; Workers Comp</t>
  </si>
  <si>
    <t>(including FICA, FUTA, SUTA, Workers Comp, Medicare tax)</t>
  </si>
  <si>
    <t>Category to cover costs to provide participants access to the community or care in their home, including regular supplies &amp; equipment.  Examples include, but are not limited to:
- Supplies and equipment  that are not available through MA state plan or other waiver services
- Participation costs for staff
- Reinforcers as defined in the participant’s support plan
- Cost to access residential services</t>
  </si>
  <si>
    <t>Total dollars for relief staffing</t>
  </si>
  <si>
    <t>Employee Related Expense</t>
  </si>
  <si>
    <t>Percentage for Direct  Staffing</t>
  </si>
  <si>
    <t>Standard General &amp; Administrative Support</t>
  </si>
  <si>
    <t>Rate Calculation:</t>
  </si>
  <si>
    <t>Program Support</t>
  </si>
  <si>
    <t xml:space="preserve">**Note: standard = federal mileage rates * miles per year </t>
  </si>
  <si>
    <t>Dental insurance</t>
  </si>
  <si>
    <t>Program Related Expenses</t>
  </si>
  <si>
    <t>Step 1. Add in General &amp; Administrative Support Percentage</t>
  </si>
  <si>
    <t>Standard General &amp; Administrative Support %</t>
  </si>
  <si>
    <t>Total G&amp;A Percentage</t>
  </si>
  <si>
    <t>Step 2. Add in Program Related Expenses</t>
  </si>
  <si>
    <t>Total Program Related Expenses</t>
  </si>
  <si>
    <t>Step 3. Total Program Related Expenses and G&amp;A Support</t>
  </si>
  <si>
    <t>Total of Step 1 and 2</t>
  </si>
  <si>
    <t>Total Program Related Expenses Percentage</t>
  </si>
  <si>
    <t>Asleep Staff</t>
  </si>
  <si>
    <t>* Total Benefit Percentage</t>
  </si>
  <si>
    <t>Utilization and Absence</t>
  </si>
  <si>
    <t>Direct Care Supervision</t>
  </si>
  <si>
    <t>No Customization</t>
  </si>
  <si>
    <t>Supervision Percent</t>
  </si>
  <si>
    <t>Budget Neutrality Factor</t>
  </si>
  <si>
    <t>Daily Budget Neutrality</t>
  </si>
  <si>
    <t>Daily Rate</t>
  </si>
  <si>
    <t>FRAMEWORK FOR Residential Support Services Corporate Basic</t>
  </si>
  <si>
    <t xml:space="preserve">Adapted vehicle with lift </t>
  </si>
  <si>
    <t>Hours per Day</t>
  </si>
  <si>
    <t>Amount Per Day</t>
  </si>
  <si>
    <t>Amount per Day</t>
  </si>
  <si>
    <t>Remote Shared Staff</t>
  </si>
  <si>
    <t>Total Remote Shared Staff Amount</t>
  </si>
  <si>
    <t>RN</t>
  </si>
  <si>
    <t>LPN</t>
  </si>
  <si>
    <t>Total DCS Hours per Day</t>
  </si>
  <si>
    <t>Staffing Customization amount per Day</t>
  </si>
  <si>
    <t>Remote Shared Staffing</t>
  </si>
  <si>
    <t>Total costs for remote shared staffing</t>
  </si>
  <si>
    <t>Individual Remote Staff</t>
  </si>
  <si>
    <t xml:space="preserve">On-site Primary Staff/Awake Hours </t>
  </si>
  <si>
    <t>Date</t>
  </si>
  <si>
    <t>Update</t>
  </si>
  <si>
    <t>implementation version</t>
  </si>
  <si>
    <t>Updated to reflect 4/1/2014 COLA increase of 1%</t>
  </si>
  <si>
    <t>4/1/2014 COLA</t>
  </si>
  <si>
    <t>Cost of Living Adjustment</t>
  </si>
  <si>
    <t>Updated to reflect 7/1/2014 COLA increase of 5%</t>
  </si>
  <si>
    <t>Post 4/1/14 COLA Total Daily Rate</t>
  </si>
  <si>
    <t>7/1/2014 COLA</t>
  </si>
  <si>
    <t>Post 7/1/14 COLA Total Daily Rate</t>
  </si>
  <si>
    <t>7/1/15 COLA increase of 1% added</t>
  </si>
  <si>
    <t>Version 4</t>
  </si>
  <si>
    <t>Version 1</t>
  </si>
  <si>
    <t>Version 2</t>
  </si>
  <si>
    <t>Version 3</t>
  </si>
  <si>
    <t>7/1/2015 COLA</t>
  </si>
  <si>
    <t>Post 7/1/15 COLA Total Daily Rate</t>
  </si>
  <si>
    <t>Step 1: Select County of Residence</t>
  </si>
  <si>
    <t>County of Residence</t>
  </si>
  <si>
    <t>Select County</t>
  </si>
  <si>
    <t>Region</t>
  </si>
  <si>
    <t>RVF</t>
  </si>
  <si>
    <t>COR Lead Agency</t>
  </si>
  <si>
    <t xml:space="preserve">MSA Region </t>
  </si>
  <si>
    <t>Unspecified Region</t>
  </si>
  <si>
    <t>-</t>
  </si>
  <si>
    <t>Aitkin</t>
  </si>
  <si>
    <t>Northeast Region</t>
  </si>
  <si>
    <t>Anoka</t>
  </si>
  <si>
    <t>Metro Region</t>
  </si>
  <si>
    <t>Becker</t>
  </si>
  <si>
    <t>Northwest Region</t>
  </si>
  <si>
    <t>Beltrami</t>
  </si>
  <si>
    <t>Benton</t>
  </si>
  <si>
    <t>St. Cloud Region</t>
  </si>
  <si>
    <t>Big Stone</t>
  </si>
  <si>
    <t>Southwest Region</t>
  </si>
  <si>
    <t>Blue Earth</t>
  </si>
  <si>
    <t>Mankato Region</t>
  </si>
  <si>
    <t>Brown</t>
  </si>
  <si>
    <t>Southeast Region</t>
  </si>
  <si>
    <t>Carlton</t>
  </si>
  <si>
    <t>Duluth Region</t>
  </si>
  <si>
    <t>Carver</t>
  </si>
  <si>
    <t>Cass</t>
  </si>
  <si>
    <t>Chippewa</t>
  </si>
  <si>
    <t>Chisago</t>
  </si>
  <si>
    <t>Clay</t>
  </si>
  <si>
    <t>Fargo Region</t>
  </si>
  <si>
    <t>Clearwater</t>
  </si>
  <si>
    <t>Cook</t>
  </si>
  <si>
    <t>Cottonwood</t>
  </si>
  <si>
    <t>Crow Wing</t>
  </si>
  <si>
    <t>Dakota</t>
  </si>
  <si>
    <t>Dodge</t>
  </si>
  <si>
    <t>Rochester Region</t>
  </si>
  <si>
    <t>Douglas</t>
  </si>
  <si>
    <t>Faribault</t>
  </si>
  <si>
    <t>Fillmore</t>
  </si>
  <si>
    <t>Freeborn</t>
  </si>
  <si>
    <t>Goodhue</t>
  </si>
  <si>
    <t>Grant</t>
  </si>
  <si>
    <t>Hennepin</t>
  </si>
  <si>
    <t>Houston</t>
  </si>
  <si>
    <t>Lacrosse Region</t>
  </si>
  <si>
    <t>Hubbard</t>
  </si>
  <si>
    <t>Isanti</t>
  </si>
  <si>
    <t>Itasca</t>
  </si>
  <si>
    <t>Jackson</t>
  </si>
  <si>
    <t>Kanabec</t>
  </si>
  <si>
    <t>Kandiyohi</t>
  </si>
  <si>
    <t>Kittson</t>
  </si>
  <si>
    <t>Koochiching</t>
  </si>
  <si>
    <t>Lac Qui Parle</t>
  </si>
  <si>
    <t>Lake</t>
  </si>
  <si>
    <t>Lake of the Woods</t>
  </si>
  <si>
    <t>Le Sueur</t>
  </si>
  <si>
    <t>Lincoln</t>
  </si>
  <si>
    <t>Lyon</t>
  </si>
  <si>
    <t>Mc Leod</t>
  </si>
  <si>
    <t>Mahnomen</t>
  </si>
  <si>
    <t>Marshall</t>
  </si>
  <si>
    <t>Martin</t>
  </si>
  <si>
    <t>Meeker</t>
  </si>
  <si>
    <t>Mille Lacs</t>
  </si>
  <si>
    <t>Morrison</t>
  </si>
  <si>
    <t>Mower</t>
  </si>
  <si>
    <t>Murray</t>
  </si>
  <si>
    <t>Nicollet</t>
  </si>
  <si>
    <t>Nobles</t>
  </si>
  <si>
    <t>Norman</t>
  </si>
  <si>
    <t>Olmsted</t>
  </si>
  <si>
    <t>Otter Tail</t>
  </si>
  <si>
    <t>Pennington</t>
  </si>
  <si>
    <t>Pine</t>
  </si>
  <si>
    <t>Pipestone</t>
  </si>
  <si>
    <t>Polk</t>
  </si>
  <si>
    <t>Grand Forks Region</t>
  </si>
  <si>
    <t>Pope</t>
  </si>
  <si>
    <t>Ramsey</t>
  </si>
  <si>
    <t>Red Lake</t>
  </si>
  <si>
    <t>Redwood</t>
  </si>
  <si>
    <t>Renville</t>
  </si>
  <si>
    <t>Rice</t>
  </si>
  <si>
    <t>Rock</t>
  </si>
  <si>
    <t>Roseau</t>
  </si>
  <si>
    <t>St. Louis</t>
  </si>
  <si>
    <t>Scott</t>
  </si>
  <si>
    <t>Sherburne</t>
  </si>
  <si>
    <t>Sibley</t>
  </si>
  <si>
    <t>Stearns</t>
  </si>
  <si>
    <t>Steele</t>
  </si>
  <si>
    <t>Stevens</t>
  </si>
  <si>
    <t>Swift</t>
  </si>
  <si>
    <t>Todd</t>
  </si>
  <si>
    <t>Traverse</t>
  </si>
  <si>
    <t>Wabasha</t>
  </si>
  <si>
    <t>Wadena</t>
  </si>
  <si>
    <t>Waseca</t>
  </si>
  <si>
    <t>Washington</t>
  </si>
  <si>
    <t>Watonwan</t>
  </si>
  <si>
    <t>Wilkin</t>
  </si>
  <si>
    <t>Winona</t>
  </si>
  <si>
    <t>Wright</t>
  </si>
  <si>
    <t>Yellow Medicine</t>
  </si>
  <si>
    <t>Regional Variance</t>
  </si>
  <si>
    <t>Regional Variance Factor</t>
  </si>
  <si>
    <t>Regional Variance Factor added</t>
  </si>
  <si>
    <t>Version 5</t>
  </si>
  <si>
    <t>Version 6</t>
  </si>
  <si>
    <t>Total Overnight Shared Staffing</t>
  </si>
  <si>
    <t>Total Daytime Shared Staffing</t>
  </si>
  <si>
    <t>Hours per Day of Shared Overnight Staff</t>
  </si>
  <si>
    <t>Total Awake Overnight Customization per Day</t>
  </si>
  <si>
    <t>Does the individual require SHARED AWAKE overnight staff?</t>
  </si>
  <si>
    <t>NO</t>
  </si>
  <si>
    <t>YES</t>
  </si>
  <si>
    <t>Total individual amount for daytime awake shared staffing</t>
  </si>
  <si>
    <t>Total individual amount for overnight shared staffing</t>
  </si>
  <si>
    <t>Total Shared Staffing Daytime Amount</t>
  </si>
  <si>
    <t>Updates to Shared Staff for Overnight Awake Staff</t>
  </si>
  <si>
    <t>Updates to Wages/Components for 7/1/17 legislation</t>
  </si>
  <si>
    <t>Version 7</t>
  </si>
  <si>
    <t xml:space="preserve">Total # of Residents Requiring Shared Awake Overnight Staff </t>
  </si>
  <si>
    <t>Leech Lake Tribe</t>
  </si>
  <si>
    <t>White Earth Tribe</t>
  </si>
  <si>
    <t>Upper Sioux Tribe</t>
  </si>
  <si>
    <t>Shakopee Tribe</t>
  </si>
  <si>
    <t>Lower Sioux Tribe</t>
  </si>
  <si>
    <t>Mille Lacs Band Tribe</t>
  </si>
  <si>
    <t>Bois Forte Tribe</t>
  </si>
  <si>
    <t>Fond du Lac Tribe</t>
  </si>
  <si>
    <t>Red Lake Tribe</t>
  </si>
  <si>
    <t>Grand Portage Tribe</t>
  </si>
  <si>
    <t>Prairie Island Tribe</t>
  </si>
  <si>
    <t>Final Unit Rate</t>
  </si>
  <si>
    <t>Remove COLA</t>
  </si>
  <si>
    <t>Version 9</t>
  </si>
  <si>
    <t>Version 10</t>
  </si>
  <si>
    <t>Increase Asleep Wage and RN Wage and Supervisor Wage, update to asleep overnight add-on</t>
  </si>
  <si>
    <t>Version 11</t>
  </si>
  <si>
    <t>Updated minimum wage for Asleep, hidden BNF</t>
  </si>
  <si>
    <t>Base hourly wage</t>
  </si>
  <si>
    <t>Total wage per hour of service</t>
  </si>
  <si>
    <t>Competitive Workforce Factor (CWF)</t>
  </si>
  <si>
    <t>CWF Wage</t>
  </si>
  <si>
    <r>
      <t xml:space="preserve">Step 2. Add hours for </t>
    </r>
    <r>
      <rPr>
        <b/>
        <sz val="10"/>
        <color indexed="8"/>
        <rFont val="Arial"/>
        <family val="2"/>
      </rPr>
      <t>SHARED DAYTIME</t>
    </r>
    <r>
      <rPr>
        <b/>
        <sz val="10"/>
        <rFont val="Arial"/>
        <family val="2"/>
      </rPr>
      <t xml:space="preserve"> On-Site Awake staff</t>
    </r>
  </si>
  <si>
    <r>
      <t xml:space="preserve">Step 4. Add hours </t>
    </r>
    <r>
      <rPr>
        <b/>
        <sz val="10"/>
        <color indexed="8"/>
        <rFont val="Arial"/>
        <family val="2"/>
      </rPr>
      <t>for SHARED OVERNIGHT staff</t>
    </r>
  </si>
  <si>
    <t>Step 5. Add staffing customization for individuals who require SHARED AWAKE OVERNIGHT staff</t>
  </si>
  <si>
    <t>Step 6. Add hours for SHARED REMOTE Staff</t>
  </si>
  <si>
    <t>Total individual amount for Remote Shared Staff</t>
  </si>
  <si>
    <t xml:space="preserve">Step 8. Add hours for INDIVIDUAL on-site awake staff </t>
  </si>
  <si>
    <t xml:space="preserve">Step 9. Add hours for INDIVIDUAL on-site asleep staff </t>
  </si>
  <si>
    <t>Step 10. Add hours for INDIVIDUAL REMOTE Hours</t>
  </si>
  <si>
    <t>Step 11. Add % to cover Supervision</t>
  </si>
  <si>
    <t>Step 12. Add staffing customization option to meet high level needs provided to an individual</t>
  </si>
  <si>
    <t>Step 13. Add hours for RN</t>
  </si>
  <si>
    <t>Step 14. Add hours for LPN</t>
  </si>
  <si>
    <t>Step 15. Add % to cover vacation, sick and training for direct staff hours</t>
  </si>
  <si>
    <t>Step 16. Calculate Total Staffing</t>
  </si>
  <si>
    <t>Step 17. Calculate Remote Staff</t>
  </si>
  <si>
    <t>Added CWF</t>
  </si>
  <si>
    <t>Version 12</t>
  </si>
  <si>
    <t>Step 1. Determine wage for direct care worker</t>
  </si>
  <si>
    <t>No Change</t>
  </si>
  <si>
    <t>Version 13</t>
  </si>
  <si>
    <t>Version 14</t>
  </si>
  <si>
    <t>Step 7. Enter number of individuals who receive remote shared staff</t>
  </si>
  <si>
    <t>New value for direct care staff wage component,
staff wage component,
supervisor wage,
RN wage,
LPN wage,
client programming and support component,
transportation components</t>
  </si>
  <si>
    <t>Version 15</t>
  </si>
  <si>
    <t>Updated RVF</t>
  </si>
  <si>
    <t>Version 16</t>
  </si>
  <si>
    <t>Shared overnight staff wage increase, Onsite awake staff wage increase, Overnight customization lookup increase</t>
  </si>
  <si>
    <t>Version 17</t>
  </si>
  <si>
    <t>Changes to Direct Staffing, Transportation,Client Programming</t>
  </si>
  <si>
    <t>Version 18</t>
  </si>
  <si>
    <t>Change to Direct Care Asleep Overnight Wage</t>
  </si>
  <si>
    <t>Version 19</t>
  </si>
  <si>
    <t>Version 20</t>
  </si>
  <si>
    <t>Increase to DC Wage, Asleep staff wage, Sup wage, RN wage, LPN Wage, Client programming&amp; support, transportation standard &amp; adapted.</t>
  </si>
  <si>
    <t>Update DC Wage, Asleep staff wage, sup wage, client prog &amp; support, transportation - standard &amp; adapted</t>
  </si>
  <si>
    <t xml:space="preserve">Changes to base wages for direct care, supervisor, RN, and LPN for 2026 rate remediation to reflect 2023 legislation. </t>
  </si>
  <si>
    <t xml:space="preserve">Version 20 Amended </t>
  </si>
  <si>
    <t xml:space="preserve">                                      </t>
  </si>
  <si>
    <t>Step 3. Enter Number of Residents (Licensed Capacity)</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4" formatCode="_(&quot;$&quot;* #,##0.00_);_(&quot;$&quot;* \(#,##0.00\);_(&quot;$&quot;* &quot;-&quot;??_);_(@_)"/>
    <numFmt numFmtId="43" formatCode="_(* #,##0.00_);_(* \(#,##0.00\);_(* &quot;-&quot;??_);_(@_)"/>
    <numFmt numFmtId="164" formatCode="_(* #,##0_);_(* \(#,##0\);_(* &quot;-&quot;??_);_(@_)"/>
    <numFmt numFmtId="165" formatCode="_(&quot;$&quot;* #,##0_);_(&quot;$&quot;* \(#,##0\);_(&quot;$&quot;* &quot;-&quot;??_);_(@_)"/>
    <numFmt numFmtId="166" formatCode="0.0%"/>
    <numFmt numFmtId="167" formatCode="0.000"/>
  </numFmts>
  <fonts count="17" x14ac:knownFonts="1">
    <font>
      <sz val="10"/>
      <name val="Arial"/>
    </font>
    <font>
      <sz val="10"/>
      <name val="Arial"/>
      <family val="2"/>
    </font>
    <font>
      <sz val="8"/>
      <name val="Arial"/>
      <family val="2"/>
    </font>
    <font>
      <b/>
      <sz val="10"/>
      <name val="Arial"/>
      <family val="2"/>
    </font>
    <font>
      <b/>
      <i/>
      <sz val="12"/>
      <name val="Arial"/>
      <family val="2"/>
    </font>
    <font>
      <sz val="10"/>
      <name val="Arial"/>
      <family val="2"/>
    </font>
    <font>
      <sz val="10"/>
      <color indexed="9"/>
      <name val="Arial"/>
      <family val="2"/>
    </font>
    <font>
      <b/>
      <sz val="10"/>
      <color indexed="8"/>
      <name val="Arial"/>
      <family val="2"/>
    </font>
    <font>
      <sz val="11"/>
      <color theme="1"/>
      <name val="Calibri"/>
      <family val="2"/>
      <scheme val="minor"/>
    </font>
    <font>
      <b/>
      <sz val="11"/>
      <color theme="1"/>
      <name val="Calibri"/>
      <family val="2"/>
      <scheme val="minor"/>
    </font>
    <font>
      <b/>
      <sz val="11"/>
      <color rgb="FF000000"/>
      <name val="Calibri"/>
      <family val="2"/>
      <scheme val="minor"/>
    </font>
    <font>
      <sz val="11"/>
      <color rgb="FF000000"/>
      <name val="Calibri"/>
      <family val="2"/>
      <scheme val="minor"/>
    </font>
    <font>
      <sz val="10"/>
      <color theme="1"/>
      <name val="Arial"/>
      <family val="2"/>
    </font>
    <font>
      <sz val="10"/>
      <color theme="0"/>
      <name val="Arial"/>
      <family val="2"/>
    </font>
    <font>
      <sz val="11"/>
      <color rgb="FFFF0000"/>
      <name val="Arial"/>
      <family val="2"/>
    </font>
    <font>
      <b/>
      <sz val="10"/>
      <color theme="1"/>
      <name val="Arial"/>
      <family val="2"/>
    </font>
    <font>
      <sz val="8"/>
      <name val="Arial"/>
      <family val="2"/>
    </font>
  </fonts>
  <fills count="12">
    <fill>
      <patternFill patternType="none"/>
    </fill>
    <fill>
      <patternFill patternType="gray125"/>
    </fill>
    <fill>
      <patternFill patternType="solid">
        <fgColor indexed="22"/>
        <bgColor indexed="64"/>
      </patternFill>
    </fill>
    <fill>
      <patternFill patternType="solid">
        <fgColor indexed="9"/>
        <bgColor indexed="64"/>
      </patternFill>
    </fill>
    <fill>
      <patternFill patternType="solid">
        <fgColor indexed="43"/>
        <bgColor indexed="64"/>
      </patternFill>
    </fill>
    <fill>
      <patternFill patternType="solid">
        <fgColor indexed="9"/>
        <bgColor indexed="9"/>
      </patternFill>
    </fill>
    <fill>
      <patternFill patternType="solid">
        <fgColor theme="0"/>
        <bgColor indexed="64"/>
      </patternFill>
    </fill>
    <fill>
      <patternFill patternType="solid">
        <fgColor rgb="FFFFFF99"/>
        <bgColor indexed="64"/>
      </patternFill>
    </fill>
    <fill>
      <patternFill patternType="solid">
        <fgColor theme="0" tint="-0.14999847407452621"/>
        <bgColor indexed="64"/>
      </patternFill>
    </fill>
    <fill>
      <patternFill patternType="solid">
        <fgColor theme="0"/>
        <bgColor indexed="9"/>
      </patternFill>
    </fill>
    <fill>
      <patternFill patternType="solid">
        <fgColor theme="0" tint="-0.249977111117893"/>
        <bgColor indexed="64"/>
      </patternFill>
    </fill>
    <fill>
      <patternFill patternType="solid">
        <fgColor theme="3" tint="0.79998168889431442"/>
        <bgColor indexed="64"/>
      </patternFill>
    </fill>
  </fills>
  <borders count="17">
    <border>
      <left/>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style="thin">
        <color indexed="64"/>
      </left>
      <right/>
      <top/>
      <bottom style="thin">
        <color indexed="64"/>
      </bottom>
      <diagonal/>
    </border>
    <border>
      <left/>
      <right/>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thin">
        <color indexed="64"/>
      </left>
      <right/>
      <top style="thin">
        <color indexed="64"/>
      </top>
      <bottom/>
      <diagonal/>
    </border>
    <border>
      <left style="thin">
        <color indexed="64"/>
      </left>
      <right style="thin">
        <color indexed="64"/>
      </right>
      <top/>
      <bottom/>
      <diagonal/>
    </border>
    <border>
      <left/>
      <right/>
      <top style="thin">
        <color indexed="64"/>
      </top>
      <bottom/>
      <diagonal/>
    </border>
    <border>
      <left/>
      <right style="thin">
        <color indexed="64"/>
      </right>
      <top/>
      <bottom/>
      <diagonal/>
    </border>
    <border>
      <left/>
      <right style="thin">
        <color indexed="64"/>
      </right>
      <top/>
      <bottom style="thin">
        <color indexed="64"/>
      </bottom>
      <diagonal/>
    </border>
    <border>
      <left style="thin">
        <color theme="0" tint="-0.499984740745262"/>
      </left>
      <right style="thin">
        <color theme="0" tint="-0.499984740745262"/>
      </right>
      <top style="thin">
        <color theme="0" tint="-0.499984740745262"/>
      </top>
      <bottom style="thin">
        <color theme="0" tint="-0.499984740745262"/>
      </bottom>
      <diagonal/>
    </border>
    <border>
      <left style="thin">
        <color theme="0" tint="-0.499984740745262"/>
      </left>
      <right style="thin">
        <color theme="0" tint="-0.499984740745262"/>
      </right>
      <top style="thin">
        <color theme="0" tint="-0.499984740745262"/>
      </top>
      <bottom/>
      <diagonal/>
    </border>
  </borders>
  <cellStyleXfs count="6">
    <xf numFmtId="0" fontId="0" fillId="0" borderId="0"/>
    <xf numFmtId="43"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0" fontId="1" fillId="0" borderId="0"/>
    <xf numFmtId="9" fontId="1" fillId="0" borderId="0" applyFont="0" applyFill="0" applyBorder="0" applyAlignment="0" applyProtection="0"/>
  </cellStyleXfs>
  <cellXfs count="265">
    <xf numFmtId="0" fontId="0" fillId="0" borderId="0" xfId="0"/>
    <xf numFmtId="0" fontId="0" fillId="3" borderId="0" xfId="0" applyFill="1"/>
    <xf numFmtId="0" fontId="0" fillId="3" borderId="0" xfId="0" applyFill="1" applyBorder="1"/>
    <xf numFmtId="0" fontId="3" fillId="3" borderId="0" xfId="0" applyFont="1" applyFill="1"/>
    <xf numFmtId="9" fontId="0" fillId="3" borderId="0" xfId="5" applyFont="1" applyFill="1"/>
    <xf numFmtId="165" fontId="0" fillId="3" borderId="0" xfId="2" applyNumberFormat="1" applyFont="1" applyFill="1"/>
    <xf numFmtId="0" fontId="0" fillId="3" borderId="0" xfId="0" applyFill="1" applyAlignment="1">
      <alignment wrapText="1"/>
    </xf>
    <xf numFmtId="165" fontId="0" fillId="2" borderId="1" xfId="2" applyNumberFormat="1" applyFont="1" applyFill="1" applyBorder="1" applyAlignment="1">
      <alignment horizontal="center" wrapText="1"/>
    </xf>
    <xf numFmtId="9" fontId="0" fillId="2" borderId="5" xfId="5" applyFont="1" applyFill="1" applyBorder="1" applyAlignment="1">
      <alignment horizontal="center" wrapText="1"/>
    </xf>
    <xf numFmtId="9" fontId="3" fillId="2" borderId="1" xfId="0" applyNumberFormat="1" applyFont="1" applyFill="1" applyBorder="1" applyAlignment="1">
      <alignment horizontal="right"/>
    </xf>
    <xf numFmtId="44" fontId="5" fillId="2" borderId="1" xfId="2" applyFont="1" applyFill="1" applyBorder="1" applyAlignment="1">
      <alignment horizontal="center"/>
    </xf>
    <xf numFmtId="165" fontId="0" fillId="0" borderId="6" xfId="2" applyNumberFormat="1" applyFont="1" applyFill="1" applyBorder="1"/>
    <xf numFmtId="165" fontId="0" fillId="0" borderId="7" xfId="2" applyNumberFormat="1" applyFont="1" applyFill="1" applyBorder="1"/>
    <xf numFmtId="44" fontId="0" fillId="0" borderId="1" xfId="2" applyNumberFormat="1" applyFont="1" applyFill="1" applyBorder="1"/>
    <xf numFmtId="44" fontId="3" fillId="0" borderId="1" xfId="2" applyNumberFormat="1" applyFont="1" applyFill="1" applyBorder="1"/>
    <xf numFmtId="0" fontId="4" fillId="3" borderId="0" xfId="0" applyFont="1" applyFill="1" applyAlignment="1"/>
    <xf numFmtId="0" fontId="5" fillId="3" borderId="0" xfId="0" applyFont="1" applyFill="1"/>
    <xf numFmtId="0" fontId="6" fillId="3" borderId="0" xfId="0" applyFont="1" applyFill="1"/>
    <xf numFmtId="0" fontId="5" fillId="3" borderId="8" xfId="0" applyFont="1" applyFill="1" applyBorder="1" applyAlignment="1"/>
    <xf numFmtId="44" fontId="5" fillId="3" borderId="1" xfId="2" applyFont="1" applyFill="1" applyBorder="1"/>
    <xf numFmtId="0" fontId="3" fillId="3" borderId="1" xfId="0" applyFont="1" applyFill="1" applyBorder="1"/>
    <xf numFmtId="10" fontId="3" fillId="0" borderId="1" xfId="0" applyNumberFormat="1" applyFont="1" applyFill="1" applyBorder="1"/>
    <xf numFmtId="0" fontId="0" fillId="0" borderId="0" xfId="0" applyFill="1"/>
    <xf numFmtId="0" fontId="1" fillId="3" borderId="8" xfId="0" applyFont="1" applyFill="1" applyBorder="1" applyAlignment="1"/>
    <xf numFmtId="10" fontId="5" fillId="3" borderId="1" xfId="5" applyNumberFormat="1" applyFont="1" applyFill="1" applyBorder="1" applyAlignment="1">
      <alignment vertical="top"/>
    </xf>
    <xf numFmtId="10" fontId="5" fillId="3" borderId="1" xfId="0" applyNumberFormat="1" applyFont="1" applyFill="1" applyBorder="1"/>
    <xf numFmtId="0" fontId="6" fillId="0" borderId="0" xfId="0" applyFont="1" applyFill="1"/>
    <xf numFmtId="44" fontId="0" fillId="3" borderId="0" xfId="0" applyNumberFormat="1" applyFill="1" applyBorder="1"/>
    <xf numFmtId="44" fontId="0" fillId="3" borderId="0" xfId="2" applyFont="1" applyFill="1" applyBorder="1"/>
    <xf numFmtId="0" fontId="1" fillId="3" borderId="1" xfId="0" applyFont="1" applyFill="1" applyBorder="1"/>
    <xf numFmtId="0" fontId="3" fillId="3" borderId="0" xfId="0" applyFont="1" applyFill="1" applyBorder="1"/>
    <xf numFmtId="44" fontId="1" fillId="0" borderId="1" xfId="2" applyFont="1" applyFill="1" applyBorder="1" applyAlignment="1" applyProtection="1">
      <alignment horizontal="right"/>
    </xf>
    <xf numFmtId="44" fontId="1" fillId="3" borderId="1" xfId="0" applyNumberFormat="1" applyFont="1" applyFill="1" applyBorder="1"/>
    <xf numFmtId="10" fontId="0" fillId="0" borderId="1" xfId="5" applyNumberFormat="1" applyFont="1" applyFill="1" applyBorder="1"/>
    <xf numFmtId="10" fontId="0" fillId="0" borderId="1" xfId="0" applyNumberFormat="1" applyFill="1" applyBorder="1"/>
    <xf numFmtId="166" fontId="3" fillId="0" borderId="0" xfId="5" applyNumberFormat="1" applyFont="1" applyFill="1" applyBorder="1" applyAlignment="1" applyProtection="1">
      <alignment horizontal="right"/>
    </xf>
    <xf numFmtId="0" fontId="0" fillId="6" borderId="0" xfId="0" applyFill="1" applyBorder="1" applyAlignment="1" applyProtection="1">
      <alignment horizontal="center"/>
    </xf>
    <xf numFmtId="0" fontId="6" fillId="3" borderId="0" xfId="0" applyFont="1" applyFill="1" applyProtection="1"/>
    <xf numFmtId="164" fontId="0" fillId="3" borderId="0" xfId="1" applyNumberFormat="1" applyFont="1" applyFill="1" applyProtection="1"/>
    <xf numFmtId="44" fontId="0" fillId="3" borderId="0" xfId="2" applyFont="1" applyFill="1" applyProtection="1"/>
    <xf numFmtId="0" fontId="0" fillId="3" borderId="0" xfId="0" applyFill="1" applyProtection="1"/>
    <xf numFmtId="0" fontId="3" fillId="3" borderId="0" xfId="0" applyFont="1" applyFill="1" applyAlignment="1" applyProtection="1">
      <alignment horizontal="left"/>
    </xf>
    <xf numFmtId="44" fontId="1" fillId="3" borderId="0" xfId="2" applyFont="1" applyFill="1" applyProtection="1"/>
    <xf numFmtId="164" fontId="1" fillId="3" borderId="0" xfId="1" applyNumberFormat="1" applyFont="1" applyFill="1" applyProtection="1"/>
    <xf numFmtId="0" fontId="3" fillId="3" borderId="0" xfId="0" applyFont="1" applyFill="1" applyProtection="1"/>
    <xf numFmtId="44" fontId="1" fillId="2" borderId="1" xfId="2" applyFont="1" applyFill="1" applyBorder="1" applyProtection="1"/>
    <xf numFmtId="164" fontId="1" fillId="2" borderId="1" xfId="1" applyNumberFormat="1" applyFont="1" applyFill="1" applyBorder="1" applyProtection="1"/>
    <xf numFmtId="44" fontId="1" fillId="0" borderId="1" xfId="2" applyFont="1" applyFill="1" applyBorder="1" applyAlignment="1" applyProtection="1">
      <alignment horizontal="right" vertical="top"/>
    </xf>
    <xf numFmtId="0" fontId="0" fillId="2" borderId="1" xfId="0" applyFill="1" applyBorder="1" applyAlignment="1" applyProtection="1"/>
    <xf numFmtId="0" fontId="0" fillId="6" borderId="0" xfId="0" applyFill="1" applyBorder="1" applyAlignment="1" applyProtection="1"/>
    <xf numFmtId="44" fontId="0" fillId="0" borderId="1" xfId="0" applyNumberFormat="1" applyFill="1" applyBorder="1" applyProtection="1"/>
    <xf numFmtId="0" fontId="1" fillId="2" borderId="7" xfId="0" applyFont="1" applyFill="1" applyBorder="1" applyProtection="1"/>
    <xf numFmtId="0" fontId="1" fillId="2" borderId="1" xfId="0" applyFont="1" applyFill="1" applyBorder="1" applyAlignment="1" applyProtection="1"/>
    <xf numFmtId="44" fontId="1" fillId="0" borderId="1" xfId="0" applyNumberFormat="1" applyFont="1" applyFill="1" applyBorder="1" applyProtection="1"/>
    <xf numFmtId="44" fontId="0" fillId="0" borderId="5" xfId="0" applyNumberFormat="1" applyFill="1" applyBorder="1" applyAlignment="1" applyProtection="1"/>
    <xf numFmtId="44" fontId="1" fillId="6" borderId="0" xfId="0" applyNumberFormat="1" applyFont="1" applyFill="1" applyBorder="1" applyProtection="1"/>
    <xf numFmtId="164" fontId="1" fillId="6" borderId="0" xfId="1" applyNumberFormat="1" applyFont="1" applyFill="1" applyBorder="1" applyAlignment="1" applyProtection="1">
      <alignment horizontal="right" vertical="top"/>
    </xf>
    <xf numFmtId="44" fontId="0" fillId="0" borderId="0" xfId="0" applyNumberFormat="1" applyFill="1" applyBorder="1" applyAlignment="1" applyProtection="1"/>
    <xf numFmtId="0" fontId="1" fillId="2" borderId="8" xfId="0" applyFont="1" applyFill="1" applyBorder="1" applyAlignment="1" applyProtection="1"/>
    <xf numFmtId="0" fontId="1" fillId="2" borderId="9" xfId="0" applyFont="1" applyFill="1" applyBorder="1" applyAlignment="1" applyProtection="1"/>
    <xf numFmtId="0" fontId="1" fillId="2" borderId="1" xfId="0" applyFont="1" applyFill="1" applyBorder="1" applyProtection="1"/>
    <xf numFmtId="9" fontId="1" fillId="3" borderId="8" xfId="5" applyFont="1" applyFill="1" applyBorder="1" applyAlignment="1" applyProtection="1"/>
    <xf numFmtId="9" fontId="1" fillId="3" borderId="8" xfId="5" applyFill="1" applyBorder="1" applyAlignment="1" applyProtection="1"/>
    <xf numFmtId="0" fontId="3" fillId="3" borderId="4" xfId="0" applyFont="1" applyFill="1" applyBorder="1" applyAlignment="1" applyProtection="1"/>
    <xf numFmtId="44" fontId="1" fillId="2" borderId="1" xfId="2" applyFont="1" applyFill="1" applyBorder="1" applyAlignment="1" applyProtection="1">
      <alignment horizontal="center" wrapText="1"/>
    </xf>
    <xf numFmtId="164" fontId="1" fillId="2" borderId="1" xfId="1" applyNumberFormat="1" applyFont="1" applyFill="1" applyBorder="1" applyAlignment="1" applyProtection="1">
      <alignment horizontal="center" wrapText="1"/>
    </xf>
    <xf numFmtId="0" fontId="1" fillId="3" borderId="1" xfId="0" applyFont="1" applyFill="1" applyBorder="1" applyProtection="1"/>
    <xf numFmtId="44" fontId="5" fillId="0" borderId="1" xfId="2" applyFont="1" applyFill="1" applyBorder="1" applyAlignment="1" applyProtection="1">
      <alignment horizontal="right"/>
    </xf>
    <xf numFmtId="0" fontId="3" fillId="3" borderId="0" xfId="0" applyFont="1" applyFill="1" applyBorder="1" applyAlignment="1" applyProtection="1"/>
    <xf numFmtId="0" fontId="0" fillId="2" borderId="1" xfId="0" applyFill="1" applyBorder="1" applyProtection="1"/>
    <xf numFmtId="10" fontId="1" fillId="0" borderId="8" xfId="5" applyNumberFormat="1" applyFill="1" applyBorder="1" applyAlignment="1" applyProtection="1"/>
    <xf numFmtId="44" fontId="1" fillId="0" borderId="1" xfId="2" applyFill="1" applyBorder="1" applyProtection="1"/>
    <xf numFmtId="9" fontId="1" fillId="3" borderId="0" xfId="5" applyFont="1" applyFill="1" applyBorder="1" applyAlignment="1" applyProtection="1">
      <alignment horizontal="right"/>
    </xf>
    <xf numFmtId="9" fontId="1" fillId="3" borderId="0" xfId="5" applyFill="1" applyBorder="1" applyAlignment="1" applyProtection="1">
      <alignment horizontal="right"/>
    </xf>
    <xf numFmtId="0" fontId="0" fillId="3" borderId="0" xfId="0" applyFill="1" applyBorder="1" applyAlignment="1" applyProtection="1">
      <alignment horizontal="left"/>
    </xf>
    <xf numFmtId="164" fontId="1" fillId="3" borderId="0" xfId="1" applyNumberFormat="1" applyFont="1" applyFill="1" applyBorder="1" applyProtection="1"/>
    <xf numFmtId="44" fontId="3" fillId="0" borderId="1" xfId="0" applyNumberFormat="1" applyFont="1" applyFill="1" applyBorder="1" applyProtection="1"/>
    <xf numFmtId="0" fontId="4" fillId="3" borderId="0" xfId="0" applyFont="1" applyFill="1" applyAlignment="1" applyProtection="1">
      <alignment horizontal="left"/>
    </xf>
    <xf numFmtId="0" fontId="4" fillId="3" borderId="0" xfId="0" applyFont="1" applyFill="1" applyAlignment="1">
      <alignment horizontal="left"/>
    </xf>
    <xf numFmtId="0" fontId="3" fillId="3" borderId="0" xfId="0" applyFont="1" applyFill="1" applyAlignment="1">
      <alignment horizontal="left"/>
    </xf>
    <xf numFmtId="0" fontId="3" fillId="0" borderId="0" xfId="0" applyFont="1" applyFill="1" applyAlignment="1">
      <alignment horizontal="left"/>
    </xf>
    <xf numFmtId="0" fontId="1" fillId="0" borderId="0" xfId="0" applyFont="1" applyFill="1" applyAlignment="1">
      <alignment horizontal="left"/>
    </xf>
    <xf numFmtId="39" fontId="1" fillId="7" borderId="1" xfId="1" applyNumberFormat="1" applyFont="1" applyFill="1" applyBorder="1" applyAlignment="1" applyProtection="1">
      <alignment horizontal="right" vertical="top"/>
      <protection locked="0"/>
    </xf>
    <xf numFmtId="14" fontId="0" fillId="0" borderId="0" xfId="0" applyNumberFormat="1"/>
    <xf numFmtId="0" fontId="0" fillId="0" borderId="0" xfId="0" applyAlignment="1">
      <alignment wrapText="1"/>
    </xf>
    <xf numFmtId="0" fontId="1" fillId="3" borderId="0" xfId="0" applyFont="1" applyFill="1"/>
    <xf numFmtId="0" fontId="1" fillId="2" borderId="8" xfId="0" applyFont="1" applyFill="1" applyBorder="1" applyAlignment="1"/>
    <xf numFmtId="0" fontId="10" fillId="8" borderId="15" xfId="0" applyFont="1" applyFill="1" applyBorder="1" applyAlignment="1">
      <alignment vertical="center"/>
    </xf>
    <xf numFmtId="0" fontId="10" fillId="8" borderId="15" xfId="0" applyFont="1" applyFill="1" applyBorder="1" applyAlignment="1">
      <alignment horizontal="left" vertical="center"/>
    </xf>
    <xf numFmtId="0" fontId="11" fillId="6" borderId="15" xfId="0" applyFont="1" applyFill="1" applyBorder="1" applyAlignment="1">
      <alignment vertical="center"/>
    </xf>
    <xf numFmtId="0" fontId="11" fillId="6" borderId="15" xfId="0" quotePrefix="1" applyFont="1" applyFill="1" applyBorder="1" applyAlignment="1">
      <alignment horizontal="left" vertical="center"/>
    </xf>
    <xf numFmtId="0" fontId="11" fillId="0" borderId="15" xfId="0" applyFont="1" applyBorder="1" applyAlignment="1">
      <alignment vertical="center"/>
    </xf>
    <xf numFmtId="0" fontId="0" fillId="0" borderId="15" xfId="0" applyFont="1" applyBorder="1" applyAlignment="1">
      <alignment vertical="top"/>
    </xf>
    <xf numFmtId="0" fontId="1" fillId="3" borderId="0" xfId="0" applyFont="1" applyFill="1" applyBorder="1" applyAlignment="1"/>
    <xf numFmtId="10" fontId="5" fillId="3" borderId="0" xfId="5" applyNumberFormat="1" applyFont="1" applyFill="1" applyBorder="1" applyAlignment="1">
      <alignment vertical="top"/>
    </xf>
    <xf numFmtId="0" fontId="3" fillId="5" borderId="0" xfId="0" applyFont="1" applyFill="1"/>
    <xf numFmtId="166" fontId="1" fillId="0" borderId="0" xfId="5" applyNumberFormat="1" applyFont="1" applyFill="1" applyProtection="1"/>
    <xf numFmtId="44" fontId="12" fillId="5" borderId="0" xfId="0" applyNumberFormat="1" applyFont="1" applyFill="1"/>
    <xf numFmtId="0" fontId="0" fillId="5" borderId="0" xfId="0" applyFill="1"/>
    <xf numFmtId="0" fontId="1" fillId="5" borderId="1" xfId="0" applyFont="1" applyFill="1" applyBorder="1"/>
    <xf numFmtId="10" fontId="1" fillId="9" borderId="1" xfId="5" applyNumberFormat="1" applyFont="1" applyFill="1" applyBorder="1"/>
    <xf numFmtId="0" fontId="12" fillId="5" borderId="0" xfId="0" applyFont="1" applyFill="1"/>
    <xf numFmtId="44" fontId="12" fillId="9" borderId="0" xfId="2" applyFont="1" applyFill="1"/>
    <xf numFmtId="0" fontId="13" fillId="3" borderId="0" xfId="0" applyFont="1" applyFill="1"/>
    <xf numFmtId="0" fontId="1" fillId="3" borderId="0" xfId="0" applyFont="1" applyFill="1" applyProtection="1"/>
    <xf numFmtId="0" fontId="0" fillId="0" borderId="0" xfId="0" applyAlignment="1">
      <alignment horizontal="center"/>
    </xf>
    <xf numFmtId="0" fontId="6" fillId="6" borderId="0" xfId="0" applyFont="1" applyFill="1" applyProtection="1"/>
    <xf numFmtId="0" fontId="1" fillId="6" borderId="0" xfId="0" applyFont="1" applyFill="1" applyProtection="1"/>
    <xf numFmtId="0" fontId="0" fillId="6" borderId="0" xfId="0" applyFill="1" applyProtection="1"/>
    <xf numFmtId="44" fontId="0" fillId="6" borderId="0" xfId="0" applyNumberFormat="1" applyFill="1" applyBorder="1" applyProtection="1"/>
    <xf numFmtId="0" fontId="0" fillId="6" borderId="0" xfId="0" applyFill="1" applyBorder="1" applyAlignment="1" applyProtection="1">
      <alignment horizontal="center"/>
      <protection locked="0"/>
    </xf>
    <xf numFmtId="44" fontId="0" fillId="6" borderId="0" xfId="0" applyNumberFormat="1" applyFill="1" applyBorder="1" applyAlignment="1" applyProtection="1">
      <alignment horizontal="left"/>
    </xf>
    <xf numFmtId="39" fontId="1" fillId="7" borderId="9" xfId="1" applyNumberFormat="1" applyFont="1" applyFill="1" applyBorder="1" applyAlignment="1" applyProtection="1">
      <alignment horizontal="right" vertical="top"/>
      <protection locked="0"/>
    </xf>
    <xf numFmtId="0" fontId="0" fillId="2" borderId="10" xfId="0" applyFill="1" applyBorder="1" applyAlignment="1" applyProtection="1"/>
    <xf numFmtId="0" fontId="1" fillId="2" borderId="6" xfId="0" applyFont="1" applyFill="1" applyBorder="1" applyAlignment="1" applyProtection="1"/>
    <xf numFmtId="164" fontId="1" fillId="2" borderId="6" xfId="1" applyNumberFormat="1" applyFont="1" applyFill="1" applyBorder="1" applyAlignment="1" applyProtection="1">
      <alignment wrapText="1"/>
    </xf>
    <xf numFmtId="0" fontId="1" fillId="10" borderId="3" xfId="0" applyFont="1" applyFill="1" applyBorder="1" applyAlignment="1" applyProtection="1">
      <alignment wrapText="1"/>
    </xf>
    <xf numFmtId="0" fontId="12" fillId="0" borderId="8" xfId="0" applyFont="1" applyFill="1" applyBorder="1" applyAlignment="1" applyProtection="1"/>
    <xf numFmtId="0" fontId="8" fillId="0" borderId="0" xfId="0" applyFont="1" applyAlignment="1">
      <alignment horizontal="center" wrapText="1"/>
    </xf>
    <xf numFmtId="44" fontId="8" fillId="0" borderId="0" xfId="2" applyFont="1" applyAlignment="1">
      <alignment horizontal="center" wrapText="1"/>
    </xf>
    <xf numFmtId="44" fontId="3" fillId="6" borderId="1" xfId="0" applyNumberFormat="1" applyFont="1" applyFill="1" applyBorder="1" applyProtection="1"/>
    <xf numFmtId="0" fontId="1" fillId="2" borderId="7" xfId="0" applyFont="1" applyFill="1" applyBorder="1" applyAlignment="1" applyProtection="1">
      <alignment wrapText="1"/>
    </xf>
    <xf numFmtId="0" fontId="1" fillId="0" borderId="0" xfId="0" applyFont="1" applyAlignment="1">
      <alignment wrapText="1"/>
    </xf>
    <xf numFmtId="0" fontId="1" fillId="0" borderId="0" xfId="0" applyFont="1"/>
    <xf numFmtId="0" fontId="1" fillId="7" borderId="1" xfId="0" applyFont="1" applyFill="1" applyBorder="1" applyAlignment="1" applyProtection="1">
      <alignment horizontal="center"/>
      <protection locked="0"/>
    </xf>
    <xf numFmtId="44" fontId="1" fillId="7" borderId="6" xfId="2" applyFont="1" applyFill="1" applyBorder="1" applyAlignment="1" applyProtection="1">
      <alignment vertical="top"/>
      <protection locked="0"/>
    </xf>
    <xf numFmtId="44" fontId="1" fillId="7" borderId="7" xfId="2" applyFont="1" applyFill="1" applyBorder="1" applyAlignment="1" applyProtection="1">
      <alignment vertical="top"/>
    </xf>
    <xf numFmtId="44" fontId="0" fillId="4" borderId="6" xfId="2" applyFont="1" applyFill="1" applyBorder="1" applyAlignment="1" applyProtection="1">
      <protection locked="0"/>
    </xf>
    <xf numFmtId="44" fontId="0" fillId="4" borderId="11" xfId="2" applyFont="1" applyFill="1" applyBorder="1" applyAlignment="1" applyProtection="1"/>
    <xf numFmtId="44" fontId="0" fillId="4" borderId="7" xfId="2" applyFont="1" applyFill="1" applyBorder="1" applyAlignment="1" applyProtection="1"/>
    <xf numFmtId="0" fontId="11" fillId="0" borderId="16" xfId="0" applyFont="1" applyBorder="1" applyAlignment="1">
      <alignment vertical="center"/>
    </xf>
    <xf numFmtId="0" fontId="0" fillId="0" borderId="16" xfId="0" applyFont="1" applyBorder="1" applyAlignment="1">
      <alignment vertical="top"/>
    </xf>
    <xf numFmtId="0" fontId="0" fillId="6" borderId="1" xfId="0" applyFill="1" applyBorder="1"/>
    <xf numFmtId="0" fontId="3" fillId="3" borderId="0" xfId="0" applyFont="1" applyFill="1" applyBorder="1" applyProtection="1">
      <protection hidden="1"/>
    </xf>
    <xf numFmtId="166" fontId="3" fillId="0" borderId="0" xfId="5" applyNumberFormat="1" applyFont="1" applyFill="1" applyBorder="1" applyAlignment="1" applyProtection="1">
      <alignment horizontal="right"/>
      <protection hidden="1"/>
    </xf>
    <xf numFmtId="0" fontId="6" fillId="3" borderId="0" xfId="0" applyFont="1" applyFill="1" applyProtection="1">
      <protection hidden="1"/>
    </xf>
    <xf numFmtId="0" fontId="0" fillId="3" borderId="0" xfId="0" applyFill="1" applyProtection="1">
      <protection hidden="1"/>
    </xf>
    <xf numFmtId="0" fontId="13" fillId="3" borderId="0" xfId="0" applyFont="1" applyFill="1" applyProtection="1">
      <protection hidden="1"/>
    </xf>
    <xf numFmtId="0" fontId="1" fillId="3" borderId="1" xfId="0" applyFont="1" applyFill="1" applyBorder="1" applyProtection="1">
      <protection hidden="1"/>
    </xf>
    <xf numFmtId="44" fontId="1" fillId="0" borderId="1" xfId="2" applyFont="1" applyFill="1" applyBorder="1" applyAlignment="1" applyProtection="1">
      <alignment horizontal="right"/>
      <protection hidden="1"/>
    </xf>
    <xf numFmtId="0" fontId="0" fillId="0" borderId="0" xfId="0" applyProtection="1">
      <protection hidden="1"/>
    </xf>
    <xf numFmtId="0" fontId="14" fillId="3" borderId="0" xfId="4" applyFont="1" applyFill="1"/>
    <xf numFmtId="0" fontId="1" fillId="6" borderId="0" xfId="0" applyFont="1" applyFill="1" applyBorder="1" applyAlignment="1" applyProtection="1">
      <alignment horizontal="left"/>
    </xf>
    <xf numFmtId="0" fontId="0" fillId="6" borderId="0" xfId="0" applyFill="1" applyBorder="1" applyAlignment="1" applyProtection="1">
      <alignment horizontal="left"/>
    </xf>
    <xf numFmtId="44" fontId="1" fillId="6" borderId="0" xfId="2" applyFont="1" applyFill="1" applyBorder="1" applyAlignment="1" applyProtection="1">
      <alignment horizontal="right" vertical="top"/>
    </xf>
    <xf numFmtId="39" fontId="1" fillId="6" borderId="0" xfId="1" applyNumberFormat="1" applyFont="1" applyFill="1" applyBorder="1" applyAlignment="1" applyProtection="1">
      <alignment horizontal="right" vertical="top"/>
      <protection locked="0"/>
    </xf>
    <xf numFmtId="0" fontId="9" fillId="0" borderId="0" xfId="0" applyFont="1" applyAlignment="1">
      <alignment horizontal="center" wrapText="1"/>
    </xf>
    <xf numFmtId="0" fontId="3" fillId="3" borderId="0" xfId="4" applyFont="1" applyFill="1"/>
    <xf numFmtId="44" fontId="0" fillId="6" borderId="0" xfId="0" applyNumberFormat="1" applyFill="1" applyBorder="1" applyAlignment="1" applyProtection="1"/>
    <xf numFmtId="44" fontId="0" fillId="6" borderId="0" xfId="0" applyNumberFormat="1" applyFill="1" applyBorder="1" applyAlignment="1" applyProtection="1">
      <alignment horizontal="center"/>
    </xf>
    <xf numFmtId="44" fontId="0" fillId="0" borderId="1" xfId="0" applyNumberFormat="1" applyFill="1" applyBorder="1" applyAlignment="1" applyProtection="1"/>
    <xf numFmtId="39" fontId="1" fillId="6" borderId="0" xfId="1" applyNumberFormat="1" applyFont="1" applyFill="1" applyBorder="1" applyAlignment="1" applyProtection="1">
      <alignment horizontal="right" vertical="top"/>
    </xf>
    <xf numFmtId="0" fontId="1" fillId="6" borderId="1" xfId="1" applyNumberFormat="1" applyFont="1" applyFill="1" applyBorder="1" applyAlignment="1" applyProtection="1">
      <alignment horizontal="right" vertical="top"/>
    </xf>
    <xf numFmtId="39" fontId="1" fillId="6" borderId="1" xfId="1" applyNumberFormat="1" applyFont="1" applyFill="1" applyBorder="1" applyAlignment="1" applyProtection="1">
      <alignment horizontal="right" vertical="top"/>
    </xf>
    <xf numFmtId="44" fontId="1" fillId="0" borderId="1" xfId="3" applyFont="1" applyFill="1" applyBorder="1"/>
    <xf numFmtId="44" fontId="5" fillId="0" borderId="1" xfId="2" applyFont="1" applyFill="1" applyBorder="1"/>
    <xf numFmtId="44" fontId="5" fillId="0" borderId="1" xfId="2" applyNumberFormat="1" applyFont="1" applyFill="1" applyBorder="1"/>
    <xf numFmtId="44" fontId="5" fillId="0" borderId="1" xfId="2" applyFont="1" applyFill="1" applyBorder="1" applyAlignment="1">
      <alignment vertical="top"/>
    </xf>
    <xf numFmtId="44" fontId="0" fillId="3" borderId="0" xfId="0" applyNumberFormat="1" applyFill="1"/>
    <xf numFmtId="44" fontId="8" fillId="11" borderId="0" xfId="2" applyFont="1" applyFill="1" applyAlignment="1">
      <alignment horizontal="center" wrapText="1"/>
    </xf>
    <xf numFmtId="10" fontId="1" fillId="0" borderId="1" xfId="5" applyNumberFormat="1" applyFont="1" applyFill="1" applyBorder="1"/>
    <xf numFmtId="44" fontId="1" fillId="0" borderId="1" xfId="2" applyFont="1" applyFill="1" applyBorder="1" applyAlignment="1" applyProtection="1">
      <alignment horizontal="left"/>
    </xf>
    <xf numFmtId="44" fontId="0" fillId="0" borderId="11" xfId="2" applyNumberFormat="1" applyFont="1" applyFill="1" applyBorder="1"/>
    <xf numFmtId="164" fontId="1" fillId="2" borderId="1" xfId="1" applyNumberFormat="1" applyFont="1" applyFill="1" applyBorder="1"/>
    <xf numFmtId="0" fontId="1" fillId="3" borderId="2" xfId="0" applyFont="1" applyFill="1" applyBorder="1"/>
    <xf numFmtId="0" fontId="1" fillId="3" borderId="3" xfId="0" applyFont="1" applyFill="1" applyBorder="1"/>
    <xf numFmtId="0" fontId="1" fillId="3" borderId="0" xfId="0" applyFont="1" applyFill="1" applyBorder="1"/>
    <xf numFmtId="0" fontId="1" fillId="3" borderId="4" xfId="0" applyFont="1" applyFill="1" applyBorder="1"/>
    <xf numFmtId="9" fontId="1" fillId="3" borderId="0" xfId="5" applyFont="1" applyFill="1"/>
    <xf numFmtId="0" fontId="0" fillId="0" borderId="0" xfId="0" applyFont="1" applyAlignment="1">
      <alignment wrapText="1"/>
    </xf>
    <xf numFmtId="167" fontId="0" fillId="0" borderId="15" xfId="0" applyNumberFormat="1" applyFill="1" applyBorder="1"/>
    <xf numFmtId="167" fontId="0" fillId="0" borderId="16" xfId="0" applyNumberFormat="1" applyFill="1" applyBorder="1"/>
    <xf numFmtId="167" fontId="0" fillId="0" borderId="1" xfId="0" applyNumberFormat="1" applyFill="1" applyBorder="1"/>
    <xf numFmtId="0" fontId="0" fillId="0" borderId="1" xfId="0" applyFill="1" applyBorder="1"/>
    <xf numFmtId="44" fontId="1" fillId="0" borderId="1" xfId="0" applyNumberFormat="1" applyFont="1" applyFill="1" applyBorder="1" applyAlignment="1" applyProtection="1"/>
    <xf numFmtId="0" fontId="1" fillId="6" borderId="8" xfId="4" applyFont="1" applyFill="1" applyBorder="1" applyAlignment="1">
      <alignment horizontal="left"/>
    </xf>
    <xf numFmtId="0" fontId="1" fillId="6" borderId="5" xfId="4" applyFont="1" applyFill="1" applyBorder="1" applyAlignment="1">
      <alignment horizontal="left"/>
    </xf>
    <xf numFmtId="0" fontId="1" fillId="8" borderId="8" xfId="4" applyFont="1" applyFill="1" applyBorder="1" applyAlignment="1">
      <alignment horizontal="left"/>
    </xf>
    <xf numFmtId="0" fontId="1" fillId="8" borderId="5" xfId="4" applyFont="1" applyFill="1" applyBorder="1" applyAlignment="1">
      <alignment horizontal="left"/>
    </xf>
    <xf numFmtId="0" fontId="12" fillId="2" borderId="8" xfId="0" applyFont="1" applyFill="1" applyBorder="1" applyAlignment="1" applyProtection="1">
      <alignment horizontal="center" wrapText="1"/>
    </xf>
    <xf numFmtId="0" fontId="12" fillId="2" borderId="5" xfId="0" applyFont="1" applyFill="1" applyBorder="1" applyAlignment="1" applyProtection="1">
      <alignment horizontal="center" wrapText="1"/>
    </xf>
    <xf numFmtId="0" fontId="1" fillId="2" borderId="7" xfId="0" applyFont="1" applyFill="1" applyBorder="1" applyAlignment="1" applyProtection="1">
      <alignment horizontal="center"/>
    </xf>
    <xf numFmtId="0" fontId="0" fillId="2" borderId="7" xfId="0" applyFill="1" applyBorder="1" applyAlignment="1" applyProtection="1">
      <alignment horizontal="center"/>
    </xf>
    <xf numFmtId="0" fontId="0" fillId="2" borderId="8" xfId="0" applyFill="1" applyBorder="1" applyAlignment="1" applyProtection="1">
      <alignment horizontal="left"/>
    </xf>
    <xf numFmtId="0" fontId="0" fillId="2" borderId="5" xfId="0" applyFill="1" applyBorder="1" applyAlignment="1" applyProtection="1">
      <alignment horizontal="left"/>
    </xf>
    <xf numFmtId="0" fontId="12" fillId="3" borderId="8" xfId="0" applyFont="1" applyFill="1" applyBorder="1" applyAlignment="1" applyProtection="1">
      <alignment horizontal="left"/>
    </xf>
    <xf numFmtId="0" fontId="12" fillId="3" borderId="5" xfId="0" applyFont="1" applyFill="1" applyBorder="1" applyAlignment="1" applyProtection="1">
      <alignment horizontal="left"/>
    </xf>
    <xf numFmtId="0" fontId="0" fillId="2" borderId="1" xfId="0" applyFill="1" applyBorder="1" applyAlignment="1" applyProtection="1">
      <alignment horizontal="left"/>
    </xf>
    <xf numFmtId="0" fontId="3" fillId="6" borderId="4" xfId="0" applyFont="1" applyFill="1" applyBorder="1" applyAlignment="1" applyProtection="1">
      <alignment horizontal="left"/>
    </xf>
    <xf numFmtId="0" fontId="1" fillId="10" borderId="8" xfId="0" applyFont="1" applyFill="1" applyBorder="1" applyAlignment="1" applyProtection="1">
      <alignment horizontal="center" wrapText="1"/>
    </xf>
    <xf numFmtId="0" fontId="1" fillId="10" borderId="5" xfId="0" applyFont="1" applyFill="1" applyBorder="1" applyAlignment="1" applyProtection="1">
      <alignment horizontal="center" wrapText="1"/>
    </xf>
    <xf numFmtId="0" fontId="15" fillId="6" borderId="0" xfId="0" applyFont="1" applyFill="1" applyBorder="1" applyAlignment="1" applyProtection="1">
      <alignment horizontal="left"/>
    </xf>
    <xf numFmtId="44" fontId="0" fillId="0" borderId="8" xfId="0" applyNumberFormat="1" applyFill="1" applyBorder="1" applyAlignment="1" applyProtection="1">
      <alignment horizontal="left"/>
    </xf>
    <xf numFmtId="44" fontId="0" fillId="0" borderId="5" xfId="0" applyNumberFormat="1" applyFill="1" applyBorder="1" applyAlignment="1" applyProtection="1">
      <alignment horizontal="left"/>
    </xf>
    <xf numFmtId="0" fontId="0" fillId="4" borderId="1" xfId="0" applyFill="1" applyBorder="1" applyAlignment="1" applyProtection="1">
      <alignment horizontal="center"/>
      <protection locked="0"/>
    </xf>
    <xf numFmtId="0" fontId="3" fillId="2" borderId="1" xfId="0" applyFont="1" applyFill="1" applyBorder="1" applyAlignment="1" applyProtection="1">
      <alignment horizontal="left"/>
    </xf>
    <xf numFmtId="44" fontId="1" fillId="0" borderId="6" xfId="2" applyFont="1" applyFill="1" applyBorder="1" applyAlignment="1" applyProtection="1">
      <alignment horizontal="center" vertical="top"/>
    </xf>
    <xf numFmtId="44" fontId="1" fillId="0" borderId="7" xfId="2" applyFont="1" applyFill="1" applyBorder="1" applyAlignment="1" applyProtection="1">
      <alignment horizontal="center" vertical="top"/>
    </xf>
    <xf numFmtId="44" fontId="0" fillId="0" borderId="1" xfId="2" applyFont="1" applyFill="1" applyBorder="1" applyAlignment="1" applyProtection="1">
      <alignment horizontal="center"/>
    </xf>
    <xf numFmtId="9" fontId="1" fillId="3" borderId="8" xfId="5" applyFont="1" applyFill="1" applyBorder="1" applyAlignment="1" applyProtection="1">
      <alignment horizontal="right"/>
    </xf>
    <xf numFmtId="9" fontId="1" fillId="3" borderId="9" xfId="5" applyFill="1" applyBorder="1" applyAlignment="1" applyProtection="1">
      <alignment horizontal="right"/>
    </xf>
    <xf numFmtId="9" fontId="1" fillId="3" borderId="5" xfId="5" applyFill="1" applyBorder="1" applyAlignment="1" applyProtection="1">
      <alignment horizontal="right"/>
    </xf>
    <xf numFmtId="9" fontId="1" fillId="3" borderId="8" xfId="5" applyFont="1" applyFill="1" applyBorder="1" applyAlignment="1" applyProtection="1">
      <alignment horizontal="left"/>
    </xf>
    <xf numFmtId="9" fontId="1" fillId="3" borderId="9" xfId="5" applyFill="1" applyBorder="1" applyAlignment="1" applyProtection="1">
      <alignment horizontal="left"/>
    </xf>
    <xf numFmtId="9" fontId="1" fillId="3" borderId="5" xfId="5" applyFill="1" applyBorder="1" applyAlignment="1" applyProtection="1">
      <alignment horizontal="left"/>
    </xf>
    <xf numFmtId="44" fontId="1" fillId="0" borderId="1" xfId="2" applyFont="1" applyFill="1" applyBorder="1" applyAlignment="1" applyProtection="1">
      <alignment horizontal="center"/>
    </xf>
    <xf numFmtId="44" fontId="1" fillId="6" borderId="6" xfId="2" applyFont="1" applyFill="1" applyBorder="1" applyAlignment="1" applyProtection="1">
      <alignment horizontal="center" vertical="top"/>
    </xf>
    <xf numFmtId="44" fontId="1" fillId="6" borderId="7" xfId="2" applyFont="1" applyFill="1" applyBorder="1" applyAlignment="1" applyProtection="1">
      <alignment horizontal="center" vertical="top"/>
    </xf>
    <xf numFmtId="0" fontId="1" fillId="6" borderId="0" xfId="0" applyFont="1" applyFill="1" applyAlignment="1" applyProtection="1">
      <alignment horizontal="left" wrapText="1"/>
    </xf>
    <xf numFmtId="44" fontId="0" fillId="0" borderId="1" xfId="0" applyNumberFormat="1" applyFill="1" applyBorder="1" applyAlignment="1" applyProtection="1">
      <alignment horizontal="center"/>
    </xf>
    <xf numFmtId="0" fontId="1" fillId="3" borderId="1" xfId="0" applyFont="1" applyFill="1" applyBorder="1" applyAlignment="1" applyProtection="1">
      <alignment horizontal="left"/>
    </xf>
    <xf numFmtId="0" fontId="0" fillId="3" borderId="1" xfId="0" applyFill="1" applyBorder="1" applyAlignment="1" applyProtection="1">
      <alignment horizontal="left"/>
    </xf>
    <xf numFmtId="0" fontId="3" fillId="6" borderId="0" xfId="0" applyFont="1" applyFill="1" applyBorder="1" applyAlignment="1" applyProtection="1">
      <alignment horizontal="left"/>
    </xf>
    <xf numFmtId="0" fontId="1" fillId="2" borderId="1" xfId="0" applyFont="1" applyFill="1" applyBorder="1" applyAlignment="1" applyProtection="1">
      <alignment horizontal="left"/>
    </xf>
    <xf numFmtId="0" fontId="1" fillId="2" borderId="1" xfId="0" applyFont="1" applyFill="1" applyBorder="1" applyAlignment="1" applyProtection="1">
      <alignment horizontal="center"/>
    </xf>
    <xf numFmtId="44" fontId="1" fillId="0" borderId="1" xfId="0" applyNumberFormat="1" applyFont="1" applyFill="1" applyBorder="1" applyAlignment="1" applyProtection="1">
      <alignment horizontal="left"/>
    </xf>
    <xf numFmtId="0" fontId="1" fillId="3" borderId="8" xfId="0" applyFont="1" applyFill="1" applyBorder="1" applyAlignment="1" applyProtection="1">
      <alignment horizontal="left"/>
    </xf>
    <xf numFmtId="0" fontId="0" fillId="3" borderId="5" xfId="0" applyFill="1" applyBorder="1" applyAlignment="1" applyProtection="1">
      <alignment horizontal="left"/>
    </xf>
    <xf numFmtId="0" fontId="0" fillId="4" borderId="8" xfId="0" applyFill="1" applyBorder="1" applyAlignment="1" applyProtection="1">
      <alignment horizontal="center" wrapText="1"/>
      <protection locked="0"/>
    </xf>
    <xf numFmtId="0" fontId="0" fillId="4" borderId="5" xfId="0" applyFill="1" applyBorder="1" applyAlignment="1" applyProtection="1">
      <alignment horizontal="center" wrapText="1"/>
      <protection locked="0"/>
    </xf>
    <xf numFmtId="0" fontId="1" fillId="0" borderId="1" xfId="0" applyFont="1" applyFill="1" applyBorder="1" applyAlignment="1" applyProtection="1">
      <alignment horizontal="left"/>
    </xf>
    <xf numFmtId="0" fontId="0" fillId="0" borderId="1" xfId="0" applyFill="1" applyBorder="1" applyAlignment="1" applyProtection="1">
      <alignment horizontal="left"/>
    </xf>
    <xf numFmtId="0" fontId="1" fillId="3" borderId="0" xfId="0" applyFont="1" applyFill="1" applyAlignment="1">
      <alignment horizontal="left"/>
    </xf>
    <xf numFmtId="0" fontId="1" fillId="3" borderId="10" xfId="0" applyFont="1" applyFill="1" applyBorder="1" applyAlignment="1">
      <alignment horizontal="left"/>
    </xf>
    <xf numFmtId="0" fontId="1" fillId="3" borderId="12" xfId="0" applyFont="1" applyFill="1" applyBorder="1" applyAlignment="1">
      <alignment horizontal="left"/>
    </xf>
    <xf numFmtId="10" fontId="1" fillId="0" borderId="6" xfId="5" applyNumberFormat="1" applyFont="1" applyFill="1" applyBorder="1" applyAlignment="1">
      <alignment horizontal="right" vertical="top"/>
    </xf>
    <xf numFmtId="10" fontId="1" fillId="0" borderId="11" xfId="5" applyNumberFormat="1" applyFont="1" applyFill="1" applyBorder="1" applyAlignment="1">
      <alignment horizontal="right" vertical="top"/>
    </xf>
    <xf numFmtId="10" fontId="1" fillId="0" borderId="7" xfId="5" applyNumberFormat="1" applyFont="1" applyFill="1" applyBorder="1" applyAlignment="1">
      <alignment horizontal="right" vertical="top"/>
    </xf>
    <xf numFmtId="0" fontId="1" fillId="2" borderId="8" xfId="0" applyFont="1" applyFill="1" applyBorder="1" applyAlignment="1">
      <alignment horizontal="left"/>
    </xf>
    <xf numFmtId="0" fontId="1" fillId="2" borderId="5" xfId="0" applyFont="1" applyFill="1" applyBorder="1" applyAlignment="1">
      <alignment horizontal="left"/>
    </xf>
    <xf numFmtId="0" fontId="1" fillId="3" borderId="13" xfId="0" applyFont="1" applyFill="1" applyBorder="1" applyAlignment="1">
      <alignment horizontal="left" vertical="top" wrapText="1"/>
    </xf>
    <xf numFmtId="0" fontId="1" fillId="3" borderId="14" xfId="0" applyFont="1" applyFill="1" applyBorder="1" applyAlignment="1">
      <alignment horizontal="left" vertical="top" wrapText="1"/>
    </xf>
    <xf numFmtId="0" fontId="3" fillId="3" borderId="8" xfId="0" applyFont="1" applyFill="1" applyBorder="1" applyAlignment="1">
      <alignment horizontal="left"/>
    </xf>
    <xf numFmtId="0" fontId="3" fillId="3" borderId="5" xfId="0" applyFont="1" applyFill="1" applyBorder="1" applyAlignment="1">
      <alignment horizontal="left"/>
    </xf>
    <xf numFmtId="0" fontId="0" fillId="3" borderId="8" xfId="0" applyFill="1" applyBorder="1" applyAlignment="1">
      <alignment horizontal="left"/>
    </xf>
    <xf numFmtId="0" fontId="0" fillId="3" borderId="5" xfId="0" applyFill="1" applyBorder="1" applyAlignment="1">
      <alignment horizontal="left"/>
    </xf>
    <xf numFmtId="0" fontId="0" fillId="2" borderId="8" xfId="0" applyFill="1" applyBorder="1" applyAlignment="1">
      <alignment horizontal="left"/>
    </xf>
    <xf numFmtId="0" fontId="0" fillId="2" borderId="5" xfId="0" applyFill="1" applyBorder="1" applyAlignment="1">
      <alignment horizontal="left"/>
    </xf>
    <xf numFmtId="0" fontId="3" fillId="2" borderId="8" xfId="0" applyFont="1" applyFill="1" applyBorder="1" applyAlignment="1">
      <alignment horizontal="left"/>
    </xf>
    <xf numFmtId="0" fontId="3" fillId="2" borderId="5" xfId="0" applyFont="1" applyFill="1" applyBorder="1" applyAlignment="1">
      <alignment horizontal="left"/>
    </xf>
    <xf numFmtId="0" fontId="0" fillId="2" borderId="8" xfId="0" applyFill="1" applyBorder="1" applyAlignment="1">
      <alignment horizontal="left" wrapText="1"/>
    </xf>
    <xf numFmtId="0" fontId="0" fillId="2" borderId="5" xfId="0" applyFill="1" applyBorder="1" applyAlignment="1">
      <alignment horizontal="left" wrapText="1"/>
    </xf>
    <xf numFmtId="0" fontId="0" fillId="3" borderId="12" xfId="0" applyFill="1" applyBorder="1" applyAlignment="1">
      <alignment horizontal="left"/>
    </xf>
    <xf numFmtId="0" fontId="5" fillId="3" borderId="8" xfId="0" applyNumberFormat="1" applyFont="1" applyFill="1" applyBorder="1" applyAlignment="1">
      <alignment horizontal="left" wrapText="1"/>
    </xf>
    <xf numFmtId="0" fontId="5" fillId="3" borderId="5" xfId="0" applyNumberFormat="1" applyFont="1" applyFill="1" applyBorder="1" applyAlignment="1">
      <alignment horizontal="left" wrapText="1"/>
    </xf>
    <xf numFmtId="0" fontId="5" fillId="2" borderId="8" xfId="0" applyFont="1" applyFill="1" applyBorder="1" applyAlignment="1">
      <alignment horizontal="left"/>
    </xf>
    <xf numFmtId="0" fontId="5" fillId="2" borderId="5" xfId="0" applyFont="1" applyFill="1" applyBorder="1" applyAlignment="1">
      <alignment horizontal="left"/>
    </xf>
    <xf numFmtId="0" fontId="3" fillId="0" borderId="8" xfId="0" applyFont="1" applyFill="1" applyBorder="1"/>
    <xf numFmtId="0" fontId="0" fillId="0" borderId="9" xfId="0" applyFill="1" applyBorder="1"/>
    <xf numFmtId="0" fontId="0" fillId="0" borderId="5" xfId="0" applyFill="1" applyBorder="1"/>
    <xf numFmtId="0" fontId="0" fillId="0" borderId="8" xfId="0" applyFill="1" applyBorder="1" applyAlignment="1">
      <alignment horizontal="left"/>
    </xf>
    <xf numFmtId="0" fontId="0" fillId="0" borderId="9" xfId="0" applyFill="1" applyBorder="1" applyAlignment="1">
      <alignment horizontal="left"/>
    </xf>
    <xf numFmtId="0" fontId="0" fillId="0" borderId="5" xfId="0" applyFill="1" applyBorder="1" applyAlignment="1">
      <alignment horizontal="left"/>
    </xf>
    <xf numFmtId="0" fontId="3" fillId="0" borderId="8" xfId="0" applyFont="1" applyFill="1" applyBorder="1" applyAlignment="1">
      <alignment horizontal="left"/>
    </xf>
    <xf numFmtId="0" fontId="3" fillId="0" borderId="9" xfId="0" applyFont="1" applyFill="1" applyBorder="1" applyAlignment="1">
      <alignment horizontal="left"/>
    </xf>
    <xf numFmtId="0" fontId="3" fillId="0" borderId="5" xfId="0" applyFont="1" applyFill="1" applyBorder="1" applyAlignment="1">
      <alignment horizontal="left"/>
    </xf>
    <xf numFmtId="0" fontId="3" fillId="2" borderId="1" xfId="0" applyFont="1" applyFill="1" applyBorder="1" applyAlignment="1">
      <alignment horizontal="left"/>
    </xf>
    <xf numFmtId="0" fontId="0" fillId="0" borderId="1" xfId="0" applyFill="1" applyBorder="1" applyAlignment="1">
      <alignment horizontal="left"/>
    </xf>
    <xf numFmtId="0" fontId="3" fillId="0" borderId="1" xfId="0" applyFont="1" applyFill="1" applyBorder="1" applyAlignment="1">
      <alignment horizontal="left"/>
    </xf>
    <xf numFmtId="0" fontId="1" fillId="7" borderId="8" xfId="0" applyFont="1" applyFill="1" applyBorder="1" applyAlignment="1" applyProtection="1">
      <alignment horizontal="center"/>
      <protection locked="0"/>
    </xf>
    <xf numFmtId="0" fontId="1" fillId="7" borderId="9" xfId="0" applyFont="1" applyFill="1" applyBorder="1" applyAlignment="1" applyProtection="1">
      <alignment horizontal="center"/>
      <protection locked="0"/>
    </xf>
    <xf numFmtId="0" fontId="1" fillId="7" borderId="5" xfId="0" applyFont="1" applyFill="1" applyBorder="1" applyAlignment="1" applyProtection="1">
      <alignment horizontal="center"/>
      <protection locked="0"/>
    </xf>
    <xf numFmtId="0" fontId="1" fillId="6" borderId="8" xfId="0" applyFont="1" applyFill="1" applyBorder="1" applyAlignment="1">
      <alignment horizontal="center"/>
    </xf>
    <xf numFmtId="0" fontId="1" fillId="6" borderId="9" xfId="0" applyFont="1" applyFill="1" applyBorder="1" applyAlignment="1">
      <alignment horizontal="center"/>
    </xf>
    <xf numFmtId="0" fontId="1" fillId="6" borderId="5" xfId="0" applyFont="1" applyFill="1" applyBorder="1" applyAlignment="1">
      <alignment horizontal="center"/>
    </xf>
  </cellXfs>
  <cellStyles count="6">
    <cellStyle name="Comma" xfId="1" builtinId="3"/>
    <cellStyle name="Currency" xfId="2" builtinId="4"/>
    <cellStyle name="Currency 2" xfId="3" xr:uid="{00000000-0005-0000-0000-000002000000}"/>
    <cellStyle name="Normal" xfId="0" builtinId="0"/>
    <cellStyle name="Normal 2" xfId="4" xr:uid="{00000000-0005-0000-0000-000004000000}"/>
    <cellStyle name="Percent" xfId="5" builtinId="5"/>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alcChain" Target="calcChain.xml"/><Relationship Id="rId17" Type="http://schemas.openxmlformats.org/officeDocument/2006/relationships/customXml" Target="../customXml/item5.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2.xml"/></Relationships>
</file>

<file path=xl/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2.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3.vml.rels><?xml version="1.0" encoding="UTF-8" standalone="yes"?>
<Relationships xmlns="http://schemas.openxmlformats.org/package/2006/relationships"><Relationship Id="rId1" Type="http://schemas.openxmlformats.org/officeDocument/2006/relationships/image" Target="../media/image2.png"/></Relationships>
</file>

<file path=xl/drawings/_rels/vmlDrawing4.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5.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6.vml.rels><?xml version="1.0" encoding="UTF-8" standalone="yes"?>
<Relationships xmlns="http://schemas.openxmlformats.org/package/2006/relationships"><Relationship Id="rId1" Type="http://schemas.openxmlformats.org/officeDocument/2006/relationships/image" Target="../media/image1.png"/></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vmlDrawing" Target="../drawings/vmlDrawing1.v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vmlDrawing" Target="../drawings/vmlDrawing2.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vmlDrawing" Target="../drawings/vmlDrawing3.v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vmlDrawing" Target="../drawings/vmlDrawing4.v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vmlDrawing" Target="../drawings/vmlDrawing5.v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vmlDrawing" Target="../drawings/vmlDrawing6.vml"/><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Q72"/>
  <sheetViews>
    <sheetView tabSelected="1" zoomScale="90" zoomScaleNormal="90" workbookViewId="0">
      <selection activeCell="G16" sqref="G16"/>
    </sheetView>
  </sheetViews>
  <sheetFormatPr defaultColWidth="9.1796875" defaultRowHeight="12.5" x14ac:dyDescent="0.25"/>
  <cols>
    <col min="1" max="1" width="30.54296875" style="40" customWidth="1"/>
    <col min="2" max="2" width="10.81640625" style="39" customWidth="1"/>
    <col min="3" max="3" width="21.81640625" style="39" customWidth="1"/>
    <col min="4" max="4" width="21.81640625" style="38" customWidth="1"/>
    <col min="5" max="5" width="22.1796875" style="38" customWidth="1"/>
    <col min="6" max="6" width="19.1796875" style="39" customWidth="1"/>
    <col min="7" max="7" width="16.26953125" style="104" customWidth="1"/>
    <col min="8" max="8" width="12.81640625" style="40" hidden="1" customWidth="1"/>
    <col min="9" max="9" width="9.54296875" style="40" hidden="1" customWidth="1"/>
    <col min="10" max="11" width="9.1796875" style="40" hidden="1" customWidth="1"/>
    <col min="12" max="16384" width="9.1796875" style="40"/>
  </cols>
  <sheetData>
    <row r="1" spans="1:10" ht="15" customHeight="1" x14ac:dyDescent="0.35">
      <c r="A1" s="77" t="s">
        <v>16</v>
      </c>
      <c r="B1" s="77"/>
      <c r="C1" s="77"/>
      <c r="D1" s="77"/>
    </row>
    <row r="2" spans="1:10" ht="15" customHeight="1" x14ac:dyDescent="0.35">
      <c r="A2" s="77"/>
      <c r="B2" s="77"/>
      <c r="C2" s="77"/>
      <c r="D2" s="77"/>
    </row>
    <row r="3" spans="1:10" ht="15" customHeight="1" x14ac:dyDescent="0.3">
      <c r="A3" s="147" t="s">
        <v>270</v>
      </c>
      <c r="B3" s="147"/>
      <c r="C3" s="147"/>
      <c r="D3" s="141"/>
    </row>
    <row r="4" spans="1:10" ht="15" customHeight="1" x14ac:dyDescent="0.25">
      <c r="A4" s="175" t="s">
        <v>249</v>
      </c>
      <c r="B4" s="176"/>
      <c r="C4" s="47">
        <v>19.21</v>
      </c>
      <c r="D4" s="40"/>
    </row>
    <row r="5" spans="1:10" ht="15" customHeight="1" x14ac:dyDescent="0.25">
      <c r="A5" s="175" t="s">
        <v>251</v>
      </c>
      <c r="B5" s="176"/>
      <c r="C5" s="160">
        <v>6.7000000000000004E-2</v>
      </c>
      <c r="E5" s="39"/>
      <c r="F5" s="104"/>
      <c r="G5" s="40"/>
    </row>
    <row r="6" spans="1:10" ht="15" customHeight="1" x14ac:dyDescent="0.25">
      <c r="A6" s="177" t="s">
        <v>250</v>
      </c>
      <c r="B6" s="178"/>
      <c r="C6" s="154">
        <f>ROUND(C4*C5+C4,2)</f>
        <v>20.5</v>
      </c>
      <c r="E6" s="39"/>
      <c r="F6" s="104"/>
      <c r="G6" s="40"/>
    </row>
    <row r="7" spans="1:10" x14ac:dyDescent="0.25">
      <c r="A7" s="37"/>
      <c r="B7" s="37"/>
      <c r="C7" s="37"/>
      <c r="D7" s="37"/>
      <c r="E7" s="37"/>
      <c r="F7" s="37"/>
      <c r="G7" s="107"/>
    </row>
    <row r="8" spans="1:10" ht="13.15" customHeight="1" x14ac:dyDescent="0.35">
      <c r="A8" s="44" t="s">
        <v>253</v>
      </c>
      <c r="B8" s="44"/>
      <c r="C8" s="42"/>
      <c r="D8" s="37"/>
      <c r="E8" s="43"/>
      <c r="F8" s="43"/>
      <c r="G8" s="107"/>
      <c r="I8" s="146"/>
      <c r="J8" s="146"/>
    </row>
    <row r="9" spans="1:10" ht="14.5" x14ac:dyDescent="0.35">
      <c r="A9" s="183" t="s">
        <v>0</v>
      </c>
      <c r="B9" s="184"/>
      <c r="C9" s="45" t="s">
        <v>252</v>
      </c>
      <c r="D9" s="46" t="s">
        <v>74</v>
      </c>
      <c r="E9" s="45" t="s">
        <v>76</v>
      </c>
      <c r="F9" s="37"/>
      <c r="G9" s="107"/>
      <c r="I9" s="118">
        <v>0</v>
      </c>
      <c r="J9" s="119">
        <v>0</v>
      </c>
    </row>
    <row r="10" spans="1:10" ht="14.5" x14ac:dyDescent="0.35">
      <c r="A10" s="185" t="s">
        <v>218</v>
      </c>
      <c r="B10" s="186"/>
      <c r="C10" s="47">
        <f>$C$6</f>
        <v>20.5</v>
      </c>
      <c r="D10" s="82"/>
      <c r="E10" s="47">
        <f>D10*C10</f>
        <v>0</v>
      </c>
      <c r="F10" s="37"/>
      <c r="G10" s="107"/>
      <c r="I10" s="105">
        <v>1</v>
      </c>
      <c r="J10" s="159">
        <f>ROUND($C$10-$B$18,2)</f>
        <v>9.09</v>
      </c>
    </row>
    <row r="11" spans="1:10" ht="14.5" x14ac:dyDescent="0.35">
      <c r="A11" s="37"/>
      <c r="B11" s="37"/>
      <c r="C11" s="37"/>
      <c r="D11" s="37"/>
      <c r="E11" s="37"/>
      <c r="F11" s="37"/>
      <c r="G11" s="107"/>
      <c r="I11" s="105">
        <v>2</v>
      </c>
      <c r="J11" s="159">
        <f>ROUND(($C$10-$B$18)/2,2)</f>
        <v>4.55</v>
      </c>
    </row>
    <row r="12" spans="1:10" ht="14.5" x14ac:dyDescent="0.35">
      <c r="A12" s="188" t="s">
        <v>291</v>
      </c>
      <c r="B12" s="188"/>
      <c r="C12" s="188"/>
      <c r="D12" s="188"/>
      <c r="E12" s="188"/>
      <c r="F12" s="40"/>
      <c r="I12" s="105">
        <v>3</v>
      </c>
      <c r="J12" s="159">
        <f>ROUND(($C$10-$B$18)/3,2)</f>
        <v>3.03</v>
      </c>
    </row>
    <row r="13" spans="1:10" ht="38.25" customHeight="1" x14ac:dyDescent="0.35">
      <c r="A13" s="121" t="s">
        <v>226</v>
      </c>
      <c r="B13" s="182" t="s">
        <v>25</v>
      </c>
      <c r="C13" s="182"/>
      <c r="D13" s="179" t="s">
        <v>224</v>
      </c>
      <c r="E13" s="180"/>
      <c r="F13" s="49"/>
      <c r="G13" s="107"/>
      <c r="I13" s="105">
        <v>4</v>
      </c>
      <c r="J13" s="159">
        <f>ROUND(($C$10-$B$18)/4,2)</f>
        <v>2.27</v>
      </c>
    </row>
    <row r="14" spans="1:10" ht="14.5" x14ac:dyDescent="0.35">
      <c r="A14" s="50">
        <f>E10</f>
        <v>0</v>
      </c>
      <c r="B14" s="194">
        <v>1</v>
      </c>
      <c r="C14" s="194"/>
      <c r="D14" s="192">
        <f>A14/B14</f>
        <v>0</v>
      </c>
      <c r="E14" s="193"/>
      <c r="F14" s="49"/>
      <c r="G14" s="107"/>
      <c r="I14" s="105">
        <v>5</v>
      </c>
      <c r="J14" s="159">
        <f>ROUND(($C$10-$B$18)/5,2)</f>
        <v>1.82</v>
      </c>
    </row>
    <row r="15" spans="1:10" ht="14.5" x14ac:dyDescent="0.35">
      <c r="A15" s="37"/>
      <c r="B15" s="37"/>
      <c r="C15" s="37"/>
      <c r="D15" s="37"/>
      <c r="E15" s="37"/>
      <c r="F15" s="37"/>
      <c r="G15" s="107"/>
      <c r="I15" s="105">
        <v>6</v>
      </c>
      <c r="J15" s="159">
        <f>ROUND(($C$10-$B$18)/6,2)</f>
        <v>1.52</v>
      </c>
    </row>
    <row r="16" spans="1:10" ht="13" x14ac:dyDescent="0.3">
      <c r="A16" s="44" t="s">
        <v>254</v>
      </c>
      <c r="B16" s="44"/>
      <c r="C16" s="42"/>
      <c r="D16" s="37"/>
      <c r="E16" s="43"/>
      <c r="F16" s="43"/>
      <c r="G16" s="107"/>
    </row>
    <row r="17" spans="1:10" ht="26.25" customHeight="1" x14ac:dyDescent="0.25">
      <c r="A17" s="113" t="s">
        <v>0</v>
      </c>
      <c r="B17" s="114" t="s">
        <v>23</v>
      </c>
      <c r="C17" s="115" t="s">
        <v>219</v>
      </c>
      <c r="D17" s="179" t="s">
        <v>225</v>
      </c>
      <c r="E17" s="180"/>
      <c r="F17" s="37"/>
      <c r="G17" s="107"/>
    </row>
    <row r="18" spans="1:10" x14ac:dyDescent="0.25">
      <c r="A18" s="117" t="s">
        <v>217</v>
      </c>
      <c r="B18" s="174">
        <v>11.41</v>
      </c>
      <c r="C18" s="112"/>
      <c r="D18" s="192">
        <f>(B18*C18)/B14</f>
        <v>0</v>
      </c>
      <c r="E18" s="193"/>
      <c r="F18" s="37"/>
      <c r="G18" s="107"/>
    </row>
    <row r="19" spans="1:10" x14ac:dyDescent="0.25">
      <c r="A19" s="37"/>
      <c r="B19" s="37"/>
      <c r="C19" s="37"/>
      <c r="D19" s="37"/>
      <c r="E19" s="37"/>
      <c r="F19" s="37"/>
      <c r="G19" s="107"/>
    </row>
    <row r="20" spans="1:10" s="108" customFormat="1" ht="13" x14ac:dyDescent="0.3">
      <c r="A20" s="191" t="s">
        <v>255</v>
      </c>
      <c r="B20" s="191"/>
      <c r="C20" s="191"/>
      <c r="D20" s="191"/>
      <c r="E20" s="191"/>
      <c r="F20" s="191"/>
      <c r="G20" s="191"/>
      <c r="I20" s="104" t="s">
        <v>223</v>
      </c>
      <c r="J20" s="40"/>
    </row>
    <row r="21" spans="1:10" s="108" customFormat="1" ht="27" customHeight="1" x14ac:dyDescent="0.25">
      <c r="A21" s="116" t="s">
        <v>221</v>
      </c>
      <c r="B21" s="189" t="s">
        <v>230</v>
      </c>
      <c r="C21" s="190"/>
      <c r="D21" s="189" t="s">
        <v>220</v>
      </c>
      <c r="E21" s="190"/>
      <c r="F21" s="49"/>
      <c r="G21" s="107"/>
      <c r="I21" s="107" t="s">
        <v>222</v>
      </c>
    </row>
    <row r="22" spans="1:10" s="108" customFormat="1" x14ac:dyDescent="0.25">
      <c r="A22" s="124" t="s">
        <v>222</v>
      </c>
      <c r="B22" s="218">
        <v>1</v>
      </c>
      <c r="C22" s="219"/>
      <c r="D22" s="192">
        <f>IF(A22="YES",(C18*(VLOOKUP(B22,I10:J15,2,FALSE))),0)</f>
        <v>0</v>
      </c>
      <c r="E22" s="193"/>
      <c r="F22" s="49"/>
      <c r="G22" s="107"/>
    </row>
    <row r="23" spans="1:10" s="108" customFormat="1" x14ac:dyDescent="0.25">
      <c r="A23" s="109"/>
      <c r="B23" s="110"/>
      <c r="C23" s="110"/>
      <c r="D23" s="111"/>
      <c r="E23" s="111"/>
      <c r="F23" s="49"/>
      <c r="G23" s="107"/>
    </row>
    <row r="24" spans="1:10" ht="13" x14ac:dyDescent="0.3">
      <c r="A24" s="188" t="s">
        <v>256</v>
      </c>
      <c r="B24" s="188"/>
      <c r="C24" s="188"/>
      <c r="D24" s="188"/>
      <c r="E24" s="37"/>
      <c r="F24" s="40"/>
      <c r="I24" s="108"/>
      <c r="J24" s="108"/>
    </row>
    <row r="25" spans="1:10" x14ac:dyDescent="0.25">
      <c r="A25" s="51" t="s">
        <v>0</v>
      </c>
      <c r="B25" s="181" t="s">
        <v>252</v>
      </c>
      <c r="C25" s="182"/>
      <c r="D25" s="52" t="s">
        <v>74</v>
      </c>
      <c r="E25" s="52" t="s">
        <v>76</v>
      </c>
      <c r="F25" s="49"/>
    </row>
    <row r="26" spans="1:10" x14ac:dyDescent="0.25">
      <c r="A26" s="53" t="s">
        <v>77</v>
      </c>
      <c r="B26" s="209">
        <f>$C$6</f>
        <v>20.5</v>
      </c>
      <c r="C26" s="209"/>
      <c r="D26" s="82">
        <v>0</v>
      </c>
      <c r="E26" s="150">
        <f>B26*D26</f>
        <v>0</v>
      </c>
      <c r="F26" s="49"/>
    </row>
    <row r="27" spans="1:10" x14ac:dyDescent="0.25">
      <c r="A27" s="55"/>
      <c r="B27" s="149"/>
      <c r="C27" s="149"/>
      <c r="D27" s="145"/>
      <c r="E27" s="148"/>
      <c r="F27" s="49"/>
    </row>
    <row r="28" spans="1:10" ht="13" x14ac:dyDescent="0.3">
      <c r="A28" s="188" t="s">
        <v>274</v>
      </c>
      <c r="B28" s="188"/>
      <c r="C28" s="188"/>
      <c r="D28" s="188"/>
      <c r="E28" s="37"/>
      <c r="F28" s="49"/>
    </row>
    <row r="29" spans="1:10" x14ac:dyDescent="0.25">
      <c r="A29" s="213" t="s">
        <v>78</v>
      </c>
      <c r="B29" s="213"/>
      <c r="C29" s="52" t="s">
        <v>25</v>
      </c>
      <c r="D29" s="214" t="s">
        <v>257</v>
      </c>
      <c r="E29" s="214"/>
      <c r="F29" s="37"/>
    </row>
    <row r="30" spans="1:10" x14ac:dyDescent="0.25">
      <c r="A30" s="215">
        <f>E26</f>
        <v>0</v>
      </c>
      <c r="B30" s="215"/>
      <c r="C30" s="152">
        <f>B14</f>
        <v>1</v>
      </c>
      <c r="D30" s="198">
        <f>A30/C30</f>
        <v>0</v>
      </c>
      <c r="E30" s="198"/>
      <c r="F30" s="40"/>
    </row>
    <row r="31" spans="1:10" x14ac:dyDescent="0.25">
      <c r="A31" s="55"/>
      <c r="B31" s="149"/>
      <c r="C31" s="149"/>
      <c r="D31" s="151"/>
      <c r="E31" s="148"/>
      <c r="F31" s="49"/>
    </row>
    <row r="32" spans="1:10" ht="13" x14ac:dyDescent="0.3">
      <c r="A32" s="188" t="s">
        <v>258</v>
      </c>
      <c r="B32" s="188"/>
      <c r="C32" s="188"/>
      <c r="D32" s="188"/>
      <c r="E32" s="37"/>
      <c r="F32" s="43"/>
    </row>
    <row r="33" spans="1:17" ht="13" x14ac:dyDescent="0.3">
      <c r="A33" s="187" t="s">
        <v>0</v>
      </c>
      <c r="B33" s="187"/>
      <c r="C33" s="45" t="s">
        <v>252</v>
      </c>
      <c r="D33" s="46" t="s">
        <v>74</v>
      </c>
      <c r="E33" s="45" t="s">
        <v>76</v>
      </c>
      <c r="F33" s="37"/>
      <c r="G33" s="44"/>
    </row>
    <row r="34" spans="1:17" x14ac:dyDescent="0.25">
      <c r="A34" s="210" t="s">
        <v>86</v>
      </c>
      <c r="B34" s="211"/>
      <c r="C34" s="47">
        <f>$C$6</f>
        <v>20.5</v>
      </c>
      <c r="D34" s="82">
        <v>0</v>
      </c>
      <c r="E34" s="47">
        <f>D34*C34</f>
        <v>0</v>
      </c>
      <c r="F34" s="37"/>
    </row>
    <row r="35" spans="1:17" x14ac:dyDescent="0.25">
      <c r="A35" s="142"/>
      <c r="B35" s="143"/>
      <c r="C35" s="144"/>
      <c r="D35" s="145"/>
      <c r="E35" s="144"/>
      <c r="F35" s="37"/>
    </row>
    <row r="36" spans="1:17" ht="13" x14ac:dyDescent="0.3">
      <c r="A36" s="212" t="s">
        <v>259</v>
      </c>
      <c r="B36" s="212"/>
      <c r="C36" s="212"/>
      <c r="D36" s="212"/>
      <c r="E36" s="37"/>
      <c r="F36" s="37"/>
      <c r="G36" s="44"/>
    </row>
    <row r="37" spans="1:17" x14ac:dyDescent="0.25">
      <c r="A37" s="187" t="s">
        <v>0</v>
      </c>
      <c r="B37" s="187"/>
      <c r="C37" s="45" t="s">
        <v>23</v>
      </c>
      <c r="D37" s="46" t="s">
        <v>74</v>
      </c>
      <c r="E37" s="45" t="s">
        <v>76</v>
      </c>
      <c r="F37" s="37"/>
      <c r="Q37" s="104" t="s">
        <v>290</v>
      </c>
    </row>
    <row r="38" spans="1:17" x14ac:dyDescent="0.25">
      <c r="A38" s="220" t="s">
        <v>63</v>
      </c>
      <c r="B38" s="221"/>
      <c r="C38" s="174">
        <v>11.41</v>
      </c>
      <c r="D38" s="82">
        <v>0</v>
      </c>
      <c r="E38" s="47">
        <f>D38*C38</f>
        <v>0</v>
      </c>
      <c r="F38" s="37"/>
    </row>
    <row r="39" spans="1:17" x14ac:dyDescent="0.25">
      <c r="A39" s="37"/>
      <c r="B39" s="37"/>
      <c r="C39" s="37"/>
      <c r="D39" s="37"/>
      <c r="E39" s="37"/>
      <c r="F39" s="37"/>
    </row>
    <row r="40" spans="1:17" ht="13" x14ac:dyDescent="0.3">
      <c r="A40" s="188" t="s">
        <v>260</v>
      </c>
      <c r="B40" s="188"/>
      <c r="C40" s="188"/>
      <c r="D40" s="188"/>
      <c r="E40" s="37"/>
      <c r="F40" s="37"/>
    </row>
    <row r="41" spans="1:17" x14ac:dyDescent="0.25">
      <c r="A41" s="183" t="s">
        <v>0</v>
      </c>
      <c r="B41" s="184"/>
      <c r="C41" s="45" t="s">
        <v>252</v>
      </c>
      <c r="D41" s="46" t="s">
        <v>74</v>
      </c>
      <c r="E41" s="45" t="s">
        <v>76</v>
      </c>
      <c r="F41" s="37"/>
    </row>
    <row r="42" spans="1:17" ht="12.75" customHeight="1" x14ac:dyDescent="0.25">
      <c r="A42" s="216" t="s">
        <v>85</v>
      </c>
      <c r="B42" s="217"/>
      <c r="C42" s="47">
        <f>$C$6</f>
        <v>20.5</v>
      </c>
      <c r="D42" s="82">
        <v>0</v>
      </c>
      <c r="E42" s="47">
        <f>C42*D42</f>
        <v>0</v>
      </c>
      <c r="F42" s="106"/>
      <c r="G42" s="208"/>
      <c r="K42" s="108"/>
      <c r="L42" s="108"/>
      <c r="M42" s="108"/>
      <c r="N42" s="108"/>
      <c r="O42" s="108"/>
    </row>
    <row r="43" spans="1:17" x14ac:dyDescent="0.25">
      <c r="A43" s="37"/>
      <c r="B43" s="37"/>
      <c r="C43" s="37"/>
      <c r="D43" s="37"/>
      <c r="E43" s="37"/>
      <c r="F43" s="106"/>
      <c r="G43" s="208"/>
      <c r="I43" s="107"/>
      <c r="J43" s="108"/>
      <c r="K43" s="108"/>
      <c r="L43" s="108"/>
      <c r="M43" s="108"/>
      <c r="N43" s="108"/>
      <c r="O43" s="108"/>
    </row>
    <row r="44" spans="1:17" ht="13" x14ac:dyDescent="0.3">
      <c r="A44" s="44" t="s">
        <v>261</v>
      </c>
      <c r="B44" s="37"/>
      <c r="C44" s="37"/>
      <c r="D44" s="37"/>
      <c r="E44" s="37"/>
      <c r="F44" s="106"/>
      <c r="G44" s="208"/>
      <c r="I44" s="108"/>
      <c r="J44" s="108"/>
    </row>
    <row r="45" spans="1:17" x14ac:dyDescent="0.25">
      <c r="A45" s="58" t="s">
        <v>66</v>
      </c>
      <c r="B45" s="48" t="s">
        <v>23</v>
      </c>
      <c r="C45" s="48" t="s">
        <v>68</v>
      </c>
      <c r="D45" s="59" t="s">
        <v>74</v>
      </c>
      <c r="E45" s="60" t="s">
        <v>75</v>
      </c>
      <c r="F45" s="106"/>
      <c r="G45" s="208"/>
    </row>
    <row r="46" spans="1:17" x14ac:dyDescent="0.25">
      <c r="A46" s="61" t="s">
        <v>66</v>
      </c>
      <c r="B46" s="161">
        <v>23.42</v>
      </c>
      <c r="C46" s="62">
        <v>0.11</v>
      </c>
      <c r="D46" s="153">
        <f>((D10/B14)+(C18/B14)+(D26/C30)+D34+D38+D42)*C46</f>
        <v>0</v>
      </c>
      <c r="E46" s="71">
        <f>D46*B46</f>
        <v>0</v>
      </c>
      <c r="F46" s="37"/>
    </row>
    <row r="47" spans="1:17" x14ac:dyDescent="0.25">
      <c r="A47" s="37"/>
      <c r="B47" s="37"/>
      <c r="C47" s="37"/>
      <c r="D47" s="37"/>
      <c r="E47" s="37"/>
      <c r="F47" s="37"/>
      <c r="G47" s="107"/>
      <c r="H47" s="108"/>
    </row>
    <row r="48" spans="1:17" ht="13" x14ac:dyDescent="0.3">
      <c r="A48" s="63" t="s">
        <v>262</v>
      </c>
      <c r="B48" s="63"/>
      <c r="C48" s="63"/>
      <c r="D48" s="63"/>
      <c r="E48" s="56"/>
      <c r="F48" s="37"/>
      <c r="G48" s="107"/>
      <c r="H48" s="108"/>
    </row>
    <row r="49" spans="1:8" ht="25" x14ac:dyDescent="0.25">
      <c r="A49" s="64" t="s">
        <v>38</v>
      </c>
      <c r="B49" s="45" t="s">
        <v>19</v>
      </c>
      <c r="C49" s="65" t="s">
        <v>20</v>
      </c>
      <c r="D49" s="65" t="s">
        <v>81</v>
      </c>
      <c r="E49" s="65" t="s">
        <v>82</v>
      </c>
      <c r="F49" s="37"/>
      <c r="G49" s="107"/>
      <c r="H49" s="108"/>
    </row>
    <row r="50" spans="1:8" x14ac:dyDescent="0.25">
      <c r="A50" s="66" t="s">
        <v>67</v>
      </c>
      <c r="B50" s="67">
        <v>0</v>
      </c>
      <c r="C50" s="125">
        <v>0</v>
      </c>
      <c r="D50" s="206">
        <f>IF(C50&gt;0,D34+D38+((D10/B14)+(C18/B14)),0)</f>
        <v>0</v>
      </c>
      <c r="E50" s="196">
        <f>D50*C50</f>
        <v>0</v>
      </c>
      <c r="F50" s="40"/>
    </row>
    <row r="51" spans="1:8" x14ac:dyDescent="0.25">
      <c r="A51" s="66" t="s">
        <v>42</v>
      </c>
      <c r="B51" s="67">
        <v>2.5</v>
      </c>
      <c r="C51" s="126"/>
      <c r="D51" s="207"/>
      <c r="E51" s="197"/>
      <c r="F51" s="49"/>
    </row>
    <row r="52" spans="1:8" x14ac:dyDescent="0.25">
      <c r="A52" s="37"/>
      <c r="B52" s="37"/>
      <c r="C52" s="37"/>
      <c r="D52" s="37"/>
      <c r="E52" s="37"/>
      <c r="F52" s="49"/>
    </row>
    <row r="53" spans="1:8" ht="13" x14ac:dyDescent="0.3">
      <c r="A53" s="188" t="s">
        <v>263</v>
      </c>
      <c r="B53" s="188"/>
      <c r="C53" s="188"/>
      <c r="D53" s="188"/>
      <c r="E53" s="37"/>
      <c r="F53" s="49"/>
    </row>
    <row r="54" spans="1:8" x14ac:dyDescent="0.25">
      <c r="A54" s="51" t="s">
        <v>0</v>
      </c>
      <c r="B54" s="181" t="s">
        <v>23</v>
      </c>
      <c r="C54" s="182"/>
      <c r="D54" s="52" t="s">
        <v>74</v>
      </c>
      <c r="E54" s="52" t="s">
        <v>76</v>
      </c>
      <c r="F54" s="40"/>
    </row>
    <row r="55" spans="1:8" x14ac:dyDescent="0.25">
      <c r="A55" s="53" t="s">
        <v>79</v>
      </c>
      <c r="B55" s="198">
        <v>46.78</v>
      </c>
      <c r="C55" s="198"/>
      <c r="D55" s="82">
        <v>0</v>
      </c>
      <c r="E55" s="54">
        <f>B55*D55</f>
        <v>0</v>
      </c>
      <c r="F55" s="49"/>
    </row>
    <row r="56" spans="1:8" x14ac:dyDescent="0.25">
      <c r="A56" s="55"/>
      <c r="B56" s="36"/>
      <c r="C56" s="36"/>
      <c r="D56" s="56"/>
      <c r="E56" s="57"/>
      <c r="F56" s="49"/>
    </row>
    <row r="57" spans="1:8" ht="13" x14ac:dyDescent="0.3">
      <c r="A57" s="188" t="s">
        <v>264</v>
      </c>
      <c r="B57" s="188"/>
      <c r="C57" s="188"/>
      <c r="D57" s="188"/>
      <c r="E57" s="37"/>
      <c r="F57" s="49"/>
    </row>
    <row r="58" spans="1:8" x14ac:dyDescent="0.25">
      <c r="A58" s="51" t="s">
        <v>0</v>
      </c>
      <c r="B58" s="181" t="s">
        <v>23</v>
      </c>
      <c r="C58" s="182"/>
      <c r="D58" s="52" t="s">
        <v>74</v>
      </c>
      <c r="E58" s="52" t="s">
        <v>76</v>
      </c>
      <c r="F58" s="40"/>
    </row>
    <row r="59" spans="1:8" x14ac:dyDescent="0.25">
      <c r="A59" s="53" t="s">
        <v>80</v>
      </c>
      <c r="B59" s="205">
        <v>28.3</v>
      </c>
      <c r="C59" s="198"/>
      <c r="D59" s="82">
        <v>0</v>
      </c>
      <c r="E59" s="54">
        <f>B59*D59</f>
        <v>0</v>
      </c>
    </row>
    <row r="60" spans="1:8" x14ac:dyDescent="0.25">
      <c r="A60" s="55"/>
      <c r="B60" s="36"/>
      <c r="C60" s="36"/>
      <c r="D60" s="56"/>
      <c r="E60" s="57"/>
    </row>
    <row r="61" spans="1:8" ht="13" x14ac:dyDescent="0.3">
      <c r="A61" s="68" t="s">
        <v>265</v>
      </c>
      <c r="B61" s="68"/>
      <c r="C61" s="68"/>
      <c r="D61" s="68"/>
      <c r="E61" s="40"/>
    </row>
    <row r="62" spans="1:8" x14ac:dyDescent="0.25">
      <c r="A62" s="187" t="s">
        <v>39</v>
      </c>
      <c r="B62" s="187"/>
      <c r="C62" s="187"/>
      <c r="D62" s="187"/>
      <c r="E62" s="187"/>
      <c r="F62" s="69" t="s">
        <v>24</v>
      </c>
    </row>
    <row r="63" spans="1:8" x14ac:dyDescent="0.25">
      <c r="A63" s="202" t="s">
        <v>48</v>
      </c>
      <c r="B63" s="203"/>
      <c r="C63" s="203"/>
      <c r="D63" s="204"/>
      <c r="E63" s="70">
        <v>8.7099999999999997E-2</v>
      </c>
      <c r="F63" s="71">
        <f>E63*(D14+D18+D22+E34+E38+E46+E50+E55+E59)</f>
        <v>0</v>
      </c>
    </row>
    <row r="64" spans="1:8" x14ac:dyDescent="0.25">
      <c r="A64" s="199" t="s">
        <v>46</v>
      </c>
      <c r="B64" s="200"/>
      <c r="C64" s="200"/>
      <c r="D64" s="200"/>
      <c r="E64" s="201"/>
      <c r="F64" s="71">
        <f>SUM(F63:F63)</f>
        <v>0</v>
      </c>
    </row>
    <row r="65" spans="1:6" x14ac:dyDescent="0.25">
      <c r="A65" s="72"/>
      <c r="B65" s="73"/>
      <c r="C65" s="73"/>
      <c r="D65" s="73"/>
      <c r="E65" s="73"/>
      <c r="F65" s="37"/>
    </row>
    <row r="66" spans="1:6" ht="13" x14ac:dyDescent="0.3">
      <c r="A66" s="41" t="s">
        <v>36</v>
      </c>
      <c r="B66" s="41"/>
      <c r="C66" s="37"/>
      <c r="D66" s="74"/>
      <c r="E66" s="74"/>
      <c r="F66" s="37"/>
    </row>
    <row r="67" spans="1:6" ht="13" x14ac:dyDescent="0.3">
      <c r="A67" s="44" t="s">
        <v>266</v>
      </c>
      <c r="B67" s="40"/>
      <c r="C67" s="40"/>
      <c r="D67" s="37"/>
      <c r="E67" s="74"/>
      <c r="F67" s="75"/>
    </row>
    <row r="68" spans="1:6" ht="13" x14ac:dyDescent="0.3">
      <c r="A68" s="195" t="s">
        <v>37</v>
      </c>
      <c r="B68" s="195"/>
      <c r="C68" s="120">
        <f>E34+E38+D22+E46+D14+E50+E55+E59+F64+D18</f>
        <v>0</v>
      </c>
      <c r="D68" s="37"/>
      <c r="E68" s="37"/>
      <c r="F68" s="37"/>
    </row>
    <row r="69" spans="1:6" x14ac:dyDescent="0.25">
      <c r="A69" s="37"/>
      <c r="B69" s="37"/>
      <c r="C69" s="37"/>
      <c r="D69" s="37"/>
      <c r="E69" s="37"/>
      <c r="F69" s="75"/>
    </row>
    <row r="70" spans="1:6" ht="13" x14ac:dyDescent="0.3">
      <c r="A70" s="44" t="s">
        <v>267</v>
      </c>
      <c r="B70" s="40"/>
      <c r="C70" s="40"/>
      <c r="D70" s="37"/>
      <c r="E70" s="74"/>
    </row>
    <row r="71" spans="1:6" ht="13" x14ac:dyDescent="0.3">
      <c r="A71" s="195" t="s">
        <v>78</v>
      </c>
      <c r="B71" s="195"/>
      <c r="C71" s="76">
        <f>D30+E42</f>
        <v>0</v>
      </c>
      <c r="D71" s="37"/>
      <c r="E71" s="37"/>
    </row>
    <row r="72" spans="1:6" ht="13" x14ac:dyDescent="0.3">
      <c r="A72" s="44"/>
      <c r="B72" s="40"/>
      <c r="C72" s="40"/>
      <c r="D72" s="37"/>
      <c r="E72" s="74"/>
    </row>
  </sheetData>
  <sheetProtection algorithmName="SHA-512" hashValue="THXMNIR2JejD9kx7oxxH1AA8IXSFX77nl+piRUsnKiP5jAtulkDr3I4TYxqySk7ipnBeYMpMt9Uygh6i7mQmqA==" saltValue="abLQO3Urpo2ZNOc0RvRRAQ==" spinCount="100000" sheet="1" objects="1" scenarios="1"/>
  <dataConsolidate/>
  <mergeCells count="48">
    <mergeCell ref="G42:G45"/>
    <mergeCell ref="B26:C26"/>
    <mergeCell ref="A34:B34"/>
    <mergeCell ref="D22:E22"/>
    <mergeCell ref="A36:D36"/>
    <mergeCell ref="A40:D40"/>
    <mergeCell ref="A41:B41"/>
    <mergeCell ref="A29:B29"/>
    <mergeCell ref="D29:E29"/>
    <mergeCell ref="A30:B30"/>
    <mergeCell ref="D30:E30"/>
    <mergeCell ref="A42:B42"/>
    <mergeCell ref="B22:C22"/>
    <mergeCell ref="A37:B37"/>
    <mergeCell ref="A38:B38"/>
    <mergeCell ref="A32:D32"/>
    <mergeCell ref="A71:B71"/>
    <mergeCell ref="E50:E51"/>
    <mergeCell ref="A53:D53"/>
    <mergeCell ref="B54:C54"/>
    <mergeCell ref="B55:C55"/>
    <mergeCell ref="A68:B68"/>
    <mergeCell ref="A64:E64"/>
    <mergeCell ref="A63:D63"/>
    <mergeCell ref="A62:E62"/>
    <mergeCell ref="B58:C58"/>
    <mergeCell ref="B59:C59"/>
    <mergeCell ref="D50:D51"/>
    <mergeCell ref="A57:D57"/>
    <mergeCell ref="A33:B33"/>
    <mergeCell ref="A28:D28"/>
    <mergeCell ref="D21:E21"/>
    <mergeCell ref="A12:E12"/>
    <mergeCell ref="A20:G20"/>
    <mergeCell ref="B21:C21"/>
    <mergeCell ref="B13:C13"/>
    <mergeCell ref="D14:E14"/>
    <mergeCell ref="A24:D24"/>
    <mergeCell ref="D17:E17"/>
    <mergeCell ref="D18:E18"/>
    <mergeCell ref="B14:C14"/>
    <mergeCell ref="A4:B4"/>
    <mergeCell ref="A5:B5"/>
    <mergeCell ref="A6:B6"/>
    <mergeCell ref="D13:E13"/>
    <mergeCell ref="B25:C25"/>
    <mergeCell ref="A9:B9"/>
    <mergeCell ref="A10:B10"/>
  </mergeCells>
  <phoneticPr fontId="2" type="noConversion"/>
  <dataValidations xWindow="730" yWindow="222" count="49">
    <dataValidation allowBlank="1" showInputMessage="1" showErrorMessage="1" prompt="Use CTRL plus arrow keys to move to edge of tables.  Press TAB to move to cells where data can be entered." sqref="A1:D2" xr:uid="{00000000-0002-0000-0000-000000000000}"/>
    <dataValidation allowBlank="1" showInputMessage="1" showErrorMessage="1" prompt="Enter Shared DAYTIME On-site Staff Awake Hours per Day" sqref="D10" xr:uid="{00000000-0002-0000-0000-000001000000}"/>
    <dataValidation allowBlank="1" showInputMessage="1" showErrorMessage="1" prompt="Shared On-site Prmary Staff Awake Amount per Day formula is Hours per Day times Wage" sqref="E10" xr:uid="{00000000-0002-0000-0000-000002000000}"/>
    <dataValidation allowBlank="1" showInputMessage="1" showErrorMessage="1" prompt="Enter Shared OVERNIGHT Staff Hours per Day" sqref="C18" xr:uid="{00000000-0002-0000-0000-000003000000}"/>
    <dataValidation allowBlank="1" showInputMessage="1" showErrorMessage="1" prompt="Percentage for Direct Care Relief Staff" sqref="E63" xr:uid="{00000000-0002-0000-0000-000004000000}"/>
    <dataValidation allowBlank="1" showInputMessage="1" showErrorMessage="1" prompt="Relief Staff Dollar Amount formula is Percentage for Direct Care Relief Staff times (Total Individual Amount for Shared Staffing + Amount per Day for (Individual On-site Primary Staff Awake + Individual Asleep Staff + Supervision + Customization+RN+LPN))" sqref="F63" xr:uid="{00000000-0002-0000-0000-000005000000}"/>
    <dataValidation allowBlank="1" showInputMessage="1" showErrorMessage="1" prompt="Total On-site Shared Staffing Amount formula is Amount per Day for (Shared On-site Primary Staff Awake + Shared Asleep Staff)_x000a_" sqref="A14 A23" xr:uid="{00000000-0002-0000-0000-000006000000}"/>
    <dataValidation allowBlank="1" showInputMessage="1" showErrorMessage="1" prompt="Enter Number of Residents - On-site" sqref="B23:C23" xr:uid="{00000000-0002-0000-0000-000007000000}"/>
    <dataValidation allowBlank="1" showInputMessage="1" showErrorMessage="1" prompt="Total Individual Amount for Shared Staffing formula is Total Shared Staffing Amount divided by Number of Residents" sqref="F14 F22:F23" xr:uid="{00000000-0002-0000-0000-000008000000}"/>
    <dataValidation allowBlank="1" showInputMessage="1" showErrorMessage="1" prompt="Enter Individual On-site Primary Staff / Awake Hours per Day" sqref="D34:D35" xr:uid="{00000000-0002-0000-0000-000009000000}"/>
    <dataValidation allowBlank="1" showInputMessage="1" showErrorMessage="1" prompt="Individual On-site Primary Staff Awake Amount per Day formula is Hours per Day times Wage" sqref="E34:E35" xr:uid="{00000000-0002-0000-0000-00000A000000}"/>
    <dataValidation allowBlank="1" showInputMessage="1" showErrorMessage="1" prompt="Enter Individual Asleep Staff Hours per Day" sqref="D38" xr:uid="{00000000-0002-0000-0000-00000B000000}"/>
    <dataValidation allowBlank="1" showInputMessage="1" showErrorMessage="1" prompt="Individual Asleep Staff Amount per Day formula is Hours per Day times Wage" sqref="E38" xr:uid="{00000000-0002-0000-0000-00000C000000}"/>
    <dataValidation allowBlank="1" showInputMessage="1" showErrorMessage="1" prompt="Total Staffing formula is Total Individual Amount for Shared Staffing + Amount per Day for (Individual On-site Primary Staff Awake + Individual Asleep Staff + Supervision + Customization + RN + LPN) + Total Dollars for Relief Staffing" sqref="C68" xr:uid="{00000000-0002-0000-0000-00000D000000}"/>
    <dataValidation allowBlank="1" showInputMessage="1" showErrorMessage="1" prompt="No Customization Add-on Amount" sqref="B50" xr:uid="{00000000-0002-0000-0000-00000E000000}"/>
    <dataValidation allowBlank="1" showInputMessage="1" showErrorMessage="1" prompt="Supervision Hours per Day formula is (((Shared On-site Primary Staff Awake+Asleep Staff+Remote Hours per Day divided by # of Residents)+Individual On-site Primary Staff Awake+Individual Asleep Staff+Individual Remote Hours per Day times Supervisor Percent" sqref="D46" xr:uid="{00000000-0002-0000-0000-00000F000000}"/>
    <dataValidation allowBlank="1" showInputMessage="1" showErrorMessage="1" prompt="If Add-on Choice is greater than $0, Total DCS Hours per Day formula is Hours per Day for Individual On-site Prmary Staff Awake + Individual Asleep Staff + ((Shared On-site Primary Staff Awake + Shared Asleep Staff) divided by Number of Residents-Direct)" sqref="D50:D51" xr:uid="{00000000-0002-0000-0000-000010000000}"/>
    <dataValidation allowBlank="1" showInputMessage="1" showErrorMessage="1" prompt="Staffing Customization Amount per Day formula is Total DCS Hours per Day times Add-on Amount" sqref="E50:E51" xr:uid="{00000000-0002-0000-0000-000011000000}"/>
    <dataValidation allowBlank="1" showInputMessage="1" showErrorMessage="1" prompt="Shared On-site Primary Staff/Awake Wage" sqref="C10 C4" xr:uid="{00000000-0002-0000-0000-000012000000}"/>
    <dataValidation allowBlank="1" showInputMessage="1" showErrorMessage="1" prompt="Individual On-site Primary Staff / Awake Wage" sqref="C34:C35" xr:uid="{00000000-0002-0000-0000-000013000000}"/>
    <dataValidation allowBlank="1" showInputMessage="1" showErrorMessage="1" prompt="Supervision Wage" sqref="B46" xr:uid="{00000000-0002-0000-0000-000015000000}"/>
    <dataValidation allowBlank="1" showInputMessage="1" showErrorMessage="1" prompt="Supervision Amount per Day formula is Supervision Wage times Supervision Hours per Day" sqref="E46" xr:uid="{00000000-0002-0000-0000-000016000000}"/>
    <dataValidation allowBlank="1" showInputMessage="1" showErrorMessage="1" prompt="Supervision Percent" sqref="C46" xr:uid="{00000000-0002-0000-0000-000017000000}"/>
    <dataValidation allowBlank="1" showInputMessage="1" showErrorMessage="1" prompt="Total Dollars for Relief Staffing formula is equal to Relief Staff Dollar Amount" sqref="F64" xr:uid="{00000000-0002-0000-0000-000018000000}"/>
    <dataValidation allowBlank="1" showInputMessage="1" showErrorMessage="1" prompt="RN Wage" sqref="B55:C56 B60:C60" xr:uid="{00000000-0002-0000-0000-000019000000}"/>
    <dataValidation allowBlank="1" showInputMessage="1" showErrorMessage="1" prompt="Enter RN Hours per Day" sqref="D55:D56 D60" xr:uid="{00000000-0002-0000-0000-00001A000000}"/>
    <dataValidation allowBlank="1" showInputMessage="1" showErrorMessage="1" prompt="RN Amount per Day formula is Wage times Hours per Day" sqref="E55:E56 E60" xr:uid="{00000000-0002-0000-0000-00001B000000}"/>
    <dataValidation allowBlank="1" showInputMessage="1" showErrorMessage="1" prompt="LPN Wage" sqref="B59:C59" xr:uid="{00000000-0002-0000-0000-00001C000000}"/>
    <dataValidation allowBlank="1" showInputMessage="1" showErrorMessage="1" prompt="Enter LPN Hours per Day" sqref="D59" xr:uid="{00000000-0002-0000-0000-00001D000000}"/>
    <dataValidation allowBlank="1" showInputMessage="1" showErrorMessage="1" prompt="LPN Amount per Day formula is Wage times Hours per Day" sqref="E59" xr:uid="{00000000-0002-0000-0000-00001E000000}"/>
    <dataValidation allowBlank="1" showInputMessage="1" showErrorMessage="1" prompt="Total Remote Shared Staff Amount formula equals Individual Amount for Remote Shared Staffing plus Individual Remote Staff Amount per Day" sqref="C71" xr:uid="{00000000-0002-0000-0000-00001F000000}"/>
    <dataValidation type="list" allowBlank="1" showInputMessage="1" showErrorMessage="1" prompt="Enter Add-on Choice" sqref="C50" xr:uid="{00000000-0002-0000-0000-000020000000}">
      <formula1>$B$50:$B$51</formula1>
    </dataValidation>
    <dataValidation allowBlank="1" showInputMessage="1" showErrorMessage="1" prompt="Total Individual Amount for Shared Staffing formula is Total On-site Shared Staffing Amount divided by Number of Residents - On-site" sqref="D23:E23" xr:uid="{00000000-0002-0000-0000-000021000000}"/>
    <dataValidation allowBlank="1" showInputMessage="1" showErrorMessage="1" prompt="Deaf or Hard of Hearing Add-on Amount" sqref="B51" xr:uid="{00000000-0002-0000-0000-000022000000}"/>
    <dataValidation allowBlank="1" showInputMessage="1" showErrorMessage="1" prompt="Individual Remote Staff Wage" sqref="C42" xr:uid="{00000000-0002-0000-0000-000023000000}"/>
    <dataValidation allowBlank="1" showInputMessage="1" showErrorMessage="1" prompt="Enter Individual Remote Staff Hours per Day" sqref="D42" xr:uid="{00000000-0002-0000-0000-000024000000}"/>
    <dataValidation allowBlank="1" showInputMessage="1" showErrorMessage="1" prompt="Individual Remote Staff Amount per Day formula is Individual Wage times Individual Remote Staff Hours per Day" sqref="E42" xr:uid="{00000000-0002-0000-0000-000025000000}"/>
    <dataValidation type="list" allowBlank="1" showInputMessage="1" showErrorMessage="1" prompt="Enter Number of Residents - On-site" sqref="B14:C14" xr:uid="{00000000-0002-0000-0000-000026000000}">
      <formula1>$I$10:$I$15</formula1>
    </dataValidation>
    <dataValidation type="list" allowBlank="1" showInputMessage="1" showErrorMessage="1" prompt="Select a response of Yes if the recipient requires SHARED AWAKE OVERNIGHT staff." sqref="A22" xr:uid="{00000000-0002-0000-0000-000027000000}">
      <formula1>$I$20:$I$21</formula1>
    </dataValidation>
    <dataValidation type="list" allowBlank="1" showInputMessage="1" showErrorMessage="1" prompt="Enter the number of residents requiring Shared Awake overnight staff." sqref="B22:C22" xr:uid="{00000000-0002-0000-0000-000028000000}">
      <formula1>$I$10:$I$15</formula1>
    </dataValidation>
    <dataValidation allowBlank="1" showInputMessage="1" showErrorMessage="1" prompt="Total Individual Amount for Shared Staffing formula is Total Daytime Shared Staffing Amount divided by Number of Residents" sqref="D14:E14" xr:uid="{00000000-0002-0000-0000-000029000000}"/>
    <dataValidation allowBlank="1" showInputMessage="1" showErrorMessage="1" prompt="Total Individual Amount for Shared Staffing formula is Total Overnight Shared Staffing Amount divided by Number of Residents" sqref="D18:E18" xr:uid="{00000000-0002-0000-0000-00002A000000}"/>
    <dataValidation allowBlank="1" showInputMessage="1" showErrorMessage="1" prompt="Awake Overnight Add-on is the difference of asleep from awake hourly staff wage divided by number of residents requiring Awake Overnight Staff multiplied by the Number of Hours per Day of Shared Overnight Staff." sqref="D22:E22" xr:uid="{00000000-0002-0000-0000-00002B000000}"/>
    <dataValidation allowBlank="1" showInputMessage="1" showErrorMessage="1" prompt="Remote Shared Staff Wage" sqref="B26:C27 B31:C31" xr:uid="{00000000-0002-0000-0000-00002C000000}"/>
    <dataValidation allowBlank="1" showInputMessage="1" showErrorMessage="1" prompt="Enter Remote Shared Staff Hours per Day" sqref="D26:D27 D31" xr:uid="{00000000-0002-0000-0000-00002D000000}"/>
    <dataValidation allowBlank="1" showInputMessage="1" showErrorMessage="1" prompt="Remote Shared Staff Amount per Day formula is Wage times Hours per Day" sqref="E26:E27 E31" xr:uid="{00000000-0002-0000-0000-00002E000000}"/>
    <dataValidation allowBlank="1" showInputMessage="1" showErrorMessage="1" prompt="Individual Amount for Remote Shared Staff formula is Total Remote Shared Staff Amount divided by Number of Residents-Remote" sqref="D30:E30" xr:uid="{00000000-0002-0000-0000-00002F000000}"/>
    <dataValidation allowBlank="1" showInputMessage="1" showErrorMessage="1" prompt="Number of Residents - Remote formula is equal to Number of Residents - Direct" sqref="C30" xr:uid="{00000000-0002-0000-0000-000030000000}"/>
    <dataValidation allowBlank="1" showInputMessage="1" showErrorMessage="1" prompt="Total Remote Shared Staff Amount formula is equal to Remote Shared Staff Amount per Day" sqref="A30:B30" xr:uid="{00000000-0002-0000-0000-000031000000}"/>
  </dataValidations>
  <pageMargins left="0.25" right="0.25" top="1.25" bottom="0.75" header="0.3" footer="0.3"/>
  <pageSetup scale="72" orientation="portrait" r:id="rId1"/>
  <headerFooter alignWithMargins="0">
    <oddHeader>&amp;C&amp;G</oddHeader>
    <oddFooter>&amp;LDWRS Draft Framework for Corporate-Basic&amp;R&amp;P</oddFooter>
  </headerFooter>
  <legacyDrawingHF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pageSetUpPr fitToPage="1"/>
  </sheetPr>
  <dimension ref="A1:D23"/>
  <sheetViews>
    <sheetView zoomScale="125" workbookViewId="0">
      <selection activeCell="E21" sqref="E21"/>
    </sheetView>
  </sheetViews>
  <sheetFormatPr defaultColWidth="9.1796875" defaultRowHeight="12.5" x14ac:dyDescent="0.25"/>
  <cols>
    <col min="1" max="1" width="3" style="85" customWidth="1"/>
    <col min="2" max="2" width="40.7265625" style="85" customWidth="1"/>
    <col min="3" max="3" width="14" style="85" customWidth="1"/>
    <col min="4" max="4" width="14" style="168" customWidth="1"/>
    <col min="5" max="5" width="15.453125" style="85" customWidth="1"/>
    <col min="6" max="6" width="18.1796875" style="85" bestFit="1" customWidth="1"/>
    <col min="7" max="7" width="9.1796875" style="85" customWidth="1"/>
    <col min="8" max="16384" width="9.1796875" style="85"/>
  </cols>
  <sheetData>
    <row r="1" spans="1:4" ht="15.5" x14ac:dyDescent="0.35">
      <c r="A1" s="78" t="s">
        <v>47</v>
      </c>
      <c r="B1" s="78"/>
      <c r="C1" s="78"/>
      <c r="D1" s="78"/>
    </row>
    <row r="2" spans="1:4" x14ac:dyDescent="0.25">
      <c r="D2" s="85"/>
    </row>
    <row r="3" spans="1:4" ht="13" x14ac:dyDescent="0.3">
      <c r="A3" s="79" t="s">
        <v>31</v>
      </c>
      <c r="B3" s="79"/>
      <c r="C3" s="79"/>
      <c r="D3" s="79"/>
    </row>
    <row r="4" spans="1:4" x14ac:dyDescent="0.25">
      <c r="A4" s="228" t="s">
        <v>26</v>
      </c>
      <c r="B4" s="229"/>
      <c r="C4" s="163" t="s">
        <v>27</v>
      </c>
      <c r="D4" s="85"/>
    </row>
    <row r="5" spans="1:4" x14ac:dyDescent="0.25">
      <c r="A5" s="223" t="s">
        <v>43</v>
      </c>
      <c r="B5" s="224"/>
      <c r="C5" s="225">
        <v>0.11559999999999999</v>
      </c>
      <c r="D5" s="85"/>
    </row>
    <row r="6" spans="1:4" x14ac:dyDescent="0.25">
      <c r="A6" s="164"/>
      <c r="B6" s="230" t="s">
        <v>44</v>
      </c>
      <c r="C6" s="226"/>
      <c r="D6" s="85"/>
    </row>
    <row r="7" spans="1:4" x14ac:dyDescent="0.25">
      <c r="A7" s="165"/>
      <c r="B7" s="231"/>
      <c r="C7" s="227"/>
      <c r="D7" s="85"/>
    </row>
    <row r="8" spans="1:4" x14ac:dyDescent="0.25">
      <c r="A8" s="223" t="s">
        <v>41</v>
      </c>
      <c r="B8" s="224"/>
      <c r="C8" s="225">
        <v>0.12039999999999999</v>
      </c>
      <c r="D8" s="85"/>
    </row>
    <row r="9" spans="1:4" x14ac:dyDescent="0.25">
      <c r="A9" s="164"/>
      <c r="B9" s="166" t="s">
        <v>2</v>
      </c>
      <c r="C9" s="226"/>
      <c r="D9" s="85"/>
    </row>
    <row r="10" spans="1:4" x14ac:dyDescent="0.25">
      <c r="A10" s="164"/>
      <c r="B10" s="166" t="s">
        <v>53</v>
      </c>
      <c r="C10" s="226"/>
      <c r="D10" s="85"/>
    </row>
    <row r="11" spans="1:4" x14ac:dyDescent="0.25">
      <c r="A11" s="164"/>
      <c r="B11" s="166" t="s">
        <v>3</v>
      </c>
      <c r="C11" s="226"/>
      <c r="D11" s="85"/>
    </row>
    <row r="12" spans="1:4" x14ac:dyDescent="0.25">
      <c r="A12" s="164"/>
      <c r="B12" s="166" t="s">
        <v>4</v>
      </c>
      <c r="C12" s="226"/>
      <c r="D12" s="85"/>
    </row>
    <row r="13" spans="1:4" x14ac:dyDescent="0.25">
      <c r="A13" s="164"/>
      <c r="B13" s="166" t="s">
        <v>6</v>
      </c>
      <c r="C13" s="226"/>
      <c r="D13" s="85"/>
    </row>
    <row r="14" spans="1:4" x14ac:dyDescent="0.25">
      <c r="A14" s="164"/>
      <c r="B14" s="166" t="s">
        <v>5</v>
      </c>
      <c r="C14" s="226"/>
      <c r="D14" s="85"/>
    </row>
    <row r="15" spans="1:4" x14ac:dyDescent="0.25">
      <c r="A15" s="164"/>
      <c r="B15" s="166" t="s">
        <v>7</v>
      </c>
      <c r="C15" s="226"/>
      <c r="D15" s="85"/>
    </row>
    <row r="16" spans="1:4" x14ac:dyDescent="0.25">
      <c r="A16" s="164"/>
      <c r="B16" s="166" t="s">
        <v>8</v>
      </c>
      <c r="C16" s="226"/>
      <c r="D16" s="85"/>
    </row>
    <row r="17" spans="1:4" x14ac:dyDescent="0.25">
      <c r="A17" s="164"/>
      <c r="B17" s="166" t="s">
        <v>40</v>
      </c>
      <c r="C17" s="226"/>
      <c r="D17" s="85"/>
    </row>
    <row r="18" spans="1:4" ht="11.25" customHeight="1" x14ac:dyDescent="0.25">
      <c r="A18" s="165"/>
      <c r="B18" s="167"/>
      <c r="C18" s="227"/>
      <c r="D18" s="85"/>
    </row>
    <row r="19" spans="1:4" ht="13" x14ac:dyDescent="0.3">
      <c r="A19" s="232" t="s">
        <v>64</v>
      </c>
      <c r="B19" s="233"/>
      <c r="C19" s="21">
        <f>SUM(C5:C18)</f>
        <v>0.23599999999999999</v>
      </c>
      <c r="D19" s="85"/>
    </row>
    <row r="20" spans="1:4" x14ac:dyDescent="0.25">
      <c r="D20" s="85"/>
    </row>
    <row r="21" spans="1:4" x14ac:dyDescent="0.25">
      <c r="A21" s="222"/>
      <c r="B21" s="222"/>
      <c r="D21" s="85"/>
    </row>
    <row r="22" spans="1:4" x14ac:dyDescent="0.25">
      <c r="D22" s="85"/>
    </row>
    <row r="23" spans="1:4" x14ac:dyDescent="0.25">
      <c r="D23" s="85"/>
    </row>
  </sheetData>
  <sheetProtection algorithmName="SHA-512" hashValue="fLoDnd2yBcQe+6vVMqUI6yFSwLH/r0pMB8Uw5j5iwJ0BakH9kgojatdtcYjSp/oZ3WN/iwTlgvTJJ9aq2ILFlA==" saltValue="x5IZdBQ+r4qI2+agfIkSog==" spinCount="100000" sheet="1" objects="1" scenarios="1"/>
  <mergeCells count="8">
    <mergeCell ref="A21:B21"/>
    <mergeCell ref="A8:B8"/>
    <mergeCell ref="C8:C18"/>
    <mergeCell ref="A4:B4"/>
    <mergeCell ref="A5:B5"/>
    <mergeCell ref="C5:C7"/>
    <mergeCell ref="B6:B7"/>
    <mergeCell ref="A19:B19"/>
  </mergeCells>
  <phoneticPr fontId="2" type="noConversion"/>
  <dataValidations count="3">
    <dataValidation allowBlank="1" showInputMessage="1" showErrorMessage="1" prompt="Taxes and Workers Comp Percent" sqref="C5:C7" xr:uid="{00000000-0002-0000-0100-000000000000}"/>
    <dataValidation allowBlank="1" showInputMessage="1" showErrorMessage="1" prompt="Other Benefits Percent" sqref="C8:C18" xr:uid="{00000000-0002-0000-0100-000001000000}"/>
    <dataValidation allowBlank="1" showInputMessage="1" showErrorMessage="1" prompt="Total Benefit Percentage formula is Taxes and Workers Comp Percent + Other Benefits Percent" sqref="C19" xr:uid="{00000000-0002-0000-0100-000002000000}"/>
  </dataValidations>
  <pageMargins left="0.25" right="0.25" top="1.25" bottom="0.75" header="0.3" footer="0.3"/>
  <pageSetup orientation="portrait" r:id="rId1"/>
  <headerFooter alignWithMargins="0">
    <oddHeader>&amp;C&amp;G</oddHeader>
    <oddFooter>&amp;LDWRS Draft Framework for Corporate-Basic - &amp;A&amp;R&amp;P</oddFooter>
  </headerFooter>
  <legacyDrawingHF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G15"/>
  <sheetViews>
    <sheetView topLeftCell="A2" zoomScale="125" workbookViewId="0">
      <selection activeCell="C8" sqref="C8"/>
    </sheetView>
  </sheetViews>
  <sheetFormatPr defaultColWidth="9.1796875" defaultRowHeight="12.5" x14ac:dyDescent="0.25"/>
  <cols>
    <col min="1" max="1" width="15.453125" style="1" customWidth="1"/>
    <col min="2" max="2" width="18.26953125" style="1" customWidth="1"/>
    <col min="3" max="3" width="13.54296875" style="5" bestFit="1" customWidth="1"/>
    <col min="4" max="4" width="18.54296875" style="1" customWidth="1"/>
    <col min="5" max="5" width="14" style="1" customWidth="1"/>
    <col min="6" max="6" width="9.1796875" style="1"/>
    <col min="7" max="7" width="10.1796875" style="1" hidden="1" customWidth="1"/>
    <col min="8" max="16384" width="9.1796875" style="1"/>
  </cols>
  <sheetData>
    <row r="1" spans="1:7" ht="15.5" x14ac:dyDescent="0.35">
      <c r="A1" s="78" t="s">
        <v>10</v>
      </c>
      <c r="B1" s="78"/>
      <c r="C1" s="78"/>
      <c r="D1" s="4"/>
      <c r="F1" s="17"/>
      <c r="G1" s="17"/>
    </row>
    <row r="2" spans="1:7" x14ac:dyDescent="0.25">
      <c r="A2" s="17"/>
      <c r="B2" s="17"/>
      <c r="C2" s="17"/>
      <c r="D2" s="17"/>
      <c r="E2" s="17"/>
      <c r="F2" s="17"/>
      <c r="G2" s="17"/>
    </row>
    <row r="3" spans="1:7" ht="13" x14ac:dyDescent="0.3">
      <c r="A3" s="79" t="s">
        <v>32</v>
      </c>
      <c r="B3" s="79"/>
      <c r="C3" s="79"/>
      <c r="D3" s="79"/>
      <c r="E3" s="79"/>
      <c r="F3" s="17"/>
      <c r="G3" s="17"/>
    </row>
    <row r="4" spans="1:7" s="6" customFormat="1" ht="35.25" customHeight="1" x14ac:dyDescent="0.25">
      <c r="A4" s="240" t="s">
        <v>11</v>
      </c>
      <c r="B4" s="241"/>
      <c r="C4" s="7" t="s">
        <v>12</v>
      </c>
      <c r="D4" s="8" t="s">
        <v>13</v>
      </c>
      <c r="F4" s="17"/>
      <c r="G4" s="17"/>
    </row>
    <row r="5" spans="1:7" x14ac:dyDescent="0.25">
      <c r="A5" s="234" t="s">
        <v>18</v>
      </c>
      <c r="B5" s="235"/>
      <c r="C5" s="11">
        <v>0</v>
      </c>
      <c r="D5" s="127">
        <v>0</v>
      </c>
      <c r="F5" s="17"/>
      <c r="G5" s="17"/>
    </row>
    <row r="6" spans="1:7" x14ac:dyDescent="0.25">
      <c r="A6" s="234" t="s">
        <v>14</v>
      </c>
      <c r="B6" s="235"/>
      <c r="C6" s="162">
        <v>2184.16</v>
      </c>
      <c r="D6" s="128"/>
      <c r="F6" s="17"/>
      <c r="G6" s="158">
        <f>SUM(1831.49*15.39%)+1831.49</f>
        <v>2113.356311</v>
      </c>
    </row>
    <row r="7" spans="1:7" x14ac:dyDescent="0.25">
      <c r="A7" s="234" t="s">
        <v>73</v>
      </c>
      <c r="B7" s="235"/>
      <c r="C7" s="162">
        <v>3900.26</v>
      </c>
      <c r="D7" s="128"/>
      <c r="F7" s="17"/>
      <c r="G7" s="158">
        <f>SUM(3270.51*15.39%)+3270.51</f>
        <v>3773.8414890000004</v>
      </c>
    </row>
    <row r="8" spans="1:7" x14ac:dyDescent="0.25">
      <c r="A8" s="234"/>
      <c r="B8" s="235"/>
      <c r="C8" s="12"/>
      <c r="D8" s="129"/>
      <c r="F8" s="17"/>
      <c r="G8" s="17"/>
    </row>
    <row r="9" spans="1:7" x14ac:dyDescent="0.25">
      <c r="A9" s="242" t="s">
        <v>52</v>
      </c>
      <c r="B9" s="242"/>
      <c r="C9" s="242"/>
      <c r="D9" s="242"/>
      <c r="F9" s="17"/>
      <c r="G9" s="17"/>
    </row>
    <row r="10" spans="1:7" x14ac:dyDescent="0.25">
      <c r="A10" s="17"/>
      <c r="B10" s="17"/>
      <c r="C10" s="17"/>
      <c r="D10" s="17"/>
      <c r="E10" s="17"/>
      <c r="F10" s="17"/>
      <c r="G10" s="17"/>
    </row>
    <row r="11" spans="1:7" ht="13" x14ac:dyDescent="0.3">
      <c r="A11" s="79" t="s">
        <v>33</v>
      </c>
      <c r="B11" s="79"/>
      <c r="C11" s="79"/>
      <c r="D11" s="79"/>
      <c r="E11" s="79"/>
      <c r="F11" s="17"/>
      <c r="G11" s="17"/>
    </row>
    <row r="12" spans="1:7" x14ac:dyDescent="0.25">
      <c r="A12" s="236" t="s">
        <v>12</v>
      </c>
      <c r="B12" s="237"/>
      <c r="C12" s="13">
        <f>D5</f>
        <v>0</v>
      </c>
      <c r="D12" s="17"/>
      <c r="E12" s="17"/>
      <c r="F12" s="17"/>
      <c r="G12" s="17"/>
    </row>
    <row r="13" spans="1:7" ht="13" x14ac:dyDescent="0.3">
      <c r="A13" s="238" t="s">
        <v>21</v>
      </c>
      <c r="B13" s="239"/>
      <c r="C13" s="14">
        <f>C12</f>
        <v>0</v>
      </c>
      <c r="D13" s="17"/>
      <c r="E13" s="17"/>
      <c r="F13" s="17"/>
      <c r="G13" s="17"/>
    </row>
    <row r="14" spans="1:7" x14ac:dyDescent="0.25">
      <c r="A14" s="17"/>
      <c r="B14" s="17"/>
      <c r="C14" s="17"/>
      <c r="D14" s="17"/>
      <c r="E14" s="17"/>
      <c r="F14" s="17"/>
      <c r="G14" s="17"/>
    </row>
    <row r="15" spans="1:7" x14ac:dyDescent="0.25">
      <c r="A15" s="17"/>
      <c r="B15" s="17"/>
      <c r="C15" s="17"/>
      <c r="D15" s="17"/>
      <c r="E15" s="17"/>
      <c r="F15" s="17"/>
      <c r="G15" s="17"/>
    </row>
  </sheetData>
  <sheetProtection algorithmName="SHA-512" hashValue="Acpma8xo5DcHy2luL5BuKVAwssrhhX0z0yfznymf+3v07tl8NWEkpi8p05eN8GtzwtMUCWwbDMCjLTeU7dQMag==" saltValue="slLnh2w+13LCEGwKe+QHlA==" spinCount="100000" sheet="1" objects="1" scenarios="1"/>
  <mergeCells count="8">
    <mergeCell ref="A7:B7"/>
    <mergeCell ref="A12:B12"/>
    <mergeCell ref="A13:B13"/>
    <mergeCell ref="A4:B4"/>
    <mergeCell ref="A5:B5"/>
    <mergeCell ref="A6:B6"/>
    <mergeCell ref="A9:D9"/>
    <mergeCell ref="A8:B8"/>
  </mergeCells>
  <phoneticPr fontId="2" type="noConversion"/>
  <dataValidations xWindow="629" yWindow="285" count="8">
    <dataValidation allowBlank="1" showInputMessage="1" showErrorMessage="1" prompt="Press TAB to move to cells where data can be entered" sqref="A1:C1" xr:uid="{00000000-0002-0000-0200-000000000000}"/>
    <dataValidation allowBlank="1" showInputMessage="1" showErrorMessage="1" prompt="Annual Transportation Standard formula is equal to Transportation Standard" sqref="C12" xr:uid="{00000000-0002-0000-0200-000001000000}"/>
    <dataValidation allowBlank="1" showInputMessage="1" showErrorMessage="1" prompt="Total Transportation formula is equal to Annual Transportation Standard" sqref="C13" xr:uid="{00000000-0002-0000-0200-000002000000}"/>
    <dataValidation allowBlank="1" showInputMessage="1" showErrorMessage="1" prompt="Transportation Standard for No Transportation" sqref="C5" xr:uid="{00000000-0002-0000-0200-000003000000}"/>
    <dataValidation allowBlank="1" showInputMessage="1" showErrorMessage="1" prompt="Transportation Standard for Standard Vehicle" sqref="C6" xr:uid="{00000000-0002-0000-0200-000004000000}"/>
    <dataValidation allowBlank="1" showInputMessage="1" showErrorMessage="1" prompt="Transportation Standard for Adapted Vehicle with Lift" sqref="C7" xr:uid="{00000000-0002-0000-0200-000005000000}"/>
    <dataValidation type="list" allowBlank="1" showInputMessage="1" showErrorMessage="1" prompt="Enter Transportation Standard" sqref="D5" xr:uid="{00000000-0002-0000-0200-000006000000}">
      <formula1>$C$5:$C$8</formula1>
    </dataValidation>
    <dataValidation allowBlank="1" showInputMessage="1" showErrorMessage="1" prompt="Enter Transportation Standard" sqref="D6:D8" xr:uid="{00000000-0002-0000-0200-000007000000}"/>
  </dataValidations>
  <pageMargins left="0.25" right="0.25" top="1.25" bottom="0.75" header="0.3" footer="0.3"/>
  <pageSetup orientation="portrait" r:id="rId1"/>
  <headerFooter alignWithMargins="0">
    <oddHeader>&amp;C&amp;G</oddHeader>
    <oddFooter>&amp;LDWRS Draft Framework for Corporate-Basic - &amp;A&amp;R&amp;P</oddFooter>
  </headerFooter>
  <legacyDrawingHF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pageSetUpPr fitToPage="1"/>
  </sheetPr>
  <dimension ref="A1:F8"/>
  <sheetViews>
    <sheetView topLeftCell="A2" zoomScale="97" zoomScaleNormal="97" workbookViewId="0">
      <selection activeCell="C6" sqref="C6"/>
    </sheetView>
  </sheetViews>
  <sheetFormatPr defaultColWidth="9.1796875" defaultRowHeight="12.5" x14ac:dyDescent="0.25"/>
  <cols>
    <col min="1" max="1" width="30.54296875" style="1" customWidth="1"/>
    <col min="2" max="2" width="43.81640625" style="1" customWidth="1"/>
    <col min="3" max="3" width="18" style="1" customWidth="1"/>
    <col min="4" max="4" width="13.1796875" style="1" customWidth="1"/>
    <col min="5" max="5" width="9.1796875" style="1"/>
    <col min="6" max="6" width="10.1796875" style="1" hidden="1" customWidth="1"/>
    <col min="7" max="16384" width="9.1796875" style="1"/>
  </cols>
  <sheetData>
    <row r="1" spans="1:6" ht="15.5" x14ac:dyDescent="0.35">
      <c r="A1" s="78" t="s">
        <v>22</v>
      </c>
      <c r="B1" s="78"/>
      <c r="C1" s="78"/>
      <c r="D1" s="17"/>
      <c r="E1" s="17"/>
    </row>
    <row r="2" spans="1:6" x14ac:dyDescent="0.25">
      <c r="A2" s="17"/>
      <c r="B2" s="17"/>
      <c r="C2" s="17"/>
      <c r="D2" s="17"/>
      <c r="E2" s="17"/>
    </row>
    <row r="3" spans="1:6" ht="13" x14ac:dyDescent="0.3">
      <c r="A3" s="79" t="s">
        <v>30</v>
      </c>
      <c r="B3" s="79"/>
      <c r="C3" s="79"/>
      <c r="D3" s="17"/>
      <c r="E3" s="17"/>
    </row>
    <row r="4" spans="1:6" x14ac:dyDescent="0.25">
      <c r="A4" s="245" t="s">
        <v>29</v>
      </c>
      <c r="B4" s="246"/>
      <c r="C4" s="10" t="s">
        <v>28</v>
      </c>
      <c r="D4" s="17"/>
      <c r="E4" s="17"/>
    </row>
    <row r="5" spans="1:6" ht="99" customHeight="1" x14ac:dyDescent="0.25">
      <c r="A5" s="243" t="s">
        <v>45</v>
      </c>
      <c r="B5" s="244"/>
      <c r="C5" s="155">
        <v>2832.9</v>
      </c>
      <c r="D5" s="17"/>
      <c r="E5" s="17"/>
      <c r="F5" s="158">
        <f>SUM(2375.48*15.39%)+2375.48</f>
        <v>2741.0663720000002</v>
      </c>
    </row>
    <row r="6" spans="1:6" x14ac:dyDescent="0.25">
      <c r="A6" s="17"/>
      <c r="B6" s="17"/>
      <c r="C6" s="17"/>
      <c r="D6" s="17"/>
      <c r="E6" s="17"/>
    </row>
    <row r="7" spans="1:6" x14ac:dyDescent="0.25">
      <c r="A7" s="17"/>
      <c r="B7" s="17"/>
      <c r="C7" s="17"/>
      <c r="D7" s="17"/>
      <c r="E7" s="17"/>
    </row>
    <row r="8" spans="1:6" x14ac:dyDescent="0.25">
      <c r="A8" s="17"/>
      <c r="B8" s="17"/>
      <c r="C8" s="17"/>
      <c r="D8" s="17"/>
      <c r="E8" s="17"/>
    </row>
  </sheetData>
  <sheetProtection algorithmName="SHA-512" hashValue="OPZdTnjLuqI0t+1nhCi3ih1XTFbATSO6+o0bTtOC90sw8+UhYetNaXW/KQdP2Iq9qwQPDHcFntvf+TqoobY8ZQ==" saltValue="+ByneYtLqr/Mb9XuBHRn/A==" spinCount="100000" sheet="1" objects="1" scenarios="1"/>
  <mergeCells count="2">
    <mergeCell ref="A5:B5"/>
    <mergeCell ref="A4:B4"/>
  </mergeCells>
  <phoneticPr fontId="2" type="noConversion"/>
  <dataValidations count="1">
    <dataValidation allowBlank="1" showInputMessage="1" showErrorMessage="1" prompt="Client Programming and Supports Annual Standard" sqref="C5" xr:uid="{00000000-0002-0000-0300-000000000000}"/>
  </dataValidations>
  <pageMargins left="0.25" right="0.25" top="1.25" bottom="0.75" header="0.3" footer="0.3"/>
  <pageSetup orientation="portrait" r:id="rId1"/>
  <headerFooter alignWithMargins="0">
    <oddHeader>&amp;C&amp;G</oddHeader>
    <oddFooter>&amp;LDWRS Draft Framework for Corporate-Basic- &amp;A&amp;R&amp;P</oddFooter>
  </headerFooter>
  <legacyDrawingHF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G17"/>
  <sheetViews>
    <sheetView showGridLines="0" zoomScale="125" workbookViewId="0">
      <selection activeCell="E11" sqref="E11"/>
    </sheetView>
  </sheetViews>
  <sheetFormatPr defaultColWidth="9.1796875" defaultRowHeight="12.5" x14ac:dyDescent="0.25"/>
  <cols>
    <col min="1" max="1" width="9.1796875" style="1"/>
    <col min="2" max="2" width="11.1796875" style="1" customWidth="1"/>
    <col min="3" max="3" width="6.81640625" style="1" customWidth="1"/>
    <col min="4" max="4" width="11.26953125" style="1" customWidth="1"/>
    <col min="5" max="5" width="17.81640625" style="1" customWidth="1"/>
    <col min="6" max="6" width="10.26953125" style="1" bestFit="1" customWidth="1"/>
    <col min="7" max="16384" width="9.1796875" style="1"/>
  </cols>
  <sheetData>
    <row r="1" spans="1:7" ht="15.5" x14ac:dyDescent="0.35">
      <c r="A1" s="78" t="s">
        <v>54</v>
      </c>
      <c r="B1" s="78"/>
      <c r="C1" s="78"/>
      <c r="D1" s="78"/>
      <c r="E1" s="78"/>
      <c r="F1" s="78"/>
      <c r="G1" s="17"/>
    </row>
    <row r="2" spans="1:7" x14ac:dyDescent="0.25">
      <c r="A2" s="17"/>
      <c r="B2" s="17"/>
      <c r="C2" s="17"/>
      <c r="D2" s="17"/>
      <c r="E2" s="17"/>
      <c r="F2" s="17"/>
      <c r="G2" s="17"/>
    </row>
    <row r="3" spans="1:7" ht="13" x14ac:dyDescent="0.3">
      <c r="A3" s="79" t="s">
        <v>55</v>
      </c>
      <c r="B3" s="79"/>
      <c r="C3" s="79"/>
      <c r="D3" s="79"/>
      <c r="E3" s="79"/>
      <c r="F3" s="79"/>
    </row>
    <row r="4" spans="1:7" ht="13" x14ac:dyDescent="0.3">
      <c r="A4" s="256" t="s">
        <v>56</v>
      </c>
      <c r="B4" s="256"/>
      <c r="C4" s="256"/>
      <c r="D4" s="256"/>
      <c r="E4" s="9" t="s">
        <v>34</v>
      </c>
    </row>
    <row r="5" spans="1:7" x14ac:dyDescent="0.25">
      <c r="A5" s="257" t="s">
        <v>49</v>
      </c>
      <c r="B5" s="257"/>
      <c r="C5" s="257"/>
      <c r="D5" s="257"/>
      <c r="E5" s="33">
        <v>0.13250000000000001</v>
      </c>
    </row>
    <row r="6" spans="1:7" ht="13" x14ac:dyDescent="0.3">
      <c r="A6" s="258" t="s">
        <v>57</v>
      </c>
      <c r="B6" s="258"/>
      <c r="C6" s="258"/>
      <c r="D6" s="258"/>
      <c r="E6" s="21">
        <f>SUM(E5:E5)</f>
        <v>0.13250000000000001</v>
      </c>
    </row>
    <row r="7" spans="1:7" x14ac:dyDescent="0.25">
      <c r="A7" s="26"/>
      <c r="B7" s="26"/>
      <c r="C7" s="26"/>
      <c r="D7" s="26"/>
      <c r="E7" s="26"/>
    </row>
    <row r="8" spans="1:7" x14ac:dyDescent="0.25">
      <c r="A8" s="22"/>
      <c r="B8" s="22"/>
      <c r="C8" s="22"/>
      <c r="D8" s="22"/>
      <c r="E8" s="22"/>
    </row>
    <row r="9" spans="1:7" x14ac:dyDescent="0.25">
      <c r="A9" s="22"/>
      <c r="B9" s="22"/>
      <c r="C9" s="22"/>
      <c r="D9" s="22"/>
      <c r="E9" s="22"/>
    </row>
    <row r="10" spans="1:7" ht="13" x14ac:dyDescent="0.3">
      <c r="A10" s="80" t="s">
        <v>58</v>
      </c>
      <c r="B10" s="81"/>
      <c r="C10" s="81"/>
      <c r="D10" s="81"/>
      <c r="E10" s="81"/>
      <c r="F10" s="81"/>
    </row>
    <row r="11" spans="1:7" x14ac:dyDescent="0.25">
      <c r="A11" s="250" t="s">
        <v>51</v>
      </c>
      <c r="B11" s="251"/>
      <c r="C11" s="251"/>
      <c r="D11" s="252"/>
      <c r="E11" s="33">
        <v>1.2999999999999999E-2</v>
      </c>
    </row>
    <row r="12" spans="1:7" x14ac:dyDescent="0.25">
      <c r="A12" s="250" t="s">
        <v>65</v>
      </c>
      <c r="B12" s="251"/>
      <c r="C12" s="251"/>
      <c r="D12" s="252"/>
      <c r="E12" s="33">
        <v>3.9E-2</v>
      </c>
    </row>
    <row r="13" spans="1:7" ht="13" x14ac:dyDescent="0.3">
      <c r="A13" s="253" t="s">
        <v>59</v>
      </c>
      <c r="B13" s="254"/>
      <c r="C13" s="254"/>
      <c r="D13" s="255"/>
      <c r="E13" s="21">
        <f>SUM(E10:E12)</f>
        <v>5.1999999999999998E-2</v>
      </c>
    </row>
    <row r="14" spans="1:7" x14ac:dyDescent="0.25">
      <c r="A14" s="22"/>
      <c r="B14" s="22"/>
      <c r="C14" s="22"/>
      <c r="D14" s="22"/>
      <c r="E14" s="22"/>
    </row>
    <row r="15" spans="1:7" x14ac:dyDescent="0.25">
      <c r="A15" s="22" t="s">
        <v>60</v>
      </c>
      <c r="B15" s="22"/>
      <c r="C15" s="22"/>
      <c r="D15" s="22"/>
      <c r="E15" s="22"/>
    </row>
    <row r="16" spans="1:7" ht="13" x14ac:dyDescent="0.3">
      <c r="A16" s="247" t="s">
        <v>61</v>
      </c>
      <c r="B16" s="248"/>
      <c r="C16" s="248"/>
      <c r="D16" s="249"/>
      <c r="E16" s="34">
        <f>SUM(E6,E13)</f>
        <v>0.1845</v>
      </c>
    </row>
    <row r="17" ht="16.5" customHeight="1" x14ac:dyDescent="0.25"/>
  </sheetData>
  <sheetProtection algorithmName="SHA-512" hashValue="yuH3QcYkxf3so0zSwXqx3hEjbs+kXynAT6bhnmmdyCtHcA7ZkqY1tlzYbgIU7mP9X0a6p5AzuWoe2EeaqGW/9Q==" saltValue="GGCJtYXbw4kZAWd6kaVbKQ==" spinCount="100000" sheet="1" objects="1" scenarios="1"/>
  <dataConsolidate/>
  <mergeCells count="7">
    <mergeCell ref="A16:D16"/>
    <mergeCell ref="A11:D11"/>
    <mergeCell ref="A12:D12"/>
    <mergeCell ref="A13:D13"/>
    <mergeCell ref="A4:D4"/>
    <mergeCell ref="A5:D5"/>
    <mergeCell ref="A6:D6"/>
  </mergeCells>
  <phoneticPr fontId="2" type="noConversion"/>
  <dataValidations count="6">
    <dataValidation allowBlank="1" showInputMessage="1" showErrorMessage="1" prompt="Standard General &amp; Administrative Support Percent" sqref="E5" xr:uid="{00000000-0002-0000-0400-000000000000}"/>
    <dataValidation allowBlank="1" showInputMessage="1" showErrorMessage="1" prompt="Total G&amp;A Percentage formula is equal to Standard General &amp; Administrative Support Percent" sqref="E6" xr:uid="{00000000-0002-0000-0400-000001000000}"/>
    <dataValidation allowBlank="1" showInputMessage="1" showErrorMessage="1" prompt="Program Support Percent" sqref="E11" xr:uid="{00000000-0002-0000-0400-000002000000}"/>
    <dataValidation allowBlank="1" showInputMessage="1" showErrorMessage="1" prompt="Utilization and Absence Factor Percent" sqref="E12" xr:uid="{00000000-0002-0000-0400-000003000000}"/>
    <dataValidation allowBlank="1" showInputMessage="1" showErrorMessage="1" prompt="Total Program Related Expenses formula is Program Support Percent  + Utilization and Absence Factor Percent" sqref="E13" xr:uid="{00000000-0002-0000-0400-000004000000}"/>
    <dataValidation allowBlank="1" showInputMessage="1" showErrorMessage="1" prompt="Total Program Related Expenses and G&amp;A Support formula is Total G&amp;A Percentage + Total Program Related Expenses" sqref="E16" xr:uid="{00000000-0002-0000-0400-000005000000}"/>
  </dataValidations>
  <pageMargins left="0.25" right="0.25" top="1.25" bottom="0.75" header="0.3" footer="0.3"/>
  <pageSetup orientation="portrait" r:id="rId1"/>
  <headerFooter alignWithMargins="0">
    <oddHeader>&amp;C&amp;G</oddHeader>
    <oddFooter>&amp;LDWRS Draft Framework for Corporate-Basic - &amp;A&amp;R&amp;P</oddFooter>
  </headerFooter>
  <legacyDrawingHF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dimension ref="A3:D108"/>
  <sheetViews>
    <sheetView workbookViewId="0">
      <selection activeCell="B4" sqref="B4:D4"/>
    </sheetView>
  </sheetViews>
  <sheetFormatPr defaultRowHeight="12.5" x14ac:dyDescent="0.25"/>
  <cols>
    <col min="1" max="1" width="29" customWidth="1"/>
    <col min="2" max="2" width="17.453125" customWidth="1"/>
    <col min="3" max="3" width="20" customWidth="1"/>
    <col min="4" max="5" width="9.1796875" customWidth="1"/>
  </cols>
  <sheetData>
    <row r="3" spans="1:4" ht="13" x14ac:dyDescent="0.3">
      <c r="A3" s="3" t="s">
        <v>104</v>
      </c>
      <c r="B3" s="85"/>
      <c r="C3" s="85"/>
      <c r="D3" s="85"/>
    </row>
    <row r="4" spans="1:4" x14ac:dyDescent="0.25">
      <c r="A4" s="86" t="s">
        <v>105</v>
      </c>
      <c r="B4" s="259" t="s">
        <v>106</v>
      </c>
      <c r="C4" s="260"/>
      <c r="D4" s="261"/>
    </row>
    <row r="5" spans="1:4" x14ac:dyDescent="0.25">
      <c r="A5" s="86" t="s">
        <v>107</v>
      </c>
      <c r="B5" s="262" t="str">
        <f>INDEX($C$10:$C$108,MATCH(B4:D4,B10:B108,0))</f>
        <v>Unspecified Region</v>
      </c>
      <c r="C5" s="263"/>
      <c r="D5" s="264"/>
    </row>
    <row r="7" spans="1:4" hidden="1" x14ac:dyDescent="0.25">
      <c r="A7" t="s">
        <v>108</v>
      </c>
      <c r="B7" t="str">
        <f>INDEX($D$10:$D$108,MATCH(B4:D4,B10:B108,0))</f>
        <v>-</v>
      </c>
    </row>
    <row r="8" spans="1:4" hidden="1" x14ac:dyDescent="0.25"/>
    <row r="9" spans="1:4" ht="14.5" hidden="1" x14ac:dyDescent="0.25">
      <c r="B9" s="87" t="s">
        <v>109</v>
      </c>
      <c r="C9" s="87" t="s">
        <v>110</v>
      </c>
      <c r="D9" s="88" t="s">
        <v>108</v>
      </c>
    </row>
    <row r="10" spans="1:4" ht="14.5" hidden="1" x14ac:dyDescent="0.25">
      <c r="B10" s="89" t="s">
        <v>106</v>
      </c>
      <c r="C10" s="89" t="s">
        <v>111</v>
      </c>
      <c r="D10" s="90" t="s">
        <v>112</v>
      </c>
    </row>
    <row r="11" spans="1:4" ht="14.5" hidden="1" x14ac:dyDescent="0.25">
      <c r="B11" s="91" t="s">
        <v>113</v>
      </c>
      <c r="C11" s="91" t="s">
        <v>114</v>
      </c>
      <c r="D11" s="170">
        <v>0.97099999999999997</v>
      </c>
    </row>
    <row r="12" spans="1:4" ht="14.5" hidden="1" x14ac:dyDescent="0.25">
      <c r="B12" s="91" t="s">
        <v>115</v>
      </c>
      <c r="C12" s="91" t="s">
        <v>116</v>
      </c>
      <c r="D12" s="170">
        <v>1.0169999999999999</v>
      </c>
    </row>
    <row r="13" spans="1:4" ht="14.5" hidden="1" x14ac:dyDescent="0.25">
      <c r="B13" s="91" t="s">
        <v>117</v>
      </c>
      <c r="C13" s="91" t="s">
        <v>118</v>
      </c>
      <c r="D13" s="170">
        <v>0.95399999999999996</v>
      </c>
    </row>
    <row r="14" spans="1:4" ht="14.5" hidden="1" x14ac:dyDescent="0.25">
      <c r="B14" s="91" t="s">
        <v>119</v>
      </c>
      <c r="C14" s="91" t="s">
        <v>118</v>
      </c>
      <c r="D14" s="170">
        <v>0.95399999999999996</v>
      </c>
    </row>
    <row r="15" spans="1:4" ht="14.5" hidden="1" x14ac:dyDescent="0.25">
      <c r="B15" s="91" t="s">
        <v>120</v>
      </c>
      <c r="C15" s="91" t="s">
        <v>121</v>
      </c>
      <c r="D15" s="170">
        <v>0.996</v>
      </c>
    </row>
    <row r="16" spans="1:4" ht="14.5" hidden="1" x14ac:dyDescent="0.25">
      <c r="B16" s="91" t="s">
        <v>122</v>
      </c>
      <c r="C16" s="92" t="s">
        <v>123</v>
      </c>
      <c r="D16" s="170">
        <v>0.97799999999999998</v>
      </c>
    </row>
    <row r="17" spans="2:4" ht="14.5" hidden="1" x14ac:dyDescent="0.25">
      <c r="B17" s="91" t="s">
        <v>124</v>
      </c>
      <c r="C17" s="91" t="s">
        <v>125</v>
      </c>
      <c r="D17" s="170">
        <v>1.014</v>
      </c>
    </row>
    <row r="18" spans="2:4" ht="14.5" hidden="1" x14ac:dyDescent="0.25">
      <c r="B18" s="91" t="s">
        <v>126</v>
      </c>
      <c r="C18" s="92" t="s">
        <v>127</v>
      </c>
      <c r="D18" s="170">
        <v>1.01</v>
      </c>
    </row>
    <row r="19" spans="2:4" ht="14.5" hidden="1" x14ac:dyDescent="0.25">
      <c r="B19" s="91" t="s">
        <v>128</v>
      </c>
      <c r="C19" s="92" t="s">
        <v>129</v>
      </c>
      <c r="D19" s="170">
        <v>0.97699999999999998</v>
      </c>
    </row>
    <row r="20" spans="2:4" ht="14.5" hidden="1" x14ac:dyDescent="0.25">
      <c r="B20" s="91" t="s">
        <v>130</v>
      </c>
      <c r="C20" s="91" t="s">
        <v>116</v>
      </c>
      <c r="D20" s="170">
        <v>1.0169999999999999</v>
      </c>
    </row>
    <row r="21" spans="2:4" ht="14.5" hidden="1" x14ac:dyDescent="0.25">
      <c r="B21" s="91" t="s">
        <v>131</v>
      </c>
      <c r="C21" s="91" t="s">
        <v>118</v>
      </c>
      <c r="D21" s="170">
        <v>0.95399999999999996</v>
      </c>
    </row>
    <row r="22" spans="2:4" ht="14.5" hidden="1" x14ac:dyDescent="0.25">
      <c r="B22" s="91" t="s">
        <v>132</v>
      </c>
      <c r="C22" s="92" t="s">
        <v>123</v>
      </c>
      <c r="D22" s="170">
        <v>0.97799999999999998</v>
      </c>
    </row>
    <row r="23" spans="2:4" ht="14.5" hidden="1" x14ac:dyDescent="0.25">
      <c r="B23" s="91" t="s">
        <v>133</v>
      </c>
      <c r="C23" s="92" t="s">
        <v>116</v>
      </c>
      <c r="D23" s="170">
        <v>1.0169999999999999</v>
      </c>
    </row>
    <row r="24" spans="2:4" ht="14.5" hidden="1" x14ac:dyDescent="0.25">
      <c r="B24" s="91" t="s">
        <v>134</v>
      </c>
      <c r="C24" s="92" t="s">
        <v>135</v>
      </c>
      <c r="D24" s="170">
        <v>1.0109999999999999</v>
      </c>
    </row>
    <row r="25" spans="2:4" ht="14.5" hidden="1" x14ac:dyDescent="0.25">
      <c r="B25" s="91" t="s">
        <v>136</v>
      </c>
      <c r="C25" s="91" t="s">
        <v>118</v>
      </c>
      <c r="D25" s="170">
        <v>0.95399999999999996</v>
      </c>
    </row>
    <row r="26" spans="2:4" ht="14.5" hidden="1" x14ac:dyDescent="0.25">
      <c r="B26" s="91" t="s">
        <v>137</v>
      </c>
      <c r="C26" s="92" t="s">
        <v>114</v>
      </c>
      <c r="D26" s="170">
        <v>0.97099999999999997</v>
      </c>
    </row>
    <row r="27" spans="2:4" ht="14.5" hidden="1" x14ac:dyDescent="0.25">
      <c r="B27" s="91" t="s">
        <v>138</v>
      </c>
      <c r="C27" s="92" t="s">
        <v>123</v>
      </c>
      <c r="D27" s="170">
        <v>0.97799999999999998</v>
      </c>
    </row>
    <row r="28" spans="2:4" ht="14.5" hidden="1" x14ac:dyDescent="0.25">
      <c r="B28" s="91" t="s">
        <v>139</v>
      </c>
      <c r="C28" s="91" t="s">
        <v>118</v>
      </c>
      <c r="D28" s="170">
        <v>0.95399999999999996</v>
      </c>
    </row>
    <row r="29" spans="2:4" ht="14.5" hidden="1" x14ac:dyDescent="0.25">
      <c r="B29" s="91" t="s">
        <v>140</v>
      </c>
      <c r="C29" s="91" t="s">
        <v>116</v>
      </c>
      <c r="D29" s="170">
        <v>1.0169999999999999</v>
      </c>
    </row>
    <row r="30" spans="2:4" ht="14.5" hidden="1" x14ac:dyDescent="0.25">
      <c r="B30" s="91" t="s">
        <v>141</v>
      </c>
      <c r="C30" s="92" t="s">
        <v>142</v>
      </c>
      <c r="D30" s="170">
        <v>1.006</v>
      </c>
    </row>
    <row r="31" spans="2:4" ht="14.5" hidden="1" x14ac:dyDescent="0.25">
      <c r="B31" s="91" t="s">
        <v>143</v>
      </c>
      <c r="C31" s="91" t="s">
        <v>118</v>
      </c>
      <c r="D31" s="170">
        <v>0.95399999999999996</v>
      </c>
    </row>
    <row r="32" spans="2:4" ht="14.5" hidden="1" x14ac:dyDescent="0.25">
      <c r="B32" s="91" t="s">
        <v>144</v>
      </c>
      <c r="C32" s="92" t="s">
        <v>127</v>
      </c>
      <c r="D32" s="170">
        <v>1.01</v>
      </c>
    </row>
    <row r="33" spans="2:4" ht="14.5" hidden="1" x14ac:dyDescent="0.25">
      <c r="B33" s="91" t="s">
        <v>145</v>
      </c>
      <c r="C33" s="92" t="s">
        <v>142</v>
      </c>
      <c r="D33" s="170">
        <v>1.006</v>
      </c>
    </row>
    <row r="34" spans="2:4" ht="14.5" hidden="1" x14ac:dyDescent="0.25">
      <c r="B34" s="91" t="s">
        <v>146</v>
      </c>
      <c r="C34" s="92" t="s">
        <v>127</v>
      </c>
      <c r="D34" s="170">
        <v>1.01</v>
      </c>
    </row>
    <row r="35" spans="2:4" ht="14.5" hidden="1" x14ac:dyDescent="0.25">
      <c r="B35" s="91" t="s">
        <v>147</v>
      </c>
      <c r="C35" s="92" t="s">
        <v>127</v>
      </c>
      <c r="D35" s="170">
        <v>1.01</v>
      </c>
    </row>
    <row r="36" spans="2:4" ht="14.5" hidden="1" x14ac:dyDescent="0.25">
      <c r="B36" s="91" t="s">
        <v>148</v>
      </c>
      <c r="C36" s="91" t="s">
        <v>118</v>
      </c>
      <c r="D36" s="170">
        <v>0.95399999999999996</v>
      </c>
    </row>
    <row r="37" spans="2:4" ht="14.5" hidden="1" x14ac:dyDescent="0.25">
      <c r="B37" s="91" t="s">
        <v>149</v>
      </c>
      <c r="C37" s="91" t="s">
        <v>116</v>
      </c>
      <c r="D37" s="170">
        <v>1.0169999999999999</v>
      </c>
    </row>
    <row r="38" spans="2:4" ht="14.5" hidden="1" x14ac:dyDescent="0.25">
      <c r="B38" s="91" t="s">
        <v>150</v>
      </c>
      <c r="C38" s="92" t="s">
        <v>151</v>
      </c>
      <c r="D38" s="170">
        <v>0.97599999999999998</v>
      </c>
    </row>
    <row r="39" spans="2:4" ht="14.5" hidden="1" x14ac:dyDescent="0.25">
      <c r="B39" s="91" t="s">
        <v>152</v>
      </c>
      <c r="C39" s="91" t="s">
        <v>118</v>
      </c>
      <c r="D39" s="170">
        <v>0.95399999999999996</v>
      </c>
    </row>
    <row r="40" spans="2:4" ht="14.5" hidden="1" x14ac:dyDescent="0.25">
      <c r="B40" s="91" t="s">
        <v>153</v>
      </c>
      <c r="C40" s="92" t="s">
        <v>116</v>
      </c>
      <c r="D40" s="170">
        <v>1.0169999999999999</v>
      </c>
    </row>
    <row r="41" spans="2:4" ht="14.5" hidden="1" x14ac:dyDescent="0.25">
      <c r="B41" s="91" t="s">
        <v>154</v>
      </c>
      <c r="C41" s="92" t="s">
        <v>114</v>
      </c>
      <c r="D41" s="170">
        <v>0.97099999999999997</v>
      </c>
    </row>
    <row r="42" spans="2:4" ht="14.5" hidden="1" x14ac:dyDescent="0.25">
      <c r="B42" s="91" t="s">
        <v>155</v>
      </c>
      <c r="C42" s="92" t="s">
        <v>123</v>
      </c>
      <c r="D42" s="170">
        <v>0.97799999999999998</v>
      </c>
    </row>
    <row r="43" spans="2:4" ht="14.5" hidden="1" x14ac:dyDescent="0.25">
      <c r="B43" s="91" t="s">
        <v>156</v>
      </c>
      <c r="C43" s="92" t="s">
        <v>114</v>
      </c>
      <c r="D43" s="170">
        <v>0.97099999999999997</v>
      </c>
    </row>
    <row r="44" spans="2:4" ht="14.5" hidden="1" x14ac:dyDescent="0.25">
      <c r="B44" s="91" t="s">
        <v>157</v>
      </c>
      <c r="C44" s="92" t="s">
        <v>123</v>
      </c>
      <c r="D44" s="170">
        <v>0.97799999999999998</v>
      </c>
    </row>
    <row r="45" spans="2:4" ht="14.5" hidden="1" x14ac:dyDescent="0.25">
      <c r="B45" s="91" t="s">
        <v>158</v>
      </c>
      <c r="C45" s="91" t="s">
        <v>118</v>
      </c>
      <c r="D45" s="170">
        <v>0.95399999999999996</v>
      </c>
    </row>
    <row r="46" spans="2:4" ht="14.5" hidden="1" x14ac:dyDescent="0.25">
      <c r="B46" s="91" t="s">
        <v>159</v>
      </c>
      <c r="C46" s="92" t="s">
        <v>114</v>
      </c>
      <c r="D46" s="170">
        <v>0.97099999999999997</v>
      </c>
    </row>
    <row r="47" spans="2:4" ht="14.5" hidden="1" x14ac:dyDescent="0.25">
      <c r="B47" s="91" t="s">
        <v>160</v>
      </c>
      <c r="C47" s="92" t="s">
        <v>123</v>
      </c>
      <c r="D47" s="170">
        <v>0.97799999999999998</v>
      </c>
    </row>
    <row r="48" spans="2:4" ht="14.5" hidden="1" x14ac:dyDescent="0.25">
      <c r="B48" s="91" t="s">
        <v>161</v>
      </c>
      <c r="C48" s="92" t="s">
        <v>114</v>
      </c>
      <c r="D48" s="170">
        <v>0.97099999999999997</v>
      </c>
    </row>
    <row r="49" spans="2:4" ht="14.5" hidden="1" x14ac:dyDescent="0.25">
      <c r="B49" s="91" t="s">
        <v>162</v>
      </c>
      <c r="C49" s="91" t="s">
        <v>118</v>
      </c>
      <c r="D49" s="170">
        <v>0.95399999999999996</v>
      </c>
    </row>
    <row r="50" spans="2:4" ht="14.5" hidden="1" x14ac:dyDescent="0.25">
      <c r="B50" s="91" t="s">
        <v>163</v>
      </c>
      <c r="C50" s="92" t="s">
        <v>116</v>
      </c>
      <c r="D50" s="170">
        <v>1.0169999999999999</v>
      </c>
    </row>
    <row r="51" spans="2:4" ht="14.5" hidden="1" x14ac:dyDescent="0.25">
      <c r="B51" s="91" t="s">
        <v>164</v>
      </c>
      <c r="C51" s="92" t="s">
        <v>123</v>
      </c>
      <c r="D51" s="170">
        <v>0.97799999999999998</v>
      </c>
    </row>
    <row r="52" spans="2:4" ht="14.5" hidden="1" x14ac:dyDescent="0.25">
      <c r="B52" s="91" t="s">
        <v>165</v>
      </c>
      <c r="C52" s="92" t="s">
        <v>123</v>
      </c>
      <c r="D52" s="170">
        <v>0.97799999999999998</v>
      </c>
    </row>
    <row r="53" spans="2:4" ht="14.5" hidden="1" x14ac:dyDescent="0.25">
      <c r="B53" s="91" t="s">
        <v>166</v>
      </c>
      <c r="C53" s="92" t="s">
        <v>123</v>
      </c>
      <c r="D53" s="170">
        <v>0.97799999999999998</v>
      </c>
    </row>
    <row r="54" spans="2:4" ht="14.5" hidden="1" x14ac:dyDescent="0.25">
      <c r="B54" s="91" t="s">
        <v>167</v>
      </c>
      <c r="C54" s="91" t="s">
        <v>118</v>
      </c>
      <c r="D54" s="170">
        <v>0.95399999999999996</v>
      </c>
    </row>
    <row r="55" spans="2:4" ht="14.5" hidden="1" x14ac:dyDescent="0.25">
      <c r="B55" s="91" t="s">
        <v>168</v>
      </c>
      <c r="C55" s="91" t="s">
        <v>118</v>
      </c>
      <c r="D55" s="170">
        <v>0.95399999999999996</v>
      </c>
    </row>
    <row r="56" spans="2:4" ht="14.5" hidden="1" x14ac:dyDescent="0.25">
      <c r="B56" s="91" t="s">
        <v>169</v>
      </c>
      <c r="C56" s="92" t="s">
        <v>127</v>
      </c>
      <c r="D56" s="170">
        <v>1.01</v>
      </c>
    </row>
    <row r="57" spans="2:4" ht="14.5" hidden="1" x14ac:dyDescent="0.25">
      <c r="B57" s="91" t="s">
        <v>170</v>
      </c>
      <c r="C57" s="92" t="s">
        <v>123</v>
      </c>
      <c r="D57" s="170">
        <v>0.97799999999999998</v>
      </c>
    </row>
    <row r="58" spans="2:4" ht="14.5" hidden="1" x14ac:dyDescent="0.25">
      <c r="B58" s="91" t="s">
        <v>171</v>
      </c>
      <c r="C58" s="92" t="s">
        <v>116</v>
      </c>
      <c r="D58" s="170">
        <v>1.0169999999999999</v>
      </c>
    </row>
    <row r="59" spans="2:4" ht="14.5" hidden="1" x14ac:dyDescent="0.25">
      <c r="B59" s="91" t="s">
        <v>172</v>
      </c>
      <c r="C59" s="91" t="s">
        <v>118</v>
      </c>
      <c r="D59" s="170">
        <v>0.95399999999999996</v>
      </c>
    </row>
    <row r="60" spans="2:4" ht="14.5" hidden="1" x14ac:dyDescent="0.25">
      <c r="B60" s="91" t="s">
        <v>173</v>
      </c>
      <c r="C60" s="92" t="s">
        <v>127</v>
      </c>
      <c r="D60" s="170">
        <v>1.01</v>
      </c>
    </row>
    <row r="61" spans="2:4" ht="14.5" hidden="1" x14ac:dyDescent="0.25">
      <c r="B61" s="91" t="s">
        <v>174</v>
      </c>
      <c r="C61" s="92" t="s">
        <v>123</v>
      </c>
      <c r="D61" s="170">
        <v>0.97799999999999998</v>
      </c>
    </row>
    <row r="62" spans="2:4" ht="14.5" hidden="1" x14ac:dyDescent="0.25">
      <c r="B62" s="91" t="s">
        <v>175</v>
      </c>
      <c r="C62" s="92" t="s">
        <v>125</v>
      </c>
      <c r="D62" s="170">
        <v>1.014</v>
      </c>
    </row>
    <row r="63" spans="2:4" ht="14.5" hidden="1" x14ac:dyDescent="0.25">
      <c r="B63" s="91" t="s">
        <v>176</v>
      </c>
      <c r="C63" s="92" t="s">
        <v>123</v>
      </c>
      <c r="D63" s="170">
        <v>0.97799999999999998</v>
      </c>
    </row>
    <row r="64" spans="2:4" ht="14.5" hidden="1" x14ac:dyDescent="0.25">
      <c r="B64" s="91" t="s">
        <v>177</v>
      </c>
      <c r="C64" s="91" t="s">
        <v>118</v>
      </c>
      <c r="D64" s="170">
        <v>0.95399999999999996</v>
      </c>
    </row>
    <row r="65" spans="2:4" ht="14.5" hidden="1" x14ac:dyDescent="0.25">
      <c r="B65" s="91" t="s">
        <v>178</v>
      </c>
      <c r="C65" s="92" t="s">
        <v>142</v>
      </c>
      <c r="D65" s="170">
        <v>1.006</v>
      </c>
    </row>
    <row r="66" spans="2:4" ht="14.5" hidden="1" x14ac:dyDescent="0.25">
      <c r="B66" s="91" t="s">
        <v>179</v>
      </c>
      <c r="C66" s="91" t="s">
        <v>118</v>
      </c>
      <c r="D66" s="170">
        <v>0.95399999999999996</v>
      </c>
    </row>
    <row r="67" spans="2:4" ht="14.5" hidden="1" x14ac:dyDescent="0.25">
      <c r="B67" s="91" t="s">
        <v>180</v>
      </c>
      <c r="C67" s="91" t="s">
        <v>118</v>
      </c>
      <c r="D67" s="170">
        <v>0.95399999999999996</v>
      </c>
    </row>
    <row r="68" spans="2:4" ht="14.5" hidden="1" x14ac:dyDescent="0.25">
      <c r="B68" s="91" t="s">
        <v>181</v>
      </c>
      <c r="C68" s="92" t="s">
        <v>114</v>
      </c>
      <c r="D68" s="170">
        <v>0.97099999999999997</v>
      </c>
    </row>
    <row r="69" spans="2:4" ht="14.5" hidden="1" x14ac:dyDescent="0.25">
      <c r="B69" s="91" t="s">
        <v>182</v>
      </c>
      <c r="C69" s="92" t="s">
        <v>123</v>
      </c>
      <c r="D69" s="170">
        <v>0.97799999999999998</v>
      </c>
    </row>
    <row r="70" spans="2:4" ht="14.5" hidden="1" x14ac:dyDescent="0.25">
      <c r="B70" s="91" t="s">
        <v>183</v>
      </c>
      <c r="C70" s="92" t="s">
        <v>184</v>
      </c>
      <c r="D70" s="170">
        <v>1.026</v>
      </c>
    </row>
    <row r="71" spans="2:4" ht="14.5" hidden="1" x14ac:dyDescent="0.25">
      <c r="B71" s="91" t="s">
        <v>185</v>
      </c>
      <c r="C71" s="91" t="s">
        <v>118</v>
      </c>
      <c r="D71" s="170">
        <v>0.95399999999999996</v>
      </c>
    </row>
    <row r="72" spans="2:4" ht="14.5" hidden="1" x14ac:dyDescent="0.25">
      <c r="B72" s="91" t="s">
        <v>186</v>
      </c>
      <c r="C72" s="91" t="s">
        <v>116</v>
      </c>
      <c r="D72" s="170">
        <v>1.0169999999999999</v>
      </c>
    </row>
    <row r="73" spans="2:4" ht="14.5" hidden="1" x14ac:dyDescent="0.25">
      <c r="B73" s="91" t="s">
        <v>187</v>
      </c>
      <c r="C73" s="91" t="s">
        <v>118</v>
      </c>
      <c r="D73" s="170">
        <v>0.95399999999999996</v>
      </c>
    </row>
    <row r="74" spans="2:4" ht="14.5" hidden="1" x14ac:dyDescent="0.25">
      <c r="B74" s="91" t="s">
        <v>188</v>
      </c>
      <c r="C74" s="92" t="s">
        <v>123</v>
      </c>
      <c r="D74" s="170">
        <v>0.97799999999999998</v>
      </c>
    </row>
    <row r="75" spans="2:4" ht="14.5" hidden="1" x14ac:dyDescent="0.25">
      <c r="B75" s="91" t="s">
        <v>189</v>
      </c>
      <c r="C75" s="92" t="s">
        <v>123</v>
      </c>
      <c r="D75" s="170">
        <v>0.97799999999999998</v>
      </c>
    </row>
    <row r="76" spans="2:4" ht="14.5" hidden="1" x14ac:dyDescent="0.25">
      <c r="B76" s="91" t="s">
        <v>190</v>
      </c>
      <c r="C76" s="92" t="s">
        <v>127</v>
      </c>
      <c r="D76" s="170">
        <v>1.01</v>
      </c>
    </row>
    <row r="77" spans="2:4" ht="14.5" hidden="1" x14ac:dyDescent="0.25">
      <c r="B77" s="91" t="s">
        <v>191</v>
      </c>
      <c r="C77" s="92" t="s">
        <v>123</v>
      </c>
      <c r="D77" s="170">
        <v>0.97799999999999998</v>
      </c>
    </row>
    <row r="78" spans="2:4" ht="14.5" hidden="1" x14ac:dyDescent="0.25">
      <c r="B78" s="91" t="s">
        <v>192</v>
      </c>
      <c r="C78" s="91" t="s">
        <v>118</v>
      </c>
      <c r="D78" s="170">
        <v>0.95399999999999996</v>
      </c>
    </row>
    <row r="79" spans="2:4" ht="14.5" hidden="1" x14ac:dyDescent="0.25">
      <c r="B79" s="91" t="s">
        <v>193</v>
      </c>
      <c r="C79" s="92" t="s">
        <v>129</v>
      </c>
      <c r="D79" s="170">
        <v>0.97699999999999998</v>
      </c>
    </row>
    <row r="80" spans="2:4" ht="14.5" hidden="1" x14ac:dyDescent="0.25">
      <c r="B80" s="91" t="s">
        <v>194</v>
      </c>
      <c r="C80" s="91" t="s">
        <v>116</v>
      </c>
      <c r="D80" s="170">
        <v>1.0169999999999999</v>
      </c>
    </row>
    <row r="81" spans="2:4" ht="14.5" hidden="1" x14ac:dyDescent="0.25">
      <c r="B81" s="91" t="s">
        <v>195</v>
      </c>
      <c r="C81" s="92" t="s">
        <v>116</v>
      </c>
      <c r="D81" s="170">
        <v>1.0169999999999999</v>
      </c>
    </row>
    <row r="82" spans="2:4" ht="14.5" hidden="1" x14ac:dyDescent="0.25">
      <c r="B82" s="91" t="s">
        <v>196</v>
      </c>
      <c r="C82" s="92" t="s">
        <v>116</v>
      </c>
      <c r="D82" s="170">
        <v>1.0169999999999999</v>
      </c>
    </row>
    <row r="83" spans="2:4" ht="14.5" hidden="1" x14ac:dyDescent="0.25">
      <c r="B83" s="91" t="s">
        <v>197</v>
      </c>
      <c r="C83" s="92" t="s">
        <v>121</v>
      </c>
      <c r="D83" s="170">
        <v>0.996</v>
      </c>
    </row>
    <row r="84" spans="2:4" ht="14.5" hidden="1" x14ac:dyDescent="0.25">
      <c r="B84" s="91" t="s">
        <v>198</v>
      </c>
      <c r="C84" s="92" t="s">
        <v>127</v>
      </c>
      <c r="D84" s="170">
        <v>1.01</v>
      </c>
    </row>
    <row r="85" spans="2:4" ht="14.5" hidden="1" x14ac:dyDescent="0.25">
      <c r="B85" s="91" t="s">
        <v>199</v>
      </c>
      <c r="C85" s="91" t="s">
        <v>118</v>
      </c>
      <c r="D85" s="170">
        <v>0.95399999999999996</v>
      </c>
    </row>
    <row r="86" spans="2:4" ht="14.5" hidden="1" x14ac:dyDescent="0.25">
      <c r="B86" s="91" t="s">
        <v>200</v>
      </c>
      <c r="C86" s="92" t="s">
        <v>123</v>
      </c>
      <c r="D86" s="170">
        <v>0.97799999999999998</v>
      </c>
    </row>
    <row r="87" spans="2:4" ht="14.5" hidden="1" x14ac:dyDescent="0.25">
      <c r="B87" s="91" t="s">
        <v>201</v>
      </c>
      <c r="C87" s="91" t="s">
        <v>118</v>
      </c>
      <c r="D87" s="170">
        <v>0.95399999999999996</v>
      </c>
    </row>
    <row r="88" spans="2:4" ht="14.5" hidden="1" x14ac:dyDescent="0.25">
      <c r="B88" s="91" t="s">
        <v>202</v>
      </c>
      <c r="C88" s="91" t="s">
        <v>118</v>
      </c>
      <c r="D88" s="170">
        <v>0.95399999999999996</v>
      </c>
    </row>
    <row r="89" spans="2:4" ht="14.5" hidden="1" x14ac:dyDescent="0.25">
      <c r="B89" s="91" t="s">
        <v>203</v>
      </c>
      <c r="C89" s="92" t="s">
        <v>142</v>
      </c>
      <c r="D89" s="170">
        <v>1.006</v>
      </c>
    </row>
    <row r="90" spans="2:4" ht="14.5" hidden="1" x14ac:dyDescent="0.25">
      <c r="B90" s="91" t="s">
        <v>204</v>
      </c>
      <c r="C90" s="91" t="s">
        <v>118</v>
      </c>
      <c r="D90" s="170">
        <v>0.95399999999999996</v>
      </c>
    </row>
    <row r="91" spans="2:4" ht="14.5" hidden="1" x14ac:dyDescent="0.25">
      <c r="B91" s="91" t="s">
        <v>205</v>
      </c>
      <c r="C91" s="92" t="s">
        <v>127</v>
      </c>
      <c r="D91" s="170">
        <v>1.01</v>
      </c>
    </row>
    <row r="92" spans="2:4" ht="14.5" hidden="1" x14ac:dyDescent="0.25">
      <c r="B92" s="91" t="s">
        <v>206</v>
      </c>
      <c r="C92" s="91" t="s">
        <v>116</v>
      </c>
      <c r="D92" s="170">
        <v>1.0169999999999999</v>
      </c>
    </row>
    <row r="93" spans="2:4" ht="14.5" hidden="1" x14ac:dyDescent="0.25">
      <c r="B93" s="91" t="s">
        <v>207</v>
      </c>
      <c r="C93" s="92" t="s">
        <v>127</v>
      </c>
      <c r="D93" s="170">
        <v>1.01</v>
      </c>
    </row>
    <row r="94" spans="2:4" ht="14.5" hidden="1" x14ac:dyDescent="0.25">
      <c r="B94" s="91" t="s">
        <v>208</v>
      </c>
      <c r="C94" s="91" t="s">
        <v>118</v>
      </c>
      <c r="D94" s="170">
        <v>0.95399999999999996</v>
      </c>
    </row>
    <row r="95" spans="2:4" ht="14.5" hidden="1" x14ac:dyDescent="0.25">
      <c r="B95" s="91" t="s">
        <v>209</v>
      </c>
      <c r="C95" s="92" t="s">
        <v>127</v>
      </c>
      <c r="D95" s="170">
        <v>1.01</v>
      </c>
    </row>
    <row r="96" spans="2:4" ht="14.5" hidden="1" x14ac:dyDescent="0.25">
      <c r="B96" s="91" t="s">
        <v>210</v>
      </c>
      <c r="C96" s="92" t="s">
        <v>116</v>
      </c>
      <c r="D96" s="170">
        <v>1.0169999999999999</v>
      </c>
    </row>
    <row r="97" spans="2:4" ht="14.5" hidden="1" x14ac:dyDescent="0.25">
      <c r="B97" s="130" t="s">
        <v>211</v>
      </c>
      <c r="C97" s="131" t="s">
        <v>123</v>
      </c>
      <c r="D97" s="171">
        <v>0.97799999999999998</v>
      </c>
    </row>
    <row r="98" spans="2:4" hidden="1" x14ac:dyDescent="0.25">
      <c r="B98" s="132" t="s">
        <v>231</v>
      </c>
      <c r="C98" s="132" t="s">
        <v>118</v>
      </c>
      <c r="D98" s="172">
        <v>0.95399999999999996</v>
      </c>
    </row>
    <row r="99" spans="2:4" hidden="1" x14ac:dyDescent="0.25">
      <c r="B99" s="132" t="s">
        <v>232</v>
      </c>
      <c r="C99" s="132" t="s">
        <v>118</v>
      </c>
      <c r="D99" s="172">
        <v>0.95399999999999996</v>
      </c>
    </row>
    <row r="100" spans="2:4" hidden="1" x14ac:dyDescent="0.25">
      <c r="B100" s="132" t="s">
        <v>233</v>
      </c>
      <c r="C100" s="132" t="s">
        <v>123</v>
      </c>
      <c r="D100" s="172">
        <v>0.97799999999999998</v>
      </c>
    </row>
    <row r="101" spans="2:4" hidden="1" x14ac:dyDescent="0.25">
      <c r="B101" s="132" t="s">
        <v>234</v>
      </c>
      <c r="C101" s="132" t="s">
        <v>116</v>
      </c>
      <c r="D101" s="172">
        <v>1.0169999999999999</v>
      </c>
    </row>
    <row r="102" spans="2:4" hidden="1" x14ac:dyDescent="0.25">
      <c r="B102" s="132" t="s">
        <v>235</v>
      </c>
      <c r="C102" s="132" t="s">
        <v>123</v>
      </c>
      <c r="D102" s="172">
        <v>0.97799999999999998</v>
      </c>
    </row>
    <row r="103" spans="2:4" hidden="1" x14ac:dyDescent="0.25">
      <c r="B103" s="132" t="s">
        <v>236</v>
      </c>
      <c r="C103" s="132" t="s">
        <v>116</v>
      </c>
      <c r="D103" s="172">
        <v>1.0169999999999999</v>
      </c>
    </row>
    <row r="104" spans="2:4" hidden="1" x14ac:dyDescent="0.25">
      <c r="B104" s="132" t="s">
        <v>237</v>
      </c>
      <c r="C104" s="132" t="s">
        <v>114</v>
      </c>
      <c r="D104" s="172">
        <v>0.97099999999999997</v>
      </c>
    </row>
    <row r="105" spans="2:4" hidden="1" x14ac:dyDescent="0.25">
      <c r="B105" s="132" t="s">
        <v>238</v>
      </c>
      <c r="C105" s="132" t="s">
        <v>129</v>
      </c>
      <c r="D105" s="172">
        <v>0.97699999999999998</v>
      </c>
    </row>
    <row r="106" spans="2:4" hidden="1" x14ac:dyDescent="0.25">
      <c r="B106" s="132" t="s">
        <v>239</v>
      </c>
      <c r="C106" s="132" t="s">
        <v>118</v>
      </c>
      <c r="D106" s="173">
        <v>0.95399999999999996</v>
      </c>
    </row>
    <row r="107" spans="2:4" hidden="1" x14ac:dyDescent="0.25">
      <c r="B107" s="132" t="s">
        <v>240</v>
      </c>
      <c r="C107" s="132" t="s">
        <v>114</v>
      </c>
      <c r="D107" s="172">
        <v>0.97099999999999997</v>
      </c>
    </row>
    <row r="108" spans="2:4" hidden="1" x14ac:dyDescent="0.25">
      <c r="B108" s="132" t="s">
        <v>241</v>
      </c>
      <c r="C108" s="132" t="s">
        <v>127</v>
      </c>
      <c r="D108" s="172">
        <v>1.01</v>
      </c>
    </row>
  </sheetData>
  <sheetProtection algorithmName="SHA-512" hashValue="kAp1shLcITzjOHFgUa/xDwgs9FZ24buOQKwts1izO8cViH92FYaDZ3q9AVJgZrxHvZ+ih0O/vQEjxzvVdz5ldQ==" saltValue="o6TGj2iSo1UEB0d0lypZQg==" spinCount="100000" sheet="1" objects="1" scenarios="1"/>
  <mergeCells count="2">
    <mergeCell ref="B4:D4"/>
    <mergeCell ref="B5:D5"/>
  </mergeCells>
  <dataValidations count="1">
    <dataValidation type="list" allowBlank="1" showInputMessage="1" showErrorMessage="1" prompt="Select the County of Residence to determine the Regional Variance Factor for this service." sqref="B4:D4" xr:uid="{00000000-0002-0000-0500-000000000000}">
      <formula1>$B$10:$B$108</formula1>
    </dataValidation>
  </dataValidation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7">
    <pageSetUpPr fitToPage="1"/>
  </sheetPr>
  <dimension ref="A1:F45"/>
  <sheetViews>
    <sheetView zoomScale="125" workbookViewId="0">
      <selection activeCell="I52" sqref="I52"/>
    </sheetView>
  </sheetViews>
  <sheetFormatPr defaultColWidth="9.1796875" defaultRowHeight="12.5" x14ac:dyDescent="0.25"/>
  <cols>
    <col min="1" max="1" width="41.54296875" style="1" customWidth="1"/>
    <col min="2" max="2" width="25" style="1" customWidth="1"/>
    <col min="3" max="4" width="15.7265625" style="1" customWidth="1"/>
    <col min="5" max="5" width="15.7265625" style="103" customWidth="1"/>
    <col min="6" max="6" width="11.26953125" style="1" bestFit="1" customWidth="1"/>
    <col min="7" max="16384" width="9.1796875" style="1"/>
  </cols>
  <sheetData>
    <row r="1" spans="1:6" ht="15.5" x14ac:dyDescent="0.35">
      <c r="A1" s="15" t="s">
        <v>72</v>
      </c>
      <c r="B1" s="15"/>
      <c r="C1" s="17"/>
      <c r="D1" s="15"/>
      <c r="F1" s="17"/>
    </row>
    <row r="2" spans="1:6" x14ac:dyDescent="0.25">
      <c r="A2" s="17"/>
      <c r="C2" s="17"/>
      <c r="F2" s="17"/>
    </row>
    <row r="3" spans="1:6" ht="13" x14ac:dyDescent="0.3">
      <c r="A3" s="3" t="s">
        <v>16</v>
      </c>
      <c r="B3" s="16"/>
      <c r="C3" s="17"/>
      <c r="D3" s="3" t="s">
        <v>50</v>
      </c>
      <c r="F3" s="17"/>
    </row>
    <row r="4" spans="1:6" x14ac:dyDescent="0.25">
      <c r="A4" s="18" t="s">
        <v>17</v>
      </c>
      <c r="B4" s="155">
        <f>'Direct Staffing'!C68</f>
        <v>0</v>
      </c>
      <c r="C4" s="17"/>
      <c r="D4" s="27">
        <f>B4</f>
        <v>0</v>
      </c>
      <c r="F4" s="17"/>
    </row>
    <row r="5" spans="1:6" x14ac:dyDescent="0.25">
      <c r="A5" s="17"/>
      <c r="B5" s="16"/>
      <c r="C5" s="17"/>
      <c r="D5" s="2"/>
      <c r="F5" s="17"/>
    </row>
    <row r="6" spans="1:6" ht="13" x14ac:dyDescent="0.3">
      <c r="A6" s="3" t="s">
        <v>83</v>
      </c>
      <c r="B6" s="16"/>
      <c r="C6" s="17"/>
      <c r="D6" s="3"/>
      <c r="F6" s="17"/>
    </row>
    <row r="7" spans="1:6" x14ac:dyDescent="0.25">
      <c r="A7" s="23" t="s">
        <v>84</v>
      </c>
      <c r="B7" s="19">
        <f>'Direct Staffing'!C71</f>
        <v>0</v>
      </c>
      <c r="C7" s="17"/>
      <c r="D7" s="27">
        <f>B7</f>
        <v>0</v>
      </c>
      <c r="F7" s="17"/>
    </row>
    <row r="8" spans="1:6" x14ac:dyDescent="0.25">
      <c r="A8" s="17"/>
      <c r="B8" s="16"/>
      <c r="C8" s="17"/>
      <c r="D8" s="2"/>
      <c r="F8" s="17"/>
    </row>
    <row r="9" spans="1:6" ht="13" x14ac:dyDescent="0.3">
      <c r="A9" s="3" t="s">
        <v>1</v>
      </c>
      <c r="B9" s="16"/>
      <c r="C9" s="17"/>
      <c r="D9" s="2"/>
      <c r="F9" s="17"/>
    </row>
    <row r="10" spans="1:6" x14ac:dyDescent="0.25">
      <c r="A10" s="18" t="s">
        <v>9</v>
      </c>
      <c r="B10" s="25">
        <f>'Employee Related Expenses'!C19</f>
        <v>0.23599999999999999</v>
      </c>
      <c r="C10" s="17"/>
      <c r="D10" s="27">
        <f>B10*B4</f>
        <v>0</v>
      </c>
      <c r="F10" s="17"/>
    </row>
    <row r="11" spans="1:6" x14ac:dyDescent="0.25">
      <c r="A11" s="17"/>
      <c r="B11" s="16"/>
      <c r="C11" s="17"/>
      <c r="D11" s="2"/>
      <c r="F11" s="17"/>
    </row>
    <row r="12" spans="1:6" ht="13" x14ac:dyDescent="0.3">
      <c r="A12" s="3" t="s">
        <v>10</v>
      </c>
      <c r="B12" s="16"/>
      <c r="C12" s="17"/>
      <c r="D12" s="2"/>
      <c r="F12" s="17"/>
    </row>
    <row r="13" spans="1:6" x14ac:dyDescent="0.25">
      <c r="A13" s="18" t="s">
        <v>13</v>
      </c>
      <c r="B13" s="156">
        <f>Transportation!C13</f>
        <v>0</v>
      </c>
      <c r="C13" s="17"/>
      <c r="D13" s="27">
        <f>B13/365</f>
        <v>0</v>
      </c>
      <c r="F13" s="17"/>
    </row>
    <row r="14" spans="1:6" x14ac:dyDescent="0.25">
      <c r="A14" s="17"/>
      <c r="B14" s="16"/>
      <c r="C14" s="17"/>
      <c r="D14" s="2"/>
      <c r="F14" s="17"/>
    </row>
    <row r="15" spans="1:6" ht="13" x14ac:dyDescent="0.3">
      <c r="A15" s="3" t="s">
        <v>35</v>
      </c>
      <c r="B15" s="16"/>
      <c r="C15" s="17"/>
      <c r="D15" s="2"/>
      <c r="F15" s="17"/>
    </row>
    <row r="16" spans="1:6" x14ac:dyDescent="0.25">
      <c r="A16" s="18" t="s">
        <v>15</v>
      </c>
      <c r="B16" s="157">
        <f>'Client Programming &amp; Supports'!C5</f>
        <v>2832.9</v>
      </c>
      <c r="C16" s="17"/>
      <c r="D16" s="27">
        <f>B16/365</f>
        <v>7.7613698630136989</v>
      </c>
      <c r="F16" s="17"/>
    </row>
    <row r="17" spans="1:6" x14ac:dyDescent="0.25">
      <c r="A17" s="17"/>
      <c r="B17" s="16"/>
      <c r="C17" s="17"/>
      <c r="D17" s="2"/>
      <c r="F17" s="17"/>
    </row>
    <row r="18" spans="1:6" ht="13" x14ac:dyDescent="0.3">
      <c r="A18" s="3" t="s">
        <v>54</v>
      </c>
      <c r="B18" s="16"/>
      <c r="C18" s="17"/>
      <c r="D18" s="2"/>
      <c r="F18" s="17"/>
    </row>
    <row r="19" spans="1:6" x14ac:dyDescent="0.25">
      <c r="A19" s="23" t="s">
        <v>62</v>
      </c>
      <c r="B19" s="24">
        <f>'Program Related Expenses'!E16</f>
        <v>0.1845</v>
      </c>
      <c r="C19" s="17"/>
      <c r="D19" s="27">
        <f>E19-(D4+D10+D13+D16+D7)</f>
        <v>1.755944499970604</v>
      </c>
      <c r="E19" s="103">
        <f>(D4+D7+D10+D13+D16)/(1-B19)</f>
        <v>9.5173143629843029</v>
      </c>
      <c r="F19" s="17"/>
    </row>
    <row r="20" spans="1:6" x14ac:dyDescent="0.25">
      <c r="A20" s="93"/>
      <c r="B20" s="94"/>
      <c r="C20" s="17"/>
      <c r="D20" s="27"/>
      <c r="F20" s="17"/>
    </row>
    <row r="21" spans="1:6" s="98" customFormat="1" ht="13" x14ac:dyDescent="0.3">
      <c r="A21" s="95" t="s">
        <v>212</v>
      </c>
      <c r="B21" s="96"/>
      <c r="C21" s="97"/>
      <c r="D21" s="97"/>
      <c r="E21" s="103"/>
      <c r="F21" s="17"/>
    </row>
    <row r="22" spans="1:6" s="98" customFormat="1" x14ac:dyDescent="0.25">
      <c r="A22" s="99" t="s">
        <v>213</v>
      </c>
      <c r="B22" s="100" t="str">
        <f>'Regional Variance Factor'!B7</f>
        <v>-</v>
      </c>
      <c r="C22" s="101"/>
      <c r="D22" s="102" t="str">
        <f>IF((B22&lt;&gt;"-"),((E19*B22)-E19),"Select County")</f>
        <v>Select County</v>
      </c>
      <c r="E22" s="103"/>
      <c r="F22" s="17"/>
    </row>
    <row r="23" spans="1:6" x14ac:dyDescent="0.25">
      <c r="A23" s="17"/>
      <c r="B23" s="16"/>
      <c r="C23" s="17"/>
      <c r="D23" s="2"/>
      <c r="F23" s="17"/>
    </row>
    <row r="24" spans="1:6" ht="13" x14ac:dyDescent="0.3">
      <c r="A24" s="20" t="s">
        <v>71</v>
      </c>
      <c r="B24" s="19" t="str">
        <f>D24</f>
        <v>Select County</v>
      </c>
      <c r="C24" s="17"/>
      <c r="D24" s="28" t="str">
        <f>IF((B22&lt;&gt;"-"),E19+D22,"Select County")</f>
        <v>Select County</v>
      </c>
      <c r="F24" s="17"/>
    </row>
    <row r="25" spans="1:6" x14ac:dyDescent="0.25">
      <c r="A25" s="17"/>
      <c r="C25" s="17"/>
      <c r="F25" s="17"/>
    </row>
    <row r="26" spans="1:6" s="136" customFormat="1" ht="13" hidden="1" x14ac:dyDescent="0.3">
      <c r="A26" s="133" t="s">
        <v>69</v>
      </c>
      <c r="B26" s="134">
        <v>1</v>
      </c>
      <c r="C26" s="135"/>
      <c r="E26" s="137"/>
      <c r="F26" s="135"/>
    </row>
    <row r="27" spans="1:6" s="136" customFormat="1" hidden="1" x14ac:dyDescent="0.25">
      <c r="A27" s="138" t="s">
        <v>70</v>
      </c>
      <c r="B27" s="139" t="str">
        <f>IF((B22&lt;&gt;"-"),B29-B24,"-")</f>
        <v>-</v>
      </c>
      <c r="C27" s="135"/>
      <c r="E27" s="137"/>
      <c r="F27" s="135"/>
    </row>
    <row r="28" spans="1:6" s="136" customFormat="1" hidden="1" x14ac:dyDescent="0.25">
      <c r="A28" s="135"/>
      <c r="B28" s="135"/>
      <c r="C28" s="135"/>
      <c r="E28" s="137"/>
      <c r="F28" s="135"/>
    </row>
    <row r="29" spans="1:6" ht="13" x14ac:dyDescent="0.3">
      <c r="A29" s="20" t="s">
        <v>242</v>
      </c>
      <c r="B29" s="32" t="str">
        <f>IF((B22&lt;&gt;"-"),B26*B24,"Select County")</f>
        <v>Select County</v>
      </c>
      <c r="C29" s="17"/>
      <c r="F29" s="17"/>
    </row>
    <row r="30" spans="1:6" hidden="1" x14ac:dyDescent="0.25">
      <c r="A30" s="17"/>
      <c r="B30" s="17"/>
    </row>
    <row r="31" spans="1:6" ht="13" hidden="1" x14ac:dyDescent="0.3">
      <c r="A31" s="30" t="s">
        <v>91</v>
      </c>
      <c r="B31" s="35">
        <v>0.01</v>
      </c>
      <c r="C31" s="17"/>
      <c r="F31" s="17"/>
    </row>
    <row r="32" spans="1:6" hidden="1" x14ac:dyDescent="0.25">
      <c r="A32" s="29" t="s">
        <v>92</v>
      </c>
      <c r="B32" s="31" t="str">
        <f>IF((B22&lt;&gt;"-"),B29*B31,"-")</f>
        <v>-</v>
      </c>
      <c r="C32" s="17"/>
      <c r="F32" s="17"/>
    </row>
    <row r="33" spans="1:6" hidden="1" x14ac:dyDescent="0.25">
      <c r="A33" s="17"/>
      <c r="B33" s="17"/>
      <c r="C33" s="17"/>
      <c r="F33" s="17"/>
    </row>
    <row r="34" spans="1:6" ht="13" hidden="1" x14ac:dyDescent="0.3">
      <c r="A34" s="20" t="s">
        <v>94</v>
      </c>
      <c r="B34" s="32" t="str">
        <f>IF((B22&lt;&gt;"-"),B29+B32,"-")</f>
        <v>-</v>
      </c>
      <c r="C34" s="17"/>
      <c r="F34" s="17"/>
    </row>
    <row r="35" spans="1:6" hidden="1" x14ac:dyDescent="0.25"/>
    <row r="36" spans="1:6" ht="13" hidden="1" x14ac:dyDescent="0.3">
      <c r="A36" s="30" t="s">
        <v>95</v>
      </c>
      <c r="B36" s="35">
        <v>0.05</v>
      </c>
      <c r="C36" s="17"/>
      <c r="F36" s="17"/>
    </row>
    <row r="37" spans="1:6" hidden="1" x14ac:dyDescent="0.25">
      <c r="A37" s="29" t="s">
        <v>92</v>
      </c>
      <c r="B37" s="31" t="str">
        <f>IF((B22&lt;&gt;"-"),B34*B36,"-")</f>
        <v>-</v>
      </c>
      <c r="C37" s="17"/>
      <c r="F37" s="17"/>
    </row>
    <row r="38" spans="1:6" hidden="1" x14ac:dyDescent="0.25">
      <c r="A38" s="17"/>
      <c r="B38" s="17"/>
      <c r="C38" s="17"/>
      <c r="F38" s="17"/>
    </row>
    <row r="39" spans="1:6" ht="13" hidden="1" x14ac:dyDescent="0.3">
      <c r="A39" s="20" t="s">
        <v>96</v>
      </c>
      <c r="B39" s="32" t="str">
        <f>IF((B22&lt;&gt;"-"),B34+B37,"-")</f>
        <v>-</v>
      </c>
      <c r="C39" s="17"/>
      <c r="F39" s="17"/>
    </row>
    <row r="40" spans="1:6" hidden="1" x14ac:dyDescent="0.25"/>
    <row r="41" spans="1:6" ht="13" hidden="1" x14ac:dyDescent="0.3">
      <c r="A41" s="30" t="s">
        <v>102</v>
      </c>
      <c r="B41" s="35">
        <v>0.01</v>
      </c>
      <c r="C41" s="17"/>
      <c r="F41" s="17"/>
    </row>
    <row r="42" spans="1:6" hidden="1" x14ac:dyDescent="0.25">
      <c r="A42" s="29" t="s">
        <v>92</v>
      </c>
      <c r="B42" s="31" t="str">
        <f>IF((B22&lt;&gt;"-"),B39*B41,"-")</f>
        <v>-</v>
      </c>
      <c r="C42" s="17"/>
      <c r="F42" s="17"/>
    </row>
    <row r="43" spans="1:6" hidden="1" x14ac:dyDescent="0.25">
      <c r="A43" s="17"/>
      <c r="B43" s="17"/>
      <c r="C43" s="17"/>
      <c r="F43" s="17"/>
    </row>
    <row r="44" spans="1:6" ht="13" hidden="1" x14ac:dyDescent="0.3">
      <c r="A44" s="20" t="s">
        <v>103</v>
      </c>
      <c r="B44" s="32" t="str">
        <f>IF((B22&lt;&gt;"-"),B39+B42,"Select County")</f>
        <v>Select County</v>
      </c>
      <c r="C44" s="17"/>
      <c r="F44" s="17"/>
    </row>
    <row r="45" spans="1:6" x14ac:dyDescent="0.25">
      <c r="D45" s="22"/>
    </row>
  </sheetData>
  <sheetProtection algorithmName="SHA-512" hashValue="hq/2ocvK8F/cQepFxrN4CrYVojN4UihTXbjEA8QeVXopOZSBPDYmdy22ISuBJY1ZoviUl1Hcoi130T/mR8P8CA==" saltValue="x1oA0nZJhREKQJ9jalnybA==" spinCount="100000" sheet="1" objects="1" scenarios="1"/>
  <phoneticPr fontId="2" type="noConversion"/>
  <dataValidations xWindow="921" yWindow="602" count="22">
    <dataValidation allowBlank="1" showInputMessage="1" showErrorMessage="1" prompt="Total Costs for Individual and Shared Staffing formula is equal to Total Staffing from Direct Staffing sheet" sqref="B4" xr:uid="{00000000-0002-0000-0600-000000000000}"/>
    <dataValidation allowBlank="1" showInputMessage="1" showErrorMessage="1" prompt="Direct Staffing Rate Calculation formula is equal to Total Costs for Individual and Shared Staffing" sqref="D4" xr:uid="{00000000-0002-0000-0600-000001000000}"/>
    <dataValidation allowBlank="1" showInputMessage="1" showErrorMessage="1" prompt="Total Benefit Percentage formula is equal to Total Benefit Percentage from Employee Related Expenses sheet" sqref="B10" xr:uid="{00000000-0002-0000-0600-000002000000}"/>
    <dataValidation allowBlank="1" showInputMessage="1" showErrorMessage="1" prompt="Employee Related Expenses Rate Calculation formula is Total Benefit Percentage times Total Costs for Individual and Shared Staffing" sqref="D10" xr:uid="{00000000-0002-0000-0600-000003000000}"/>
    <dataValidation allowBlank="1" showInputMessage="1" showErrorMessage="1" prompt="Transportation Standard formula is equal to Total Transportation from Transportation sheet" sqref="B13" xr:uid="{00000000-0002-0000-0600-000004000000}"/>
    <dataValidation allowBlank="1" showInputMessage="1" showErrorMessage="1" prompt="Transportation Rate Calculation formula is equal to Transportation Standard" sqref="D13" xr:uid="{00000000-0002-0000-0600-000005000000}"/>
    <dataValidation allowBlank="1" showInputMessage="1" showErrorMessage="1" prompt="Program Support Annual Standard formula is equal to Client Programming and Supports Annual Standard from Client Programming &amp; Supports sheet" sqref="B16" xr:uid="{00000000-0002-0000-0600-000006000000}"/>
    <dataValidation allowBlank="1" showInputMessage="1" showErrorMessage="1" prompt="Client Programming &amp; Supports Rate Calculation formula is equal to Program Support Annual Standard" sqref="D16" xr:uid="{00000000-0002-0000-0600-000007000000}"/>
    <dataValidation allowBlank="1" showInputMessage="1" showErrorMessage="1" prompt="Program Related Expenses Percentage formula is equal to Total Program Related Expenses and G&amp;A Support from Program Related Expenses sheet" sqref="B19:B20" xr:uid="{00000000-0002-0000-0600-000008000000}"/>
    <dataValidation allowBlank="1" showInputMessage="1" showErrorMessage="1" prompt="Program Related Expenses Rate Calcuation formula is Daily Rate minus (Direct Staffing Rate + Employee Related Expenses Rate + Transportation Rate + Client Programming &amp; Supports Rate + Remote Shared Staffing Rate)" sqref="D19:D20" xr:uid="{00000000-0002-0000-0600-000009000000}"/>
    <dataValidation allowBlank="1" showInputMessage="1" showErrorMessage="1" prompt="Annual Rate formula is (Direct Staffing Rate + Remote Staffing Rate + Employee Related Expenses Rate + Transportation Rate + Client Programming &amp; Supports Rate) divided by (1 minus Program Related Expenses Percentage)" sqref="D24" xr:uid="{00000000-0002-0000-0600-00000A000000}"/>
    <dataValidation allowBlank="1" showInputMessage="1" showErrorMessage="1" prompt="Daily Rate formula is Annual Rate divided by 365" sqref="B24" xr:uid="{00000000-0002-0000-0600-00000B000000}"/>
    <dataValidation allowBlank="1" showInputMessage="1" showErrorMessage="1" prompt="Budget Neutrality Rate" sqref="B26 B21" xr:uid="{00000000-0002-0000-0600-00000C000000}"/>
    <dataValidation allowBlank="1" showInputMessage="1" showErrorMessage="1" prompt="Cost of Living Adjustment formula is Original Total Daily Rate multiplied by COLA Increase" sqref="B42 B32 B37" xr:uid="{00000000-0002-0000-0600-00000D000000}"/>
    <dataValidation allowBlank="1" showInputMessage="1" showErrorMessage="1" prompt="Post COLA Total Daily Rate is Original Total Daily Rate plus Cost of Living Adjustment" sqref="B34 B39 B44" xr:uid="{00000000-0002-0000-0600-00000E000000}"/>
    <dataValidation allowBlank="1" showInputMessage="1" showErrorMessage="1" prompt="Total Costs for Remote Shared Staffing formula is equal to Total Remote Shared Staffing Amount from Direct Staffing sheet" sqref="B7" xr:uid="{00000000-0002-0000-0600-00000F000000}"/>
    <dataValidation allowBlank="1" showInputMessage="1" showErrorMessage="1" prompt="Remote Staffing Rate Calculation is equal to Total Costs for Remote Shared Staffing" sqref="D7" xr:uid="{00000000-0002-0000-0600-000010000000}"/>
    <dataValidation allowBlank="1" showInputMessage="1" showErrorMessage="1" prompt="Daily Budget Neutrality formula is Original Total Daily Rate minus Daily Rate" sqref="B27" xr:uid="{00000000-0002-0000-0600-000011000000}"/>
    <dataValidation allowBlank="1" showInputMessage="1" showErrorMessage="1" prompt="Original Total Daily Rate is Daily Rate times Budget Neutrality Rate" sqref="B29" xr:uid="{00000000-0002-0000-0600-000012000000}"/>
    <dataValidation allowBlank="1" showInputMessage="1" showErrorMessage="1" prompt="4/1/2014 COLA Increase" sqref="B31 B36 B41" xr:uid="{00000000-0002-0000-0600-000013000000}"/>
    <dataValidation allowBlank="1" showInputMessage="1" showErrorMessage="1" prompt="G&amp;A Rate Rate Calculation formula is Total Unit Rate minus the sum of (Staffing per Unit Rate plus Program Support Rate plus Employee Related Expense Rate plus Client Programming and Supports Rate plus Program Facility Rate)" sqref="D21" xr:uid="{00000000-0002-0000-0600-000014000000}"/>
    <dataValidation allowBlank="1" showInputMessage="1" showErrorMessage="1" prompt="Unit Regional Variance formula is Unit Rate multiplied by the appropriate Regional Variance Factor" sqref="B22" xr:uid="{00000000-0002-0000-0600-000015000000}"/>
  </dataValidations>
  <pageMargins left="0.25" right="0.25" top="1.25" bottom="0.75" header="0.3" footer="0.3"/>
  <pageSetup orientation="portrait" r:id="rId1"/>
  <headerFooter alignWithMargins="0">
    <oddHeader>&amp;C&amp;G</oddHeader>
    <oddFooter>&amp;LDWRS Draft Framework for Corporate-Basic - &amp;A&amp;R&amp;P</oddFooter>
  </headerFooter>
  <legacyDrawingHF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dimension ref="A2:C25"/>
  <sheetViews>
    <sheetView topLeftCell="A3" workbookViewId="0">
      <selection activeCell="K25" sqref="K25"/>
    </sheetView>
  </sheetViews>
  <sheetFormatPr defaultRowHeight="12.5" x14ac:dyDescent="0.25"/>
  <cols>
    <col min="1" max="1" width="10.1796875" bestFit="1" customWidth="1"/>
    <col min="2" max="2" width="46" customWidth="1"/>
    <col min="3" max="3" width="10.81640625" customWidth="1"/>
  </cols>
  <sheetData>
    <row r="2" spans="1:3" ht="14.25" customHeight="1" x14ac:dyDescent="0.25"/>
    <row r="3" spans="1:3" s="140" customFormat="1" ht="31.5" customHeight="1" x14ac:dyDescent="0.25"/>
    <row r="4" spans="1:3" x14ac:dyDescent="0.25">
      <c r="A4" t="s">
        <v>87</v>
      </c>
      <c r="B4" t="s">
        <v>88</v>
      </c>
    </row>
    <row r="5" spans="1:3" x14ac:dyDescent="0.25">
      <c r="A5" s="83">
        <v>41640</v>
      </c>
      <c r="B5" s="84" t="s">
        <v>89</v>
      </c>
      <c r="C5" t="s">
        <v>99</v>
      </c>
    </row>
    <row r="6" spans="1:3" x14ac:dyDescent="0.25">
      <c r="A6" s="83">
        <v>41709</v>
      </c>
      <c r="B6" s="84" t="s">
        <v>90</v>
      </c>
      <c r="C6" t="s">
        <v>100</v>
      </c>
    </row>
    <row r="7" spans="1:3" x14ac:dyDescent="0.25">
      <c r="A7" s="83">
        <v>41808</v>
      </c>
      <c r="B7" s="84" t="s">
        <v>93</v>
      </c>
      <c r="C7" t="s">
        <v>101</v>
      </c>
    </row>
    <row r="8" spans="1:3" x14ac:dyDescent="0.25">
      <c r="A8" s="83">
        <v>42164</v>
      </c>
      <c r="B8" s="84" t="s">
        <v>97</v>
      </c>
      <c r="C8" t="s">
        <v>98</v>
      </c>
    </row>
    <row r="9" spans="1:3" x14ac:dyDescent="0.25">
      <c r="A9" s="83">
        <v>42339</v>
      </c>
      <c r="B9" s="84" t="s">
        <v>214</v>
      </c>
      <c r="C9" t="s">
        <v>215</v>
      </c>
    </row>
    <row r="10" spans="1:3" x14ac:dyDescent="0.25">
      <c r="A10" s="83">
        <v>42522</v>
      </c>
      <c r="B10" s="122" t="s">
        <v>227</v>
      </c>
      <c r="C10" s="123" t="s">
        <v>216</v>
      </c>
    </row>
    <row r="11" spans="1:3" x14ac:dyDescent="0.25">
      <c r="A11" s="83">
        <v>42887</v>
      </c>
      <c r="B11" s="122" t="s">
        <v>228</v>
      </c>
      <c r="C11" s="123" t="s">
        <v>229</v>
      </c>
    </row>
    <row r="12" spans="1:3" x14ac:dyDescent="0.25">
      <c r="A12" s="83">
        <v>43282</v>
      </c>
      <c r="B12" s="122" t="s">
        <v>243</v>
      </c>
      <c r="C12" s="123" t="s">
        <v>244</v>
      </c>
    </row>
    <row r="13" spans="1:3" ht="25" x14ac:dyDescent="0.25">
      <c r="A13" s="83">
        <v>43466</v>
      </c>
      <c r="B13" s="122" t="s">
        <v>246</v>
      </c>
      <c r="C13" s="123" t="s">
        <v>245</v>
      </c>
    </row>
    <row r="14" spans="1:3" x14ac:dyDescent="0.25">
      <c r="A14" s="83">
        <v>43831</v>
      </c>
      <c r="B14" s="123" t="s">
        <v>248</v>
      </c>
      <c r="C14" s="123" t="s">
        <v>247</v>
      </c>
    </row>
    <row r="15" spans="1:3" x14ac:dyDescent="0.25">
      <c r="A15" s="83">
        <v>43831</v>
      </c>
      <c r="B15" s="122" t="s">
        <v>268</v>
      </c>
      <c r="C15" s="123" t="s">
        <v>269</v>
      </c>
    </row>
    <row r="16" spans="1:3" x14ac:dyDescent="0.25">
      <c r="A16" s="83">
        <v>44197</v>
      </c>
      <c r="B16" s="122" t="s">
        <v>271</v>
      </c>
      <c r="C16" s="123" t="s">
        <v>272</v>
      </c>
    </row>
    <row r="17" spans="1:3" x14ac:dyDescent="0.25">
      <c r="A17" s="83">
        <v>44378</v>
      </c>
      <c r="B17" s="122" t="s">
        <v>271</v>
      </c>
      <c r="C17" s="123" t="s">
        <v>273</v>
      </c>
    </row>
    <row r="18" spans="1:3" ht="87.5" x14ac:dyDescent="0.25">
      <c r="A18" s="83">
        <v>44562</v>
      </c>
      <c r="B18" s="84" t="s">
        <v>275</v>
      </c>
      <c r="C18" s="123" t="s">
        <v>276</v>
      </c>
    </row>
    <row r="19" spans="1:3" x14ac:dyDescent="0.25">
      <c r="A19" s="83">
        <v>44720</v>
      </c>
      <c r="B19" s="84" t="s">
        <v>277</v>
      </c>
      <c r="C19" s="123" t="s">
        <v>278</v>
      </c>
    </row>
    <row r="20" spans="1:3" ht="37.5" x14ac:dyDescent="0.25">
      <c r="A20" s="83">
        <v>44844</v>
      </c>
      <c r="B20" s="84" t="s">
        <v>279</v>
      </c>
      <c r="C20" s="123" t="s">
        <v>280</v>
      </c>
    </row>
    <row r="21" spans="1:3" ht="25" x14ac:dyDescent="0.25">
      <c r="A21" s="83">
        <v>45246</v>
      </c>
      <c r="B21" s="84" t="s">
        <v>281</v>
      </c>
      <c r="C21" s="123" t="s">
        <v>282</v>
      </c>
    </row>
    <row r="22" spans="1:3" x14ac:dyDescent="0.25">
      <c r="A22" s="83">
        <v>45560</v>
      </c>
      <c r="B22" s="169" t="s">
        <v>283</v>
      </c>
      <c r="C22" s="123" t="s">
        <v>284</v>
      </c>
    </row>
    <row r="23" spans="1:3" ht="37.5" x14ac:dyDescent="0.25">
      <c r="A23" s="83">
        <v>45896</v>
      </c>
      <c r="B23" s="169" t="s">
        <v>286</v>
      </c>
      <c r="C23" s="123" t="s">
        <v>285</v>
      </c>
    </row>
    <row r="24" spans="1:3" ht="25" x14ac:dyDescent="0.25">
      <c r="A24" s="83">
        <v>45902</v>
      </c>
      <c r="B24" s="84" t="s">
        <v>287</v>
      </c>
      <c r="C24" s="123" t="s">
        <v>285</v>
      </c>
    </row>
    <row r="25" spans="1:3" ht="37.5" x14ac:dyDescent="0.25">
      <c r="A25" s="83">
        <v>46072</v>
      </c>
      <c r="B25" s="122" t="s">
        <v>288</v>
      </c>
      <c r="C25" s="123" t="s">
        <v>289</v>
      </c>
    </row>
  </sheetData>
  <sheetProtection algorithmName="SHA-512" hashValue="kt/RqPGl7eY++s4W1OYX458gDkOvwNEDQh3UbfgGVwHEQIC7tY+yhW6a75ogUKRnAwT+GuE6RuUO8/8bWfxs1w==" saltValue="OAubF66dY0LqqkpjPMyEtg==" spinCount="100000" sheet="1" objects="1" scenarios="1"/>
  <phoneticPr fontId="16" type="noConversion"/>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file>

<file path=customXml/item3.xml><?xml version="1.0" encoding="utf-8"?>
<p:properties xmlns:p="http://schemas.microsoft.com/office/2006/metadata/properties" xmlns:xsi="http://www.w3.org/2001/XMLSchema-instance" xmlns:pc="http://schemas.microsoft.com/office/infopath/2007/PartnerControls">
  <documentManagement>
    <Category_x002d_Req xmlns="39dc04e4-1dc7-4207-b25c-d7db9724c689">MnSP R22.12</Category_x002d_Req>
    <Sub_x0020_category_x002d_req_x003a_ xmlns="39dc04e4-1dc7-4207-b25c-d7db9724c689">Frameworks</Sub_x0020_category_x002d_req_x003a_>
    <_dlc_DocId xmlns="0cdeeaad-74a8-4021-893f-c7b31297a14c">S2EJPDAADAY4-1521811817-565</_dlc_DocId>
    <_dlc_DocIdUrl xmlns="0cdeeaad-74a8-4021-893f-c7b31297a14c">
      <Url>https://workplace/cc/MnSPA/_layouts/15/DocIdRedir.aspx?ID=S2EJPDAADAY4-1521811817-565</Url>
      <Description>S2EJPDAADAY4-1521811817-565</Description>
    </_dlc_DocIdUrl>
  </documentManagement>
</p:properties>
</file>

<file path=customXml/item4.xml><?xml version="1.0" encoding="utf-8"?>
<LongProperties xmlns="http://schemas.microsoft.com/office/2006/metadata/longProperties"/>
</file>

<file path=customXml/item5.xml><?xml version="1.0" encoding="utf-8"?>
<ct:contentTypeSchema xmlns:ct="http://schemas.microsoft.com/office/2006/metadata/contentType" xmlns:ma="http://schemas.microsoft.com/office/2006/metadata/properties/metaAttributes" ct:_="" ma:_="" ma:contentTypeName="Document" ma:contentTypeID="0x010100162A03CF163030488AA007497FCFE82D" ma:contentTypeVersion="3" ma:contentTypeDescription="Create a new document." ma:contentTypeScope="" ma:versionID="caf600041b5895cf1dc2bdecad897c66">
  <xsd:schema xmlns:xsd="http://www.w3.org/2001/XMLSchema" xmlns:xs="http://www.w3.org/2001/XMLSchema" xmlns:p="http://schemas.microsoft.com/office/2006/metadata/properties" xmlns:ns2="39dc04e4-1dc7-4207-b25c-d7db9724c689" xmlns:ns3="0cdeeaad-74a8-4021-893f-c7b31297a14c" targetNamespace="http://schemas.microsoft.com/office/2006/metadata/properties" ma:root="true" ma:fieldsID="111228701334d912b2ecc02ae36940fc" ns2:_="" ns3:_="">
    <xsd:import namespace="39dc04e4-1dc7-4207-b25c-d7db9724c689"/>
    <xsd:import namespace="0cdeeaad-74a8-4021-893f-c7b31297a14c"/>
    <xsd:element name="properties">
      <xsd:complexType>
        <xsd:sequence>
          <xsd:element name="documentManagement">
            <xsd:complexType>
              <xsd:all>
                <xsd:element ref="ns2:Category_x002d_Req"/>
                <xsd:element ref="ns2:Sub_x0020_category_x002d_req_x003a_" minOccurs="0"/>
                <xsd:element ref="ns3:SharedWithUser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9dc04e4-1dc7-4207-b25c-d7db9724c689" elementFormDefault="qualified">
    <xsd:import namespace="http://schemas.microsoft.com/office/2006/documentManagement/types"/>
    <xsd:import namespace="http://schemas.microsoft.com/office/infopath/2007/PartnerControls"/>
    <xsd:element name="Category_x002d_Req" ma:index="8" ma:displayName="Category-Req" ma:description="Enter the category for your document" ma:format="Dropdown" ma:internalName="Category_x002d_Req">
      <xsd:simpleType>
        <xsd:restriction base="dms:Choice">
          <xsd:enumeration value="No Category"/>
          <xsd:enumeration value="MnCHOICES and RMS R14.3"/>
          <xsd:enumeration value="MnCHOICES and RMS R14.4"/>
          <xsd:enumeration value="MnCHOICES and RMS R15.1"/>
          <xsd:enumeration value="MnCHOICES and RMS R15.2"/>
          <xsd:enumeration value="MnCHOICES and RMS R15.3"/>
          <xsd:enumeration value="MnCHOICES and RMS R15.4"/>
          <xsd:enumeration value="MnCHOICES and RMS R16.1"/>
          <xsd:enumeration value="MnCHOICES and RMS R16.2"/>
          <xsd:enumeration value="MnCHOICES and RMS R16.3"/>
          <xsd:enumeration value="MnCHOICES and RMS R16.4"/>
          <xsd:enumeration value="MnCHOICES and RMS R17.1"/>
          <xsd:enumeration value="MnCHOICES and RMS R17.2"/>
          <xsd:enumeration value="MnCHOICES and RMS R17.3"/>
          <xsd:enumeration value="MnCHOICES and RMS R17.4"/>
          <xsd:enumeration value="MnCHOICES and RMS R18.1"/>
          <xsd:enumeration value="MnCHOICES and RMS R18.2"/>
          <xsd:enumeration value="MnCHOICES and RMS R18.3"/>
          <xsd:enumeration value="MnCHOICES and RMS R18.4"/>
          <xsd:enumeration value="MnCHOICES and RMS R18.5"/>
          <xsd:enumeration value="MnCHOICES and RMS R18.6"/>
          <xsd:enumeration value="MnCHOICES and RMS R18.7"/>
          <xsd:enumeration value="MnCHOICES and RMS R19.1"/>
          <xsd:enumeration value="MnCHOICES and RMS R19.2"/>
          <xsd:enumeration value="MnCHOICES and RMS R19.3"/>
          <xsd:enumeration value="MnCHOICES and RMS R19.4"/>
          <xsd:enumeration value="MnCHOICES and RMS R20.1"/>
          <xsd:enumeration value="MnCHOICES and RMS R20.2"/>
          <xsd:enumeration value="MnCHOICES and RMS R20.3"/>
          <xsd:enumeration value="MnCHOICES and RMS R20.4"/>
          <xsd:enumeration value="MnCHOICES and RMS R20.5"/>
          <xsd:enumeration value="MnCHOICES and RMS R20.6"/>
          <xsd:enumeration value="MnCHOICES and RMS R20.7"/>
          <xsd:enumeration value="MnCHOICES and RMS R20.8"/>
          <xsd:enumeration value="MnCHOICES and RMS R20.9"/>
          <xsd:enumeration value="MnCHOICES and RMS R20.10"/>
          <xsd:enumeration value="MnCHOICES and RMS R20.11"/>
          <xsd:enumeration value="MnCHOICES and RMS R20.12"/>
          <xsd:enumeration value="MnCHOICES and RMS R20.12.1"/>
          <xsd:enumeration value="MnCHOICES and RMS R20.12.6"/>
          <xsd:enumeration value="MnCHOICES and RMS R20.13"/>
          <xsd:enumeration value="MnCHOICES and RMS R20.14"/>
          <xsd:enumeration value="MnCHOICES and RMS R21.1"/>
          <xsd:enumeration value="MnCHOICES and RMS R21.2"/>
          <xsd:enumeration value="MnCHOICES and RMS R21.3"/>
          <xsd:enumeration value="MnCHOICES and RMS R21.4"/>
          <xsd:enumeration value="MnSP R14.3"/>
          <xsd:enumeration value="MnSP R14.4"/>
          <xsd:enumeration value="MnSP R15.1"/>
          <xsd:enumeration value="MnSP R15.2"/>
          <xsd:enumeration value="MnSP R15.3"/>
          <xsd:enumeration value="MnSP R15.4"/>
          <xsd:enumeration value="MnSP R16.1"/>
          <xsd:enumeration value="MnSP R16.2"/>
          <xsd:enumeration value="MnSP R16.3"/>
          <xsd:enumeration value="MnSP R16.4"/>
          <xsd:enumeration value="MnSP R17.1"/>
          <xsd:enumeration value="MnSP R17.2"/>
          <xsd:enumeration value="MnSP R17.3"/>
          <xsd:enumeration value="MnSP R17.4"/>
          <xsd:enumeration value="MnSP R18.1"/>
          <xsd:enumeration value="MnSP R18.2"/>
          <xsd:enumeration value="MnSP R18.3"/>
          <xsd:enumeration value="MnSP R18.4"/>
          <xsd:enumeration value="MnSP R18.5"/>
          <xsd:enumeration value="MnSP R18.6"/>
          <xsd:enumeration value="MnSP R18.7"/>
          <xsd:enumeration value="MnSP R18.8"/>
          <xsd:enumeration value="MnSP R19.1"/>
          <xsd:enumeration value="MnSP R19.2"/>
          <xsd:enumeration value="MnSP R19.3"/>
          <xsd:enumeration value="MnSP R19.4"/>
          <xsd:enumeration value="MnSP R20.1"/>
          <xsd:enumeration value="MnSP R20.2"/>
          <xsd:enumeration value="MnSP R20.3"/>
          <xsd:enumeration value="MnSP R20.4"/>
          <xsd:enumeration value="MnSP R20.6"/>
          <xsd:enumeration value="MnSP R20.8"/>
          <xsd:enumeration value="MnSP R20.10"/>
          <xsd:enumeration value="MnSP R20.12"/>
          <xsd:enumeration value="MnSP R21.1"/>
          <xsd:enumeration value="MnSP R21.12"/>
          <xsd:enumeration value="MnSP R21.2"/>
          <xsd:enumeration value="MnSP R21.3"/>
          <xsd:enumeration value="MnSP R21.4"/>
          <xsd:enumeration value="MnSP R21.6"/>
          <xsd:enumeration value="MnSP R21.9"/>
          <xsd:enumeration value="MnSP R22.6"/>
          <xsd:enumeration value="MnSP R22.12"/>
        </xsd:restriction>
      </xsd:simpleType>
    </xsd:element>
    <xsd:element name="Sub_x0020_category_x002d_req_x003a_" ma:index="9" nillable="true" ma:displayName="Sub category-req:" ma:description="Enter the subcategory for the document" ma:format="Dropdown" ma:internalName="Sub_x0020_category_x002d_req_x003a_">
      <xsd:simpleType>
        <xsd:restriction base="dms:Choice">
          <xsd:enumeration value="MnCHOICES and RMS"/>
          <xsd:enumeration value="MnSPA"/>
          <xsd:enumeration value="Data"/>
          <xsd:enumeration value="Frameworks"/>
          <xsd:enumeration value="Supporting Documentation"/>
          <xsd:enumeration value="Wireframes"/>
        </xsd:restriction>
      </xsd:simpleType>
    </xsd:element>
  </xsd:schema>
  <xsd:schema xmlns:xsd="http://www.w3.org/2001/XMLSchema" xmlns:xs="http://www.w3.org/2001/XMLSchema" xmlns:dms="http://schemas.microsoft.com/office/2006/documentManagement/types" xmlns:pc="http://schemas.microsoft.com/office/infopath/2007/PartnerControls" targetNamespace="0cdeeaad-74a8-4021-893f-c7b31297a14c"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dlc_DocId" ma:index="11" nillable="true" ma:displayName="Document ID Value" ma:description="The value of the document ID assigned to this item." ma:internalName="_dlc_DocId" ma:readOnly="true">
      <xsd:simpleType>
        <xsd:restriction base="dms:Text"/>
      </xsd:simpleType>
    </xsd:element>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3"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B85A7-EF9D-43DF-AAAD-EA0A04E55916}">
  <ds:schemaRefs>
    <ds:schemaRef ds:uri="http://schemas.microsoft.com/sharepoint/v3/contenttype/forms"/>
  </ds:schemaRefs>
</ds:datastoreItem>
</file>

<file path=customXml/itemProps2.xml><?xml version="1.0" encoding="utf-8"?>
<ds:datastoreItem xmlns:ds="http://schemas.openxmlformats.org/officeDocument/2006/customXml" ds:itemID="{D094A11E-E27E-4040-A56D-F53ED1934D33}">
  <ds:schemaRefs>
    <ds:schemaRef ds:uri="http://schemas.microsoft.com/sharepoint/events"/>
  </ds:schemaRefs>
</ds:datastoreItem>
</file>

<file path=customXml/itemProps3.xml><?xml version="1.0" encoding="utf-8"?>
<ds:datastoreItem xmlns:ds="http://schemas.openxmlformats.org/officeDocument/2006/customXml" ds:itemID="{E17CEB6A-A90D-4B52-9DED-0C817F8E45E2}">
  <ds:schemaRefs>
    <ds:schemaRef ds:uri="http://purl.org/dc/dcmitype/"/>
    <ds:schemaRef ds:uri="http://purl.org/dc/terms/"/>
    <ds:schemaRef ds:uri="http://schemas.openxmlformats.org/package/2006/metadata/core-properties"/>
    <ds:schemaRef ds:uri="http://www.w3.org/XML/1998/namespace"/>
    <ds:schemaRef ds:uri="http://purl.org/dc/elements/1.1/"/>
    <ds:schemaRef ds:uri="http://schemas.microsoft.com/office/2006/documentManagement/types"/>
    <ds:schemaRef ds:uri="39dc04e4-1dc7-4207-b25c-d7db9724c689"/>
    <ds:schemaRef ds:uri="http://schemas.microsoft.com/office/infopath/2007/PartnerControls"/>
    <ds:schemaRef ds:uri="0cdeeaad-74a8-4021-893f-c7b31297a14c"/>
    <ds:schemaRef ds:uri="http://schemas.microsoft.com/office/2006/metadata/properties"/>
  </ds:schemaRefs>
</ds:datastoreItem>
</file>

<file path=customXml/itemProps4.xml><?xml version="1.0" encoding="utf-8"?>
<ds:datastoreItem xmlns:ds="http://schemas.openxmlformats.org/officeDocument/2006/customXml" ds:itemID="{777942AF-2D09-4976-BAE5-B67D5E2296D0}">
  <ds:schemaRefs>
    <ds:schemaRef ds:uri="http://schemas.microsoft.com/office/2006/metadata/longProperties"/>
  </ds:schemaRefs>
</ds:datastoreItem>
</file>

<file path=customXml/itemProps5.xml><?xml version="1.0" encoding="utf-8"?>
<ds:datastoreItem xmlns:ds="http://schemas.openxmlformats.org/officeDocument/2006/customXml" ds:itemID="{A7756B3D-5927-40B9-8552-DB2C7FB133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9dc04e4-1dc7-4207-b25c-d7db9724c689"/>
    <ds:schemaRef ds:uri="0cdeeaad-74a8-4021-893f-c7b31297a14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eb14b046-24c4-4519-8f26-b89c2159828c}" enabled="0" method="" siteId="{eb14b046-24c4-4519-8f26-b89c2159828c}"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8</vt:i4>
      </vt:variant>
      <vt:variant>
        <vt:lpstr>Named Ranges</vt:lpstr>
      </vt:variant>
      <vt:variant>
        <vt:i4>24</vt:i4>
      </vt:variant>
    </vt:vector>
  </HeadingPairs>
  <TitlesOfParts>
    <vt:vector size="32" baseType="lpstr">
      <vt:lpstr>Direct Staffing</vt:lpstr>
      <vt:lpstr>Employee Related Expenses</vt:lpstr>
      <vt:lpstr>Transportation</vt:lpstr>
      <vt:lpstr>Client Programming &amp; Supports</vt:lpstr>
      <vt:lpstr>Program Related Expenses</vt:lpstr>
      <vt:lpstr>Regional Variance Factor</vt:lpstr>
      <vt:lpstr>Res Corp Basic Rate Totals</vt:lpstr>
      <vt:lpstr>Version</vt:lpstr>
      <vt:lpstr>Budget_Neutrality</vt:lpstr>
      <vt:lpstr>columntitleregion1.b30.g36.1</vt:lpstr>
      <vt:lpstr>Customization</vt:lpstr>
      <vt:lpstr>Individual_Remote</vt:lpstr>
      <vt:lpstr>IndividualAmountForRemoteStaff</vt:lpstr>
      <vt:lpstr>IndividualAmountForSharedStaff</vt:lpstr>
      <vt:lpstr>IndividualOnsiteStaff</vt:lpstr>
      <vt:lpstr>LPN</vt:lpstr>
      <vt:lpstr>'Client Programming &amp; Supports'!Print_Area</vt:lpstr>
      <vt:lpstr>'Employee Related Expenses'!Print_Area</vt:lpstr>
      <vt:lpstr>'Program Related Expenses'!Print_Area</vt:lpstr>
      <vt:lpstr>'Res Corp Basic Rate Totals'!Print_Area</vt:lpstr>
      <vt:lpstr>Transportation!Print_Area</vt:lpstr>
      <vt:lpstr>ReliefStaff</vt:lpstr>
      <vt:lpstr>RemoteStaff</vt:lpstr>
      <vt:lpstr>RN</vt:lpstr>
      <vt:lpstr>SharedOnsiteStaff</vt:lpstr>
      <vt:lpstr>Step_11._Calculate_total_staffing</vt:lpstr>
      <vt:lpstr>Supervision</vt:lpstr>
      <vt:lpstr>titleregion1.B5.G7.1</vt:lpstr>
      <vt:lpstr>titleregion3.b25.G27.1</vt:lpstr>
      <vt:lpstr>TotalRemoteStaff</vt:lpstr>
      <vt:lpstr>TotalStaffing</vt:lpstr>
      <vt:lpstr>Transportation</vt:lpstr>
    </vt:vector>
  </TitlesOfParts>
  <Company>State of Minnesota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2023 Community Residential Services v17</dc:title>
  <dc:creator>pwmfb67</dc:creator>
  <cp:lastModifiedBy>Roettger, Ruby (DHS)</cp:lastModifiedBy>
  <cp:lastPrinted>2013-06-21T18:14:09Z</cp:lastPrinted>
  <dcterms:created xsi:type="dcterms:W3CDTF">2009-10-20T14:58:44Z</dcterms:created>
  <dcterms:modified xsi:type="dcterms:W3CDTF">2026-03-25T15:02:45Z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y fmtid="{D5CDD505-2E9C-101B-9397-08002B2CF9AE}" pid="3" name="xd_Signature">
    <vt:lpwstr/>
  </property>
  <property fmtid="{D5CDD505-2E9C-101B-9397-08002B2CF9AE}" pid="4" name="display_urn:schemas-microsoft-com:office:office#Editor">
    <vt:lpwstr>Bediako, Maria F</vt:lpwstr>
  </property>
  <property fmtid="{D5CDD505-2E9C-101B-9397-08002B2CF9AE}" pid="5" name="display_urn:schemas-microsoft-com:office:office#Author">
    <vt:lpwstr>Bediako, Maria F</vt:lpwstr>
  </property>
  <property fmtid="{D5CDD505-2E9C-101B-9397-08002B2CF9AE}" pid="6" name="TemplateUrl">
    <vt:lpwstr/>
  </property>
  <property fmtid="{D5CDD505-2E9C-101B-9397-08002B2CF9AE}" pid="7" name="xd_ProgID">
    <vt:lpwstr/>
  </property>
  <property fmtid="{D5CDD505-2E9C-101B-9397-08002B2CF9AE}" pid="8" name="ContentTypeId">
    <vt:lpwstr>0x010100162A03CF163030488AA007497FCFE82D</vt:lpwstr>
  </property>
  <property fmtid="{D5CDD505-2E9C-101B-9397-08002B2CF9AE}" pid="9" name="ServiceType">
    <vt:lpwstr>2013 Frameworks</vt:lpwstr>
  </property>
  <property fmtid="{D5CDD505-2E9C-101B-9397-08002B2CF9AE}" pid="10" name="Cat:">
    <vt:lpwstr>2014 Version 2 -4/1 COLA Updates</vt:lpwstr>
  </property>
  <property fmtid="{D5CDD505-2E9C-101B-9397-08002B2CF9AE}" pid="11" name="Assigned to0">
    <vt:lpwstr>Hauschild, Judy</vt:lpwstr>
  </property>
  <property fmtid="{D5CDD505-2E9C-101B-9397-08002B2CF9AE}" pid="12" name="Public page">
    <vt:lpwstr>DSD</vt:lpwstr>
  </property>
  <property fmtid="{D5CDD505-2E9C-101B-9397-08002B2CF9AE}" pid="13" name="PCA Page status">
    <vt:lpwstr>Approved and Posted</vt:lpwstr>
  </property>
  <property fmtid="{D5CDD505-2E9C-101B-9397-08002B2CF9AE}" pid="14" name="Order">
    <vt:lpwstr>7100.00000000000</vt:lpwstr>
  </property>
  <property fmtid="{D5CDD505-2E9C-101B-9397-08002B2CF9AE}" pid="15" name="Review Type">
    <vt:lpwstr>Page update</vt:lpwstr>
  </property>
  <property fmtid="{D5CDD505-2E9C-101B-9397-08002B2CF9AE}" pid="16" name="_dlc_DocId">
    <vt:lpwstr>S2EJPDAADAY4-1521811817-565</vt:lpwstr>
  </property>
  <property fmtid="{D5CDD505-2E9C-101B-9397-08002B2CF9AE}" pid="17" name="_dlc_DocIdItemGuid">
    <vt:lpwstr>0f407f88-3569-4744-a941-e23361e0270f</vt:lpwstr>
  </property>
  <property fmtid="{D5CDD505-2E9C-101B-9397-08002B2CF9AE}" pid="18" name="_dlc_DocIdUrl">
    <vt:lpwstr>https://workplace/cc/MnSPA/_layouts/15/DocIdRedir.aspx?ID=S2EJPDAADAY4-1521811817-565, S2EJPDAADAY4-1521811817-565</vt:lpwstr>
  </property>
</Properties>
</file>