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127"/>
  <workbookPr defaultThemeVersion="124226"/>
  <mc:AlternateContent xmlns:mc="http://schemas.openxmlformats.org/markup-compatibility/2006">
    <mc:Choice Requires="x15">
      <x15ac:absPath xmlns:x15ac="http://schemas.microsoft.com/office/spreadsheetml/2010/11/ac" url="X:\Rate_Setting_Methodologies_Initiative\Compliance\2026 Rate Remediation\2026 Remediated Frameworks NO COLOR\Locked\"/>
    </mc:Choice>
  </mc:AlternateContent>
  <xr:revisionPtr revIDLastSave="0" documentId="13_ncr:1_{5342995C-3548-4278-835C-8223E3DF2A0C}" xr6:coauthVersionLast="47" xr6:coauthVersionMax="47" xr10:uidLastSave="{00000000-0000-0000-0000-000000000000}"/>
  <bookViews>
    <workbookView xWindow="-28920" yWindow="-120" windowWidth="29040" windowHeight="15720" tabRatio="871" xr2:uid="{00000000-000D-0000-FFFF-FFFF00000000}"/>
  </bookViews>
  <sheets>
    <sheet name="Direct Staffing" sheetId="10" r:id="rId1"/>
    <sheet name="Program Plan Support" sheetId="5" r:id="rId2"/>
    <sheet name="Emp. Related Exp." sheetId="3" r:id="rId3"/>
    <sheet name="Client Programming &amp; Supports" sheetId="11" r:id="rId4"/>
    <sheet name="Program Facility" sheetId="14" r:id="rId5"/>
    <sheet name="Program Related Expenses" sheetId="6" r:id="rId6"/>
    <sheet name="Regional Variance Factor" sheetId="16" r:id="rId7"/>
    <sheet name="Day Support Rate Framework" sheetId="9" r:id="rId8"/>
    <sheet name="Version" sheetId="15" state="hidden" r:id="rId9"/>
  </sheets>
  <definedNames>
    <definedName name="Budget_Neutrality">'Day Support Rate Framework'!$A$26:$B$27</definedName>
    <definedName name="columntitleregion1.b14.g20.1">'Direct Staffing'!$A$17:$F$19</definedName>
    <definedName name="Customization">'Direct Staffing'!$A$16:$F$19</definedName>
    <definedName name="DirectStaff">'Direct Staffing'!$A$8:$F$10</definedName>
    <definedName name="LPN_Units">'Direct Staffing'!$A$21:$D$23</definedName>
    <definedName name="_xlnm.Print_Area" localSheetId="1">'Program Plan Support'!$A$1:$C$9</definedName>
    <definedName name="Relief_Staff">'Direct Staffing'!$A$29:$D$31</definedName>
    <definedName name="RN_Units">'Direct Staffing'!$A$25:$D$27</definedName>
    <definedName name="Supervision">'Direct Staffing'!$A$12:$F$14</definedName>
    <definedName name="titleregion1.b5.g6.1">'Direct Staffing'!$A$9:$F$10</definedName>
    <definedName name="titleregion2.b9.g11.1">'Direct Staffing'!$A$13:$F$14</definedName>
    <definedName name="TotalStaffing">'Direct Staffing'!$A$33:$C$34</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B5" i="14" l="1"/>
  <c r="H5" i="14"/>
  <c r="H9" i="11"/>
  <c r="I9" i="10"/>
  <c r="I10" i="10"/>
  <c r="C6" i="10" l="1"/>
  <c r="C10" i="10" s="1"/>
  <c r="E10" i="10" s="1"/>
  <c r="F10" i="10" s="1"/>
  <c r="D27" i="10"/>
  <c r="B7" i="16"/>
  <c r="B22" i="9" s="1"/>
  <c r="B5" i="16"/>
  <c r="D23" i="10"/>
  <c r="G27" i="9"/>
  <c r="G28" i="9" s="1"/>
  <c r="E14" i="10"/>
  <c r="F14" i="10" s="1"/>
  <c r="I12" i="10"/>
  <c r="I11" i="10"/>
  <c r="I8" i="10"/>
  <c r="I7" i="10"/>
  <c r="I6" i="10"/>
  <c r="I5" i="10"/>
  <c r="I4" i="10"/>
  <c r="I3" i="10"/>
  <c r="D18" i="10"/>
  <c r="E18" i="10" s="1"/>
  <c r="F18" i="10" s="1"/>
  <c r="C9" i="11"/>
  <c r="B13" i="9"/>
  <c r="E8" i="6"/>
  <c r="B19" i="9"/>
  <c r="B7" i="9"/>
  <c r="C19" i="3"/>
  <c r="B10" i="9"/>
  <c r="A5" i="14"/>
  <c r="C5" i="14" s="1"/>
  <c r="B16" i="9" s="1"/>
  <c r="D16" i="9" s="1"/>
  <c r="D31" i="10" l="1"/>
  <c r="C34" i="10" s="1"/>
  <c r="B4" i="9" s="1"/>
  <c r="D4" i="9" s="1"/>
  <c r="D7" i="9" l="1"/>
  <c r="D10" i="9" s="1"/>
  <c r="D13" i="9" l="1"/>
  <c r="E19" i="9" s="1"/>
  <c r="D19" i="9" l="1"/>
  <c r="D22" i="9"/>
  <c r="D24" i="9" s="1"/>
  <c r="B24" i="9" s="1"/>
  <c r="G29" i="9" l="1"/>
  <c r="B27" i="9" s="1"/>
  <c r="B30" i="9" s="1"/>
  <c r="B33" i="9" s="1"/>
  <c r="B36" i="9" s="1"/>
  <c r="B39" i="9" s="1"/>
  <c r="B42" i="9" s="1"/>
  <c r="B45" i="9" s="1"/>
  <c r="B48" i="9" s="1"/>
</calcChain>
</file>

<file path=xl/sharedStrings.xml><?xml version="1.0" encoding="utf-8"?>
<sst xmlns="http://schemas.openxmlformats.org/spreadsheetml/2006/main" count="404" uniqueCount="298">
  <si>
    <t>Staff Type</t>
  </si>
  <si>
    <t>Employee Related Expenses</t>
  </si>
  <si>
    <t>Health insurance</t>
  </si>
  <si>
    <t>Vision</t>
  </si>
  <si>
    <t>Life insurance</t>
  </si>
  <si>
    <t>Long-term disability insurance</t>
  </si>
  <si>
    <t>Short-term disability insurance</t>
  </si>
  <si>
    <t>Retirement</t>
  </si>
  <si>
    <t>Tuition reimbursement</t>
  </si>
  <si>
    <t>Total Benefit Percentage</t>
  </si>
  <si>
    <t>General and Administrative Support %</t>
  </si>
  <si>
    <t>Direct Staffing</t>
  </si>
  <si>
    <t>Total G&amp;A Standard</t>
  </si>
  <si>
    <t>G&amp;A</t>
  </si>
  <si>
    <t>Add-on $</t>
  </si>
  <si>
    <t>Add-on Choice</t>
  </si>
  <si>
    <t>Wage</t>
  </si>
  <si>
    <t>Dollar Amount</t>
  </si>
  <si>
    <t>Direct Care Staffing:</t>
  </si>
  <si>
    <t>Benefit Description</t>
  </si>
  <si>
    <t xml:space="preserve">Benefit % </t>
  </si>
  <si>
    <t>Step 1. Add in standard employment related expense percentage</t>
  </si>
  <si>
    <t>%</t>
  </si>
  <si>
    <t>Staffing Customization Options</t>
  </si>
  <si>
    <t>Total Individual Staffing Amount</t>
  </si>
  <si>
    <t>Wellness program</t>
  </si>
  <si>
    <t>Other Benefits (could include but not limited to:)</t>
  </si>
  <si>
    <t>Taxes &amp; Workers Comp</t>
  </si>
  <si>
    <t>(including FICA, FUTA, SUTA, Workers Comp, Medicare tax)</t>
  </si>
  <si>
    <t>Percentage for Direct Care Staffing</t>
  </si>
  <si>
    <t>Employee Related Expense</t>
  </si>
  <si>
    <t>Program Support</t>
  </si>
  <si>
    <t>Documentation</t>
  </si>
  <si>
    <t>Direct staff preparation and service planning</t>
  </si>
  <si>
    <t>Client Programming and Supports</t>
  </si>
  <si>
    <t>Client Programming and Supports Standard</t>
  </si>
  <si>
    <t>Standard %</t>
  </si>
  <si>
    <t>Collateral contact related to direct service</t>
  </si>
  <si>
    <t xml:space="preserve">Program Plan Support </t>
  </si>
  <si>
    <t>Step 1. Determine components of program plan support</t>
  </si>
  <si>
    <t>Program plan support definition and components included in the program support percentage</t>
  </si>
  <si>
    <t>* percentage of direct staffing costs</t>
  </si>
  <si>
    <t>Employee Related Expense Description</t>
  </si>
  <si>
    <t>Step 1. Add in standard client programming and supports percentage</t>
  </si>
  <si>
    <t xml:space="preserve">         </t>
  </si>
  <si>
    <t xml:space="preserve">                                                                                                  </t>
  </si>
  <si>
    <t>Program Facility</t>
  </si>
  <si>
    <t xml:space="preserve">  </t>
  </si>
  <si>
    <t>Deaf or hard of hearing</t>
  </si>
  <si>
    <t>Total %</t>
  </si>
  <si>
    <t>Total Percentage</t>
  </si>
  <si>
    <t>Total Client Programming and Supports percentage</t>
  </si>
  <si>
    <t>Step 1: Calculate a flat rate/person based on staffing ratio</t>
  </si>
  <si>
    <t>Staffing Ratio</t>
  </si>
  <si>
    <t>Direct Staff</t>
  </si>
  <si>
    <t>Total % of program support</t>
  </si>
  <si>
    <t>Program Support standard</t>
  </si>
  <si>
    <t>Program Facility cost</t>
  </si>
  <si>
    <t>Standard G&amp;A</t>
  </si>
  <si>
    <t>Program G&amp;A</t>
  </si>
  <si>
    <t>Dental insurance</t>
  </si>
  <si>
    <t>Percentage of direct care to cover staffing benefits</t>
  </si>
  <si>
    <t>Step 2. Total Client Programming and Supports percentage</t>
  </si>
  <si>
    <t>Program Related Expenses</t>
  </si>
  <si>
    <t>Step 1. Add in standard general and administrative support percentage</t>
  </si>
  <si>
    <t>Utilization Factor</t>
  </si>
  <si>
    <t>Total Program Related Expenses percentage</t>
  </si>
  <si>
    <t>Rate Calculation:</t>
  </si>
  <si>
    <t>* Total Employee Related Expense Percentage</t>
  </si>
  <si>
    <t>Direct Staff Supervision</t>
  </si>
  <si>
    <t>No Customization</t>
  </si>
  <si>
    <t>Supervision Percent</t>
  </si>
  <si>
    <t>Budget Neutrality Factor</t>
  </si>
  <si>
    <t>Units</t>
  </si>
  <si>
    <t>Total cost</t>
  </si>
  <si>
    <t>Pro-rated cost of staff per Unit</t>
  </si>
  <si>
    <t>Total cost per Unit</t>
  </si>
  <si>
    <t>Total Cost per Unit</t>
  </si>
  <si>
    <t>Staffing Customization Amount per Unit</t>
  </si>
  <si>
    <t>Total  Units</t>
  </si>
  <si>
    <t>Rate per person per Unit</t>
  </si>
  <si>
    <t>Unit Facility Cost</t>
  </si>
  <si>
    <t>Total costs for staffing per unit</t>
  </si>
  <si>
    <t>Unit Rate</t>
  </si>
  <si>
    <t>Supervision Units</t>
  </si>
  <si>
    <t>Unit Budget Neutrality</t>
  </si>
  <si>
    <t>RN Option</t>
  </si>
  <si>
    <t>RN</t>
  </si>
  <si>
    <t>RN Amount</t>
  </si>
  <si>
    <t>LPN</t>
  </si>
  <si>
    <t>LPN Amount</t>
  </si>
  <si>
    <t>RN Unit Wage</t>
  </si>
  <si>
    <t>LPN Unit Wage</t>
  </si>
  <si>
    <t>LPN Option</t>
  </si>
  <si>
    <t>Implementation version</t>
  </si>
  <si>
    <t>reordered RN/LPN fields</t>
  </si>
  <si>
    <t>updated precision to two on all sheets, except last totals sheet updated to a precision of 4</t>
  </si>
  <si>
    <t>updated to reflect 4/1/2014 COLA increase of 1%</t>
  </si>
  <si>
    <t>Original Total Unit Rate</t>
  </si>
  <si>
    <t>4/1/2014 COLA</t>
  </si>
  <si>
    <t>Cost of Living Adjustment</t>
  </si>
  <si>
    <t>Post COLA Total Unit Rate</t>
  </si>
  <si>
    <t>updated to reflect 7/1/2014 COLA increase of 5%</t>
  </si>
  <si>
    <t>7/1/2014 COLA</t>
  </si>
  <si>
    <t>7/1/15 COLA increase of 1% added</t>
  </si>
  <si>
    <t>Version 4</t>
  </si>
  <si>
    <t>Version 1</t>
  </si>
  <si>
    <t>Version 2</t>
  </si>
  <si>
    <t>Version 3</t>
  </si>
  <si>
    <t>7/1/2015 COLA</t>
  </si>
  <si>
    <t>Step 1: Select County of Residence</t>
  </si>
  <si>
    <t>County of Residence</t>
  </si>
  <si>
    <t>Select County</t>
  </si>
  <si>
    <t>Region</t>
  </si>
  <si>
    <t>RVF</t>
  </si>
  <si>
    <t>COR Lead Agency</t>
  </si>
  <si>
    <t xml:space="preserve">MSA Region </t>
  </si>
  <si>
    <t>Unspecified Region</t>
  </si>
  <si>
    <t>-</t>
  </si>
  <si>
    <t>Aitkin</t>
  </si>
  <si>
    <t>Northeast Region</t>
  </si>
  <si>
    <t>Anoka</t>
  </si>
  <si>
    <t>Metro Region</t>
  </si>
  <si>
    <t>Becker</t>
  </si>
  <si>
    <t>Northwest Region</t>
  </si>
  <si>
    <t>Beltrami</t>
  </si>
  <si>
    <t>Benton</t>
  </si>
  <si>
    <t>St. Cloud Region</t>
  </si>
  <si>
    <t>Big Stone</t>
  </si>
  <si>
    <t>Southwest Region</t>
  </si>
  <si>
    <t>Blue Earth</t>
  </si>
  <si>
    <t>Mankato Region</t>
  </si>
  <si>
    <t>Brown</t>
  </si>
  <si>
    <t>Southeast Region</t>
  </si>
  <si>
    <t>Carlton</t>
  </si>
  <si>
    <t>Duluth Region</t>
  </si>
  <si>
    <t>Carver</t>
  </si>
  <si>
    <t>Cass</t>
  </si>
  <si>
    <t>Chippewa</t>
  </si>
  <si>
    <t>Chisago</t>
  </si>
  <si>
    <t>Clay</t>
  </si>
  <si>
    <t>Fargo Region</t>
  </si>
  <si>
    <t>Clearwater</t>
  </si>
  <si>
    <t>Cook</t>
  </si>
  <si>
    <t>Cottonwood</t>
  </si>
  <si>
    <t>Crow Wing</t>
  </si>
  <si>
    <t>Dakota</t>
  </si>
  <si>
    <t>Dodge</t>
  </si>
  <si>
    <t>Rochester Region</t>
  </si>
  <si>
    <t>Douglas</t>
  </si>
  <si>
    <t>Faribault</t>
  </si>
  <si>
    <t>Fillmore</t>
  </si>
  <si>
    <t>Freeborn</t>
  </si>
  <si>
    <t>Goodhue</t>
  </si>
  <si>
    <t>Grant</t>
  </si>
  <si>
    <t>Hennepin</t>
  </si>
  <si>
    <t>Houston</t>
  </si>
  <si>
    <t>Lacrosse Region</t>
  </si>
  <si>
    <t>Hubbard</t>
  </si>
  <si>
    <t>Isanti</t>
  </si>
  <si>
    <t>Itasca</t>
  </si>
  <si>
    <t>Jackson</t>
  </si>
  <si>
    <t>Kanabec</t>
  </si>
  <si>
    <t>Kandiyohi</t>
  </si>
  <si>
    <t>Kittson</t>
  </si>
  <si>
    <t>Koochiching</t>
  </si>
  <si>
    <t>Lac Qui Parle</t>
  </si>
  <si>
    <t>Lake</t>
  </si>
  <si>
    <t>Lake of the Woods</t>
  </si>
  <si>
    <t>Le Sueur</t>
  </si>
  <si>
    <t>Lincoln</t>
  </si>
  <si>
    <t>Lyon</t>
  </si>
  <si>
    <t>Mahnomen</t>
  </si>
  <si>
    <t>Marshall</t>
  </si>
  <si>
    <t>Martin</t>
  </si>
  <si>
    <t>Mc Leod</t>
  </si>
  <si>
    <t>Meeker</t>
  </si>
  <si>
    <t>Mille Lacs</t>
  </si>
  <si>
    <t>Morrison</t>
  </si>
  <si>
    <t>Mower</t>
  </si>
  <si>
    <t>Murray</t>
  </si>
  <si>
    <t>Nicollet</t>
  </si>
  <si>
    <t>Nobles</t>
  </si>
  <si>
    <t>Norman</t>
  </si>
  <si>
    <t>Olmsted</t>
  </si>
  <si>
    <t>Otter Tail</t>
  </si>
  <si>
    <t>Pennington</t>
  </si>
  <si>
    <t>Pine</t>
  </si>
  <si>
    <t>Pipestone</t>
  </si>
  <si>
    <t>Polk</t>
  </si>
  <si>
    <t>Grand Forks Region</t>
  </si>
  <si>
    <t>Pope</t>
  </si>
  <si>
    <t>Ramsey</t>
  </si>
  <si>
    <t>Red Lake</t>
  </si>
  <si>
    <t>Redwood</t>
  </si>
  <si>
    <t>Renville</t>
  </si>
  <si>
    <t>Rice</t>
  </si>
  <si>
    <t>Rock</t>
  </si>
  <si>
    <t>Roseau</t>
  </si>
  <si>
    <t>Scott</t>
  </si>
  <si>
    <t>Sherburne</t>
  </si>
  <si>
    <t>Sibley</t>
  </si>
  <si>
    <t>St. Louis</t>
  </si>
  <si>
    <t>Stearns</t>
  </si>
  <si>
    <t>Steele</t>
  </si>
  <si>
    <t>Stevens</t>
  </si>
  <si>
    <t>Swift</t>
  </si>
  <si>
    <t>Todd</t>
  </si>
  <si>
    <t>Traverse</t>
  </si>
  <si>
    <t>Wabasha</t>
  </si>
  <si>
    <t>Wadena</t>
  </si>
  <si>
    <t>Waseca</t>
  </si>
  <si>
    <t>Washington</t>
  </si>
  <si>
    <t>Watonwan</t>
  </si>
  <si>
    <t>Wilkin</t>
  </si>
  <si>
    <t>Winona</t>
  </si>
  <si>
    <t>Wright</t>
  </si>
  <si>
    <t>Yellow Medicine</t>
  </si>
  <si>
    <t>Regional Variance</t>
  </si>
  <si>
    <t>Regional Variance Factor</t>
  </si>
  <si>
    <t>Post 4/1/14 COLA Rate</t>
  </si>
  <si>
    <t>Post 7/1/14 COLA Rate</t>
  </si>
  <si>
    <t>Post 7/1/15 COLA Rate</t>
  </si>
  <si>
    <t>MnSPA</t>
  </si>
  <si>
    <t>Regional Variance Factor added</t>
  </si>
  <si>
    <t>Version 5</t>
  </si>
  <si>
    <t>Version 6</t>
  </si>
  <si>
    <t>Budget Neutrality Factor change from 100% to 105.1%</t>
  </si>
  <si>
    <t>Facilty Use charge changed from $19.30 to xyz</t>
  </si>
  <si>
    <t>Update RN/LPN units selection from Yes/No options to selection of 0-5 values.  This syncs up Excel framework with current capabilities in RMS.</t>
  </si>
  <si>
    <t>Updateed wages and component values for 7/1/17 legislation</t>
  </si>
  <si>
    <t>Version 7</t>
  </si>
  <si>
    <t>Version 8</t>
  </si>
  <si>
    <t>Updated Regional Variance Factors</t>
  </si>
  <si>
    <t>Leech Lake Tribe</t>
  </si>
  <si>
    <t>White Earth Tribe</t>
  </si>
  <si>
    <t>Upper Sioux Tribe</t>
  </si>
  <si>
    <t>Shakopee Tribe</t>
  </si>
  <si>
    <t>Lower Sioux Tribe</t>
  </si>
  <si>
    <t>Mille Lacs Band Tribe</t>
  </si>
  <si>
    <t>Bois Forte Tribe</t>
  </si>
  <si>
    <t>Fond du Lac Tribe</t>
  </si>
  <si>
    <t>Red Lake Tribe</t>
  </si>
  <si>
    <t>Grand Portage Tribe</t>
  </si>
  <si>
    <t>Prairie Island Tribe</t>
  </si>
  <si>
    <t>Final Unit Rate</t>
  </si>
  <si>
    <t>Remove COLA</t>
  </si>
  <si>
    <t>Version 9</t>
  </si>
  <si>
    <t>Limit RN and LPN units to 1</t>
  </si>
  <si>
    <t>Version 10</t>
  </si>
  <si>
    <t>RN Wage increase, Absence/Utilization increase, and Supervisor Wage increase</t>
  </si>
  <si>
    <t>Version 11</t>
  </si>
  <si>
    <t>Hidden Budget Neutrality Factor</t>
  </si>
  <si>
    <t>Version 12</t>
  </si>
  <si>
    <t>TBD</t>
  </si>
  <si>
    <t>Added CWF</t>
  </si>
  <si>
    <t>Step 1. Determine Wage for Direct Care Worker</t>
  </si>
  <si>
    <t>Base hourly wage</t>
  </si>
  <si>
    <t>Competitive Workforce Factor (CWF)</t>
  </si>
  <si>
    <t>Total wage per hour of service</t>
  </si>
  <si>
    <t>CWF Wage</t>
  </si>
  <si>
    <t xml:space="preserve">Step 2. Add wage for direct staff </t>
  </si>
  <si>
    <t>Step 3. Add hours for Supervision</t>
  </si>
  <si>
    <t>Step 4. Add staffing customization option to meet high level needs provided to an individual</t>
  </si>
  <si>
    <t>Step 7. Add % to cover vacation, sick and training for individual direct staff hours</t>
  </si>
  <si>
    <t>Step 8. Calculate daily individual staffing</t>
  </si>
  <si>
    <t>Direct service staff necessary to support and related to the provision of Day Support services when not engaged in direct contact with clients.</t>
  </si>
  <si>
    <t xml:space="preserve">Category to cover costs to provide participants access to the community or care in their program.  Examples include, but are not limited to:
- Participation costs for staff   
- Reinforcers as defined in the participant’s support plan 
- Transportation provided as part of Day Support Services to provide in-program transportation for the participant to increase access to the community outside the DT&amp;H location                                                                 - State plan or other available waiver services must be accessed first, and those services must be billed separately.
</t>
  </si>
  <si>
    <t>FRAMEWORK FOR DAY SUPPORT SERVICES</t>
  </si>
  <si>
    <t>Version 13</t>
  </si>
  <si>
    <t>Added Remote 1:1 option</t>
  </si>
  <si>
    <t>Version 14</t>
  </si>
  <si>
    <t>New value for direct care staff wage,
supervisor wage,
RN wage,
LPN wage,
client programming and support component,
program facility component</t>
  </si>
  <si>
    <t>Version 15</t>
  </si>
  <si>
    <t>1:1</t>
  </si>
  <si>
    <t>1:2</t>
  </si>
  <si>
    <t>1:3</t>
  </si>
  <si>
    <t>1:4</t>
  </si>
  <si>
    <t>1:5</t>
  </si>
  <si>
    <t>1:6</t>
  </si>
  <si>
    <t>1:7</t>
  </si>
  <si>
    <t>1:8</t>
  </si>
  <si>
    <t>1:9</t>
  </si>
  <si>
    <t>1:10</t>
  </si>
  <si>
    <t>Updated staffing ratio and RVF</t>
  </si>
  <si>
    <t>Version 16</t>
  </si>
  <si>
    <t>No Change</t>
  </si>
  <si>
    <t>Version 17</t>
  </si>
  <si>
    <t>Changes to tabs-direct staffing,client programming,program facility</t>
  </si>
  <si>
    <t>Version 18</t>
  </si>
  <si>
    <t>Version 19</t>
  </si>
  <si>
    <t>Increase to DC Wage, sup wage, RN wage, LPN Wage</t>
  </si>
  <si>
    <t>Version 20</t>
  </si>
  <si>
    <t>Update DC wage, sup wage; increase client prog &amp; supports</t>
  </si>
  <si>
    <t>Update DC wage, sup wage, RN wage, LPN wage for 2026 Rate Remediation.</t>
  </si>
  <si>
    <t>Version 20 amended</t>
  </si>
  <si>
    <t>Step 5. Add LPN Units</t>
  </si>
  <si>
    <t>Step 6. Add RN Units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44" formatCode="_(&quot;$&quot;* #,##0.00_);_(&quot;$&quot;* \(#,##0.00\);_(&quot;$&quot;* &quot;-&quot;??_);_(@_)"/>
    <numFmt numFmtId="43" formatCode="_(* #,##0.00_);_(* \(#,##0.00\);_(* &quot;-&quot;??_);_(@_)"/>
    <numFmt numFmtId="164" formatCode="_(* #,##0_);_(* \(#,##0\);_(* &quot;-&quot;??_);_(@_)"/>
    <numFmt numFmtId="165" formatCode="0.0%"/>
    <numFmt numFmtId="166" formatCode="0.000"/>
    <numFmt numFmtId="167" formatCode="_(&quot;$&quot;* #,##0.000_);_(&quot;$&quot;* \(#,##0.000\);_(&quot;$&quot;* &quot;-&quot;??_);_(@_)"/>
  </numFmts>
  <fonts count="13" x14ac:knownFonts="1">
    <font>
      <sz val="10"/>
      <name val="Arial"/>
    </font>
    <font>
      <sz val="10"/>
      <name val="Arial"/>
      <family val="2"/>
    </font>
    <font>
      <sz val="8"/>
      <name val="Arial"/>
      <family val="2"/>
    </font>
    <font>
      <b/>
      <sz val="10"/>
      <name val="Arial"/>
      <family val="2"/>
    </font>
    <font>
      <b/>
      <i/>
      <sz val="12"/>
      <name val="Arial"/>
      <family val="2"/>
    </font>
    <font>
      <sz val="10"/>
      <name val="Arial"/>
      <family val="2"/>
    </font>
    <font>
      <sz val="10"/>
      <color indexed="9"/>
      <name val="Arial"/>
      <family val="2"/>
    </font>
    <font>
      <strike/>
      <sz val="10"/>
      <name val="Arial"/>
      <family val="2"/>
    </font>
    <font>
      <b/>
      <sz val="11"/>
      <color rgb="FF000000"/>
      <name val="Calibri"/>
      <family val="2"/>
      <scheme val="minor"/>
    </font>
    <font>
      <sz val="11"/>
      <color rgb="FF000000"/>
      <name val="Calibri"/>
      <family val="2"/>
      <scheme val="minor"/>
    </font>
    <font>
      <sz val="10"/>
      <color theme="1"/>
      <name val="Arial"/>
      <family val="2"/>
    </font>
    <font>
      <sz val="10"/>
      <color theme="0"/>
      <name val="Arial"/>
      <family val="2"/>
    </font>
    <font>
      <sz val="8"/>
      <name val="Arial"/>
      <family val="2"/>
    </font>
  </fonts>
  <fills count="11">
    <fill>
      <patternFill patternType="none"/>
    </fill>
    <fill>
      <patternFill patternType="gray125"/>
    </fill>
    <fill>
      <patternFill patternType="solid">
        <fgColor indexed="9"/>
        <bgColor indexed="64"/>
      </patternFill>
    </fill>
    <fill>
      <patternFill patternType="solid">
        <fgColor indexed="22"/>
        <bgColor indexed="64"/>
      </patternFill>
    </fill>
    <fill>
      <patternFill patternType="solid">
        <fgColor indexed="9"/>
        <bgColor indexed="9"/>
      </patternFill>
    </fill>
    <fill>
      <patternFill patternType="solid">
        <fgColor theme="0"/>
        <bgColor indexed="64"/>
      </patternFill>
    </fill>
    <fill>
      <patternFill patternType="solid">
        <fgColor rgb="FFFFFF99"/>
        <bgColor indexed="64"/>
      </patternFill>
    </fill>
    <fill>
      <patternFill patternType="solid">
        <fgColor theme="0" tint="-0.249977111117893"/>
        <bgColor indexed="64"/>
      </patternFill>
    </fill>
    <fill>
      <patternFill patternType="solid">
        <fgColor theme="0" tint="-0.14999847407452621"/>
        <bgColor indexed="64"/>
      </patternFill>
    </fill>
    <fill>
      <patternFill patternType="solid">
        <fgColor theme="0"/>
        <bgColor indexed="9"/>
      </patternFill>
    </fill>
    <fill>
      <patternFill patternType="solid">
        <fgColor theme="8" tint="0.59999389629810485"/>
        <bgColor indexed="64"/>
      </patternFill>
    </fill>
  </fills>
  <borders count="30">
    <border>
      <left/>
      <right/>
      <top/>
      <bottom/>
      <diagonal/>
    </border>
    <border>
      <left style="thin">
        <color indexed="64"/>
      </left>
      <right style="thin">
        <color indexed="64"/>
      </right>
      <top style="thin">
        <color indexed="64"/>
      </top>
      <bottom style="thin">
        <color indexed="64"/>
      </bottom>
      <diagonal/>
    </border>
    <border>
      <left style="thin">
        <color indexed="64"/>
      </left>
      <right/>
      <top/>
      <bottom/>
      <diagonal/>
    </border>
    <border>
      <left style="thin">
        <color indexed="64"/>
      </left>
      <right/>
      <top/>
      <bottom style="thin">
        <color indexed="64"/>
      </bottom>
      <diagonal/>
    </border>
    <border>
      <left/>
      <right/>
      <top/>
      <bottom style="thin">
        <color indexed="64"/>
      </bottom>
      <diagonal/>
    </border>
    <border>
      <left style="thin">
        <color indexed="64"/>
      </left>
      <right style="thin">
        <color indexed="64"/>
      </right>
      <top/>
      <bottom/>
      <diagonal/>
    </border>
    <border>
      <left style="thin">
        <color indexed="64"/>
      </left>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top style="medium">
        <color indexed="64"/>
      </top>
      <bottom/>
      <diagonal/>
    </border>
    <border>
      <left style="medium">
        <color indexed="64"/>
      </left>
      <right/>
      <top style="thin">
        <color indexed="64"/>
      </top>
      <bottom style="thin">
        <color indexed="64"/>
      </bottom>
      <diagonal/>
    </border>
    <border>
      <left style="medium">
        <color indexed="64"/>
      </left>
      <right/>
      <top style="thin">
        <color indexed="64"/>
      </top>
      <bottom style="medium">
        <color indexed="64"/>
      </bottom>
      <diagonal/>
    </border>
    <border>
      <left style="thin">
        <color indexed="64"/>
      </left>
      <right style="thin">
        <color indexed="64"/>
      </right>
      <top style="medium">
        <color indexed="64"/>
      </top>
      <bottom/>
      <diagonal/>
    </border>
    <border>
      <left/>
      <right/>
      <top style="thin">
        <color indexed="64"/>
      </top>
      <bottom style="thin">
        <color indexed="64"/>
      </bottom>
      <diagonal/>
    </border>
    <border>
      <left/>
      <right/>
      <top style="thin">
        <color indexed="64"/>
      </top>
      <bottom style="medium">
        <color indexed="64"/>
      </bottom>
      <diagonal/>
    </border>
    <border>
      <left style="medium">
        <color indexed="64"/>
      </left>
      <right/>
      <top style="medium">
        <color indexed="64"/>
      </top>
      <bottom style="thin">
        <color indexed="64"/>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right style="medium">
        <color indexed="64"/>
      </right>
      <top style="thin">
        <color indexed="64"/>
      </top>
      <bottom style="thin">
        <color indexed="64"/>
      </bottom>
      <diagonal/>
    </border>
    <border>
      <left style="medium">
        <color indexed="64"/>
      </left>
      <right/>
      <top/>
      <bottom style="thin">
        <color indexed="64"/>
      </bottom>
      <diagonal/>
    </border>
    <border>
      <left/>
      <right style="medium">
        <color indexed="64"/>
      </right>
      <top/>
      <bottom style="thin">
        <color indexed="64"/>
      </bottom>
      <diagonal/>
    </border>
    <border>
      <left/>
      <right style="medium">
        <color indexed="64"/>
      </right>
      <top style="thin">
        <color indexed="64"/>
      </top>
      <bottom style="medium">
        <color indexed="64"/>
      </bottom>
      <diagonal/>
    </border>
    <border>
      <left style="thin">
        <color indexed="64"/>
      </left>
      <right style="thin">
        <color indexed="64"/>
      </right>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right style="thin">
        <color indexed="64"/>
      </right>
      <top/>
      <bottom/>
      <diagonal/>
    </border>
    <border>
      <left/>
      <right style="thin">
        <color indexed="64"/>
      </right>
      <top/>
      <bottom style="thin">
        <color indexed="64"/>
      </bottom>
      <diagonal/>
    </border>
    <border>
      <left style="thin">
        <color theme="0" tint="-0.499984740745262"/>
      </left>
      <right style="thin">
        <color theme="0" tint="-0.499984740745262"/>
      </right>
      <top style="thin">
        <color theme="0" tint="-0.499984740745262"/>
      </top>
      <bottom style="thin">
        <color theme="0" tint="-0.499984740745262"/>
      </bottom>
      <diagonal/>
    </border>
    <border>
      <left style="thin">
        <color theme="0" tint="-0.499984740745262"/>
      </left>
      <right style="thin">
        <color theme="0" tint="-0.499984740745262"/>
      </right>
      <top style="thin">
        <color theme="0" tint="-0.499984740745262"/>
      </top>
      <bottom/>
      <diagonal/>
    </border>
  </borders>
  <cellStyleXfs count="6">
    <xf numFmtId="0" fontId="0" fillId="0" borderId="0"/>
    <xf numFmtId="43"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0" fontId="1" fillId="0" borderId="0"/>
    <xf numFmtId="9" fontId="1" fillId="0" borderId="0" applyFont="0" applyFill="0" applyBorder="0" applyAlignment="0" applyProtection="0"/>
  </cellStyleXfs>
  <cellXfs count="205">
    <xf numFmtId="0" fontId="0" fillId="0" borderId="0" xfId="0"/>
    <xf numFmtId="0" fontId="0" fillId="2" borderId="0" xfId="0" applyFill="1"/>
    <xf numFmtId="0" fontId="0" fillId="2" borderId="0" xfId="0" applyFill="1" applyBorder="1"/>
    <xf numFmtId="44" fontId="1" fillId="3" borderId="1" xfId="2" applyFont="1" applyFill="1" applyBorder="1"/>
    <xf numFmtId="164" fontId="1" fillId="3" borderId="1" xfId="1" applyNumberFormat="1" applyFont="1" applyFill="1" applyBorder="1" applyAlignment="1">
      <alignment horizontal="center" wrapText="1"/>
    </xf>
    <xf numFmtId="0" fontId="3" fillId="2" borderId="0" xfId="0" applyFont="1" applyFill="1"/>
    <xf numFmtId="44" fontId="1" fillId="2" borderId="0" xfId="2" applyFont="1" applyFill="1" applyBorder="1" applyAlignment="1">
      <alignment horizontal="right" vertical="top"/>
    </xf>
    <xf numFmtId="164" fontId="1" fillId="2" borderId="0" xfId="1" applyNumberFormat="1" applyFont="1" applyFill="1" applyBorder="1" applyAlignment="1">
      <alignment horizontal="right" vertical="top"/>
    </xf>
    <xf numFmtId="0" fontId="3" fillId="2" borderId="0" xfId="0" applyFont="1" applyFill="1" applyBorder="1" applyAlignment="1">
      <alignment horizontal="left"/>
    </xf>
    <xf numFmtId="44" fontId="1" fillId="2" borderId="1" xfId="2" applyFont="1" applyFill="1" applyBorder="1"/>
    <xf numFmtId="0" fontId="0" fillId="2" borderId="2" xfId="0" applyFill="1" applyBorder="1"/>
    <xf numFmtId="0" fontId="0" fillId="2" borderId="3" xfId="0" applyFill="1" applyBorder="1"/>
    <xf numFmtId="0" fontId="0" fillId="2" borderId="4" xfId="0" applyFill="1" applyBorder="1"/>
    <xf numFmtId="44" fontId="1" fillId="3" borderId="1" xfId="2" applyFont="1" applyFill="1" applyBorder="1" applyAlignment="1">
      <alignment horizontal="center" wrapText="1"/>
    </xf>
    <xf numFmtId="0" fontId="0" fillId="2" borderId="5" xfId="0" applyFill="1" applyBorder="1"/>
    <xf numFmtId="44" fontId="1" fillId="0" borderId="1" xfId="2" applyFont="1" applyFill="1" applyBorder="1" applyAlignment="1">
      <alignment horizontal="right" vertical="top"/>
    </xf>
    <xf numFmtId="44" fontId="1" fillId="0" borderId="1" xfId="2" applyFont="1" applyFill="1" applyBorder="1"/>
    <xf numFmtId="0" fontId="5" fillId="2" borderId="6" xfId="0" applyFont="1" applyFill="1" applyBorder="1" applyAlignment="1">
      <alignment vertical="top" wrapText="1"/>
    </xf>
    <xf numFmtId="0" fontId="5" fillId="2" borderId="1" xfId="0" applyFont="1" applyFill="1" applyBorder="1" applyAlignment="1">
      <alignment vertical="top" wrapText="1"/>
    </xf>
    <xf numFmtId="0" fontId="0" fillId="2" borderId="7" xfId="0" applyFill="1" applyBorder="1"/>
    <xf numFmtId="164" fontId="0" fillId="3" borderId="1" xfId="1" applyNumberFormat="1" applyFont="1" applyFill="1" applyBorder="1"/>
    <xf numFmtId="9" fontId="3" fillId="3" borderId="1" xfId="0" applyNumberFormat="1" applyFont="1" applyFill="1" applyBorder="1" applyAlignment="1">
      <alignment horizontal="right"/>
    </xf>
    <xf numFmtId="0" fontId="4" fillId="2" borderId="0" xfId="0" applyFont="1" applyFill="1" applyAlignment="1">
      <alignment horizontal="left"/>
    </xf>
    <xf numFmtId="164" fontId="1" fillId="3" borderId="1" xfId="1" applyNumberFormat="1" applyFont="1" applyFill="1" applyBorder="1" applyAlignment="1">
      <alignment horizontal="center"/>
    </xf>
    <xf numFmtId="44" fontId="1" fillId="3" borderId="1" xfId="2" applyFont="1" applyFill="1" applyBorder="1" applyAlignment="1">
      <alignment horizontal="center"/>
    </xf>
    <xf numFmtId="0" fontId="0" fillId="3" borderId="8" xfId="0" applyFill="1" applyBorder="1" applyAlignment="1">
      <alignment wrapText="1"/>
    </xf>
    <xf numFmtId="20" fontId="0" fillId="2" borderId="1" xfId="0" quotePrefix="1" applyNumberFormat="1" applyFill="1" applyBorder="1" applyAlignment="1">
      <alignment horizontal="center"/>
    </xf>
    <xf numFmtId="44" fontId="0" fillId="2" borderId="1" xfId="2" quotePrefix="1" applyFont="1" applyFill="1" applyBorder="1"/>
    <xf numFmtId="0" fontId="6" fillId="2" borderId="0" xfId="0" applyFont="1" applyFill="1"/>
    <xf numFmtId="0" fontId="4" fillId="4" borderId="0" xfId="0" applyFont="1" applyFill="1"/>
    <xf numFmtId="0" fontId="0" fillId="4" borderId="0" xfId="0" applyFill="1"/>
    <xf numFmtId="0" fontId="6" fillId="4" borderId="0" xfId="0" applyFont="1" applyFill="1"/>
    <xf numFmtId="0" fontId="3" fillId="4" borderId="0" xfId="0" applyFont="1" applyFill="1"/>
    <xf numFmtId="0" fontId="5" fillId="4" borderId="6" xfId="0" applyFont="1" applyFill="1" applyBorder="1" applyAlignment="1"/>
    <xf numFmtId="44" fontId="5" fillId="4" borderId="1" xfId="2" applyFont="1" applyFill="1" applyBorder="1"/>
    <xf numFmtId="44" fontId="0" fillId="4" borderId="0" xfId="0" applyNumberFormat="1" applyFill="1"/>
    <xf numFmtId="0" fontId="0" fillId="4" borderId="1" xfId="0" applyFill="1" applyBorder="1"/>
    <xf numFmtId="44" fontId="0" fillId="4" borderId="0" xfId="2" applyFont="1" applyFill="1"/>
    <xf numFmtId="44" fontId="0" fillId="4" borderId="1" xfId="0" applyNumberFormat="1" applyFill="1" applyBorder="1"/>
    <xf numFmtId="0" fontId="3" fillId="4" borderId="1" xfId="0" applyFont="1" applyFill="1" applyBorder="1"/>
    <xf numFmtId="165" fontId="3" fillId="2" borderId="1" xfId="5" applyNumberFormat="1" applyFont="1" applyFill="1" applyBorder="1" applyAlignment="1">
      <alignment horizontal="left" indent="4"/>
    </xf>
    <xf numFmtId="10" fontId="3" fillId="2" borderId="1" xfId="0" applyNumberFormat="1" applyFont="1" applyFill="1" applyBorder="1"/>
    <xf numFmtId="10" fontId="0" fillId="2" borderId="1" xfId="5" applyNumberFormat="1" applyFont="1" applyFill="1" applyBorder="1"/>
    <xf numFmtId="165" fontId="5" fillId="4" borderId="1" xfId="2" applyNumberFormat="1" applyFont="1" applyFill="1" applyBorder="1" applyAlignment="1">
      <alignment vertical="top"/>
    </xf>
    <xf numFmtId="10" fontId="5" fillId="4" borderId="1" xfId="0" applyNumberFormat="1" applyFont="1" applyFill="1" applyBorder="1"/>
    <xf numFmtId="10" fontId="5" fillId="4" borderId="1" xfId="5" applyNumberFormat="1" applyFont="1" applyFill="1" applyBorder="1" applyAlignment="1">
      <alignment vertical="top"/>
    </xf>
    <xf numFmtId="0" fontId="1" fillId="2" borderId="9" xfId="0" quotePrefix="1" applyFont="1" applyFill="1" applyBorder="1" applyAlignment="1">
      <alignment horizontal="right"/>
    </xf>
    <xf numFmtId="0" fontId="1" fillId="2" borderId="10" xfId="0" quotePrefix="1" applyFont="1" applyFill="1" applyBorder="1" applyAlignment="1">
      <alignment horizontal="right"/>
    </xf>
    <xf numFmtId="0" fontId="1" fillId="3" borderId="6" xfId="0" applyFont="1" applyFill="1" applyBorder="1" applyAlignment="1"/>
    <xf numFmtId="0" fontId="1" fillId="2" borderId="6" xfId="0" applyFont="1" applyFill="1" applyBorder="1" applyAlignment="1"/>
    <xf numFmtId="0" fontId="1" fillId="0" borderId="1" xfId="1" applyNumberFormat="1" applyFont="1" applyFill="1" applyBorder="1" applyAlignment="1" applyProtection="1">
      <alignment horizontal="right" vertical="top"/>
    </xf>
    <xf numFmtId="0" fontId="1" fillId="5" borderId="1" xfId="0" applyFont="1" applyFill="1" applyBorder="1"/>
    <xf numFmtId="9" fontId="1" fillId="0" borderId="1" xfId="1" applyNumberFormat="1" applyFont="1" applyFill="1" applyBorder="1" applyAlignment="1" applyProtection="1">
      <alignment horizontal="right" vertical="top"/>
    </xf>
    <xf numFmtId="0" fontId="1" fillId="4" borderId="1" xfId="0" applyFont="1" applyFill="1" applyBorder="1"/>
    <xf numFmtId="0" fontId="1" fillId="3" borderId="1" xfId="0" applyFont="1" applyFill="1" applyBorder="1" applyAlignment="1">
      <alignment horizontal="center"/>
    </xf>
    <xf numFmtId="0" fontId="1" fillId="3" borderId="1" xfId="0" applyFont="1" applyFill="1" applyBorder="1" applyAlignment="1">
      <alignment horizontal="center" wrapText="1"/>
    </xf>
    <xf numFmtId="0" fontId="1" fillId="3" borderId="11" xfId="0" applyFont="1" applyFill="1" applyBorder="1" applyAlignment="1">
      <alignment horizontal="right" wrapText="1"/>
    </xf>
    <xf numFmtId="0" fontId="1" fillId="4" borderId="6" xfId="0" applyFont="1" applyFill="1" applyBorder="1" applyAlignment="1"/>
    <xf numFmtId="0" fontId="1" fillId="2" borderId="12" xfId="0" quotePrefix="1" applyNumberFormat="1" applyFont="1" applyFill="1" applyBorder="1" applyAlignment="1">
      <alignment horizontal="right"/>
    </xf>
    <xf numFmtId="0" fontId="1" fillId="2" borderId="13" xfId="0" quotePrefix="1" applyNumberFormat="1" applyFont="1" applyFill="1" applyBorder="1" applyAlignment="1">
      <alignment horizontal="right"/>
    </xf>
    <xf numFmtId="0" fontId="1" fillId="2" borderId="0" xfId="0" applyFont="1" applyFill="1"/>
    <xf numFmtId="20" fontId="1" fillId="3" borderId="14" xfId="0" quotePrefix="1" applyNumberFormat="1" applyFont="1" applyFill="1" applyBorder="1" applyAlignment="1">
      <alignment horizontal="right"/>
    </xf>
    <xf numFmtId="0" fontId="1" fillId="3" borderId="15" xfId="0" quotePrefix="1" applyNumberFormat="1" applyFont="1" applyFill="1" applyBorder="1" applyAlignment="1">
      <alignment horizontal="right"/>
    </xf>
    <xf numFmtId="0" fontId="1" fillId="3" borderId="16" xfId="0" applyFont="1" applyFill="1" applyBorder="1" applyAlignment="1">
      <alignment horizontal="right" indent="1"/>
    </xf>
    <xf numFmtId="20" fontId="1" fillId="3" borderId="9" xfId="0" quotePrefix="1" applyNumberFormat="1" applyFont="1" applyFill="1" applyBorder="1" applyAlignment="1">
      <alignment horizontal="right"/>
    </xf>
    <xf numFmtId="0" fontId="1" fillId="3" borderId="12" xfId="0" quotePrefix="1" applyNumberFormat="1" applyFont="1" applyFill="1" applyBorder="1" applyAlignment="1">
      <alignment horizontal="right"/>
    </xf>
    <xf numFmtId="0" fontId="1" fillId="3" borderId="17" xfId="0" applyFont="1" applyFill="1" applyBorder="1" applyAlignment="1">
      <alignment horizontal="right" indent="1"/>
    </xf>
    <xf numFmtId="0" fontId="1" fillId="3" borderId="6" xfId="0" applyFont="1" applyFill="1" applyBorder="1" applyAlignment="1">
      <alignment horizontal="left"/>
    </xf>
    <xf numFmtId="0" fontId="1" fillId="3" borderId="1" xfId="0" applyFont="1" applyFill="1" applyBorder="1" applyAlignment="1">
      <alignment horizontal="left" wrapText="1"/>
    </xf>
    <xf numFmtId="20" fontId="1" fillId="3" borderId="18" xfId="0" quotePrefix="1" applyNumberFormat="1" applyFont="1" applyFill="1" applyBorder="1" applyAlignment="1">
      <alignment horizontal="right"/>
    </xf>
    <xf numFmtId="0" fontId="1" fillId="3" borderId="4" xfId="0" quotePrefix="1" applyNumberFormat="1" applyFont="1" applyFill="1" applyBorder="1" applyAlignment="1">
      <alignment horizontal="right"/>
    </xf>
    <xf numFmtId="0" fontId="1" fillId="3" borderId="19" xfId="0" applyFont="1" applyFill="1" applyBorder="1" applyAlignment="1">
      <alignment horizontal="right" indent="1"/>
    </xf>
    <xf numFmtId="0" fontId="1" fillId="2" borderId="6" xfId="0" applyFont="1" applyFill="1" applyBorder="1" applyAlignment="1">
      <alignment horizontal="left"/>
    </xf>
    <xf numFmtId="20" fontId="1" fillId="2" borderId="9" xfId="0" quotePrefix="1" applyNumberFormat="1" applyFont="1" applyFill="1" applyBorder="1" applyAlignment="1">
      <alignment horizontal="right"/>
    </xf>
    <xf numFmtId="0" fontId="1" fillId="2" borderId="17" xfId="0" applyFont="1" applyFill="1" applyBorder="1" applyAlignment="1">
      <alignment horizontal="right" indent="1"/>
    </xf>
    <xf numFmtId="0" fontId="1" fillId="3" borderId="12" xfId="0" applyFont="1" applyFill="1" applyBorder="1" applyAlignment="1"/>
    <xf numFmtId="0" fontId="1" fillId="2" borderId="12" xfId="0" applyFont="1" applyFill="1" applyBorder="1" applyAlignment="1"/>
    <xf numFmtId="0" fontId="1" fillId="2" borderId="0" xfId="0" applyFont="1" applyFill="1" applyBorder="1" applyAlignment="1">
      <alignment horizontal="left"/>
    </xf>
    <xf numFmtId="0" fontId="1" fillId="2" borderId="20" xfId="0" applyFont="1" applyFill="1" applyBorder="1" applyAlignment="1">
      <alignment horizontal="right" indent="1"/>
    </xf>
    <xf numFmtId="44" fontId="1" fillId="5" borderId="1" xfId="2" applyFont="1" applyFill="1" applyBorder="1" applyAlignment="1">
      <alignment horizontal="right"/>
    </xf>
    <xf numFmtId="0" fontId="1" fillId="3" borderId="1" xfId="0" applyFont="1" applyFill="1" applyBorder="1"/>
    <xf numFmtId="10" fontId="1" fillId="2" borderId="6" xfId="5" applyNumberFormat="1" applyFont="1" applyFill="1" applyBorder="1" applyAlignment="1"/>
    <xf numFmtId="44" fontId="1" fillId="0" borderId="1" xfId="0" applyNumberFormat="1" applyFont="1" applyFill="1" applyBorder="1" applyAlignment="1"/>
    <xf numFmtId="44" fontId="1" fillId="2" borderId="0" xfId="2" applyFont="1" applyFill="1"/>
    <xf numFmtId="164" fontId="1" fillId="2" borderId="0" xfId="1" applyNumberFormat="1" applyFont="1" applyFill="1"/>
    <xf numFmtId="0" fontId="1" fillId="7" borderId="1" xfId="0" applyFont="1" applyFill="1" applyBorder="1"/>
    <xf numFmtId="0" fontId="1" fillId="6" borderId="1" xfId="0" applyFont="1" applyFill="1" applyBorder="1" applyProtection="1">
      <protection locked="0"/>
    </xf>
    <xf numFmtId="0" fontId="3" fillId="2" borderId="0" xfId="0" applyFont="1" applyFill="1" applyAlignment="1">
      <alignment horizontal="left"/>
    </xf>
    <xf numFmtId="0" fontId="0" fillId="0" borderId="0" xfId="0" applyAlignment="1">
      <alignment wrapText="1"/>
    </xf>
    <xf numFmtId="0" fontId="0" fillId="0" borderId="0" xfId="0" applyAlignment="1">
      <alignment horizontal="left"/>
    </xf>
    <xf numFmtId="0" fontId="8" fillId="8" borderId="28" xfId="0" applyFont="1" applyFill="1" applyBorder="1" applyAlignment="1">
      <alignment vertical="center"/>
    </xf>
    <xf numFmtId="0" fontId="8" fillId="8" borderId="28" xfId="0" applyFont="1" applyFill="1" applyBorder="1" applyAlignment="1">
      <alignment horizontal="left" vertical="center"/>
    </xf>
    <xf numFmtId="0" fontId="9" fillId="5" borderId="28" xfId="0" applyFont="1" applyFill="1" applyBorder="1" applyAlignment="1">
      <alignment vertical="center"/>
    </xf>
    <xf numFmtId="0" fontId="9" fillId="5" borderId="28" xfId="0" quotePrefix="1" applyFont="1" applyFill="1" applyBorder="1" applyAlignment="1">
      <alignment horizontal="left" vertical="center"/>
    </xf>
    <xf numFmtId="0" fontId="9" fillId="0" borderId="28" xfId="0" applyFont="1" applyBorder="1" applyAlignment="1">
      <alignment vertical="center"/>
    </xf>
    <xf numFmtId="0" fontId="0" fillId="0" borderId="28" xfId="0" applyFont="1" applyBorder="1" applyAlignment="1">
      <alignment vertical="top"/>
    </xf>
    <xf numFmtId="0" fontId="5" fillId="4" borderId="0" xfId="0" applyFont="1" applyFill="1" applyBorder="1" applyAlignment="1"/>
    <xf numFmtId="10" fontId="5" fillId="4" borderId="0" xfId="5" applyNumberFormat="1" applyFont="1" applyFill="1" applyBorder="1" applyAlignment="1">
      <alignment vertical="top"/>
    </xf>
    <xf numFmtId="165" fontId="1" fillId="0" borderId="0" xfId="5" applyNumberFormat="1" applyFont="1" applyFill="1" applyProtection="1"/>
    <xf numFmtId="44" fontId="10" fillId="4" borderId="0" xfId="0" applyNumberFormat="1" applyFont="1" applyFill="1"/>
    <xf numFmtId="0" fontId="10" fillId="2" borderId="0" xfId="0" applyFont="1" applyFill="1"/>
    <xf numFmtId="0" fontId="10" fillId="4" borderId="0" xfId="0" applyFont="1" applyFill="1"/>
    <xf numFmtId="10" fontId="1" fillId="9" borderId="1" xfId="5" applyNumberFormat="1" applyFont="1" applyFill="1" applyBorder="1"/>
    <xf numFmtId="44" fontId="10" fillId="9" borderId="0" xfId="2" applyFont="1" applyFill="1"/>
    <xf numFmtId="165" fontId="10" fillId="4" borderId="0" xfId="0" applyNumberFormat="1" applyFont="1" applyFill="1"/>
    <xf numFmtId="0" fontId="1" fillId="4" borderId="0" xfId="0" applyFont="1" applyFill="1"/>
    <xf numFmtId="44" fontId="11" fillId="9" borderId="0" xfId="0" applyNumberFormat="1" applyFont="1" applyFill="1"/>
    <xf numFmtId="0" fontId="11" fillId="4" borderId="0" xfId="0" applyFont="1" applyFill="1"/>
    <xf numFmtId="44" fontId="1" fillId="0" borderId="1" xfId="2" applyNumberFormat="1" applyFont="1" applyFill="1" applyBorder="1"/>
    <xf numFmtId="0" fontId="11" fillId="2" borderId="0" xfId="0" applyFont="1" applyFill="1"/>
    <xf numFmtId="44" fontId="1" fillId="6" borderId="5" xfId="2" applyFont="1" applyFill="1" applyBorder="1" applyAlignment="1" applyProtection="1">
      <alignment vertical="top"/>
      <protection locked="0"/>
    </xf>
    <xf numFmtId="44" fontId="1" fillId="6" borderId="21" xfId="2" applyFont="1" applyFill="1" applyBorder="1" applyAlignment="1" applyProtection="1">
      <alignment vertical="top"/>
    </xf>
    <xf numFmtId="0" fontId="9" fillId="0" borderId="29" xfId="0" applyFont="1" applyBorder="1" applyAlignment="1">
      <alignment vertical="center"/>
    </xf>
    <xf numFmtId="0" fontId="0" fillId="0" borderId="29" xfId="0" applyFont="1" applyBorder="1" applyAlignment="1">
      <alignment vertical="top"/>
    </xf>
    <xf numFmtId="0" fontId="0" fillId="5" borderId="1" xfId="0" applyFill="1" applyBorder="1"/>
    <xf numFmtId="0" fontId="3" fillId="4" borderId="0" xfId="0" applyFont="1" applyFill="1" applyProtection="1">
      <protection hidden="1"/>
    </xf>
    <xf numFmtId="9" fontId="1" fillId="0" borderId="0" xfId="5" applyNumberFormat="1" applyFont="1" applyFill="1" applyProtection="1">
      <protection hidden="1"/>
    </xf>
    <xf numFmtId="0" fontId="10" fillId="4" borderId="0" xfId="0" applyFont="1" applyFill="1" applyProtection="1">
      <protection hidden="1"/>
    </xf>
    <xf numFmtId="0" fontId="11" fillId="4" borderId="0" xfId="0" applyFont="1" applyFill="1" applyProtection="1">
      <protection hidden="1"/>
    </xf>
    <xf numFmtId="0" fontId="11" fillId="9" borderId="0" xfId="0" applyFont="1" applyFill="1" applyProtection="1">
      <protection hidden="1"/>
    </xf>
    <xf numFmtId="0" fontId="1" fillId="4" borderId="0" xfId="0" applyFont="1" applyFill="1" applyProtection="1">
      <protection hidden="1"/>
    </xf>
    <xf numFmtId="0" fontId="0" fillId="4" borderId="0" xfId="0" applyFill="1" applyProtection="1">
      <protection hidden="1"/>
    </xf>
    <xf numFmtId="0" fontId="1" fillId="4" borderId="1" xfId="0" applyFont="1" applyFill="1" applyBorder="1" applyProtection="1">
      <protection hidden="1"/>
    </xf>
    <xf numFmtId="44" fontId="0" fillId="9" borderId="1" xfId="0" applyNumberFormat="1" applyFill="1" applyBorder="1" applyProtection="1">
      <protection hidden="1"/>
    </xf>
    <xf numFmtId="167" fontId="10" fillId="4" borderId="0" xfId="0" applyNumberFormat="1" applyFont="1" applyFill="1" applyProtection="1">
      <protection hidden="1"/>
    </xf>
    <xf numFmtId="165" fontId="11" fillId="9" borderId="0" xfId="0" applyNumberFormat="1" applyFont="1" applyFill="1" applyProtection="1">
      <protection hidden="1"/>
    </xf>
    <xf numFmtId="0" fontId="1" fillId="4" borderId="0" xfId="0" applyFont="1" applyFill="1" applyBorder="1" applyProtection="1">
      <protection hidden="1"/>
    </xf>
    <xf numFmtId="44" fontId="0" fillId="4" borderId="0" xfId="0" applyNumberFormat="1" applyFill="1" applyBorder="1" applyProtection="1">
      <protection hidden="1"/>
    </xf>
    <xf numFmtId="44" fontId="10" fillId="4" borderId="0" xfId="2" applyFont="1" applyFill="1" applyProtection="1">
      <protection hidden="1"/>
    </xf>
    <xf numFmtId="0" fontId="11" fillId="2" borderId="0" xfId="0" applyFont="1" applyFill="1" applyProtection="1">
      <protection hidden="1"/>
    </xf>
    <xf numFmtId="0" fontId="10" fillId="2" borderId="0" xfId="0" applyFont="1" applyFill="1" applyProtection="1">
      <protection hidden="1"/>
    </xf>
    <xf numFmtId="0" fontId="0" fillId="0" borderId="0" xfId="0" applyProtection="1">
      <protection hidden="1"/>
    </xf>
    <xf numFmtId="0" fontId="0" fillId="0" borderId="0" xfId="0" applyAlignment="1" applyProtection="1">
      <alignment wrapText="1"/>
      <protection hidden="1"/>
    </xf>
    <xf numFmtId="14" fontId="0" fillId="0" borderId="0" xfId="0" applyNumberFormat="1" applyProtection="1">
      <protection hidden="1"/>
    </xf>
    <xf numFmtId="14" fontId="7" fillId="0" borderId="0" xfId="0" applyNumberFormat="1" applyFont="1" applyProtection="1">
      <protection hidden="1"/>
    </xf>
    <xf numFmtId="0" fontId="7" fillId="0" borderId="0" xfId="0" applyFont="1" applyAlignment="1" applyProtection="1">
      <alignment wrapText="1"/>
      <protection hidden="1"/>
    </xf>
    <xf numFmtId="0" fontId="7" fillId="0" borderId="0" xfId="0" applyFont="1" applyProtection="1">
      <protection hidden="1"/>
    </xf>
    <xf numFmtId="0" fontId="1" fillId="0" borderId="0" xfId="0" applyFont="1" applyAlignment="1" applyProtection="1">
      <alignment wrapText="1"/>
      <protection hidden="1"/>
    </xf>
    <xf numFmtId="0" fontId="1" fillId="0" borderId="0" xfId="0" applyFont="1" applyProtection="1">
      <protection hidden="1"/>
    </xf>
    <xf numFmtId="0" fontId="1" fillId="0" borderId="0" xfId="0" applyFont="1"/>
    <xf numFmtId="0" fontId="3" fillId="2" borderId="0" xfId="4" applyFont="1" applyFill="1"/>
    <xf numFmtId="44" fontId="1" fillId="2" borderId="0" xfId="3" applyNumberFormat="1" applyFont="1" applyFill="1" applyBorder="1"/>
    <xf numFmtId="0" fontId="1" fillId="0" borderId="0" xfId="4" applyFont="1" applyFill="1" applyBorder="1" applyAlignment="1">
      <alignment horizontal="left"/>
    </xf>
    <xf numFmtId="0" fontId="0" fillId="0" borderId="0" xfId="0" applyAlignment="1" applyProtection="1">
      <alignment horizontal="right"/>
      <protection hidden="1"/>
    </xf>
    <xf numFmtId="14" fontId="0" fillId="0" borderId="0" xfId="0" applyNumberFormat="1"/>
    <xf numFmtId="44" fontId="1" fillId="0" borderId="1" xfId="3" applyFont="1" applyFill="1" applyBorder="1"/>
    <xf numFmtId="10" fontId="0" fillId="0" borderId="1" xfId="5" applyNumberFormat="1" applyFont="1" applyFill="1" applyBorder="1" applyAlignment="1">
      <alignment horizontal="right" vertical="top"/>
    </xf>
    <xf numFmtId="44" fontId="5" fillId="0" borderId="1" xfId="2" applyFont="1" applyFill="1" applyBorder="1"/>
    <xf numFmtId="10" fontId="0" fillId="0" borderId="1" xfId="0" applyNumberFormat="1" applyFill="1" applyBorder="1"/>
    <xf numFmtId="44" fontId="0" fillId="0" borderId="1" xfId="0" applyNumberFormat="1" applyFill="1" applyBorder="1"/>
    <xf numFmtId="166" fontId="0" fillId="10" borderId="28" xfId="0" applyNumberFormat="1" applyFill="1" applyBorder="1"/>
    <xf numFmtId="166" fontId="0" fillId="10" borderId="29" xfId="0" applyNumberFormat="1" applyFill="1" applyBorder="1"/>
    <xf numFmtId="166" fontId="0" fillId="10" borderId="1" xfId="0" applyNumberFormat="1" applyFill="1" applyBorder="1"/>
    <xf numFmtId="0" fontId="0" fillId="10" borderId="1" xfId="0" applyFill="1" applyBorder="1"/>
    <xf numFmtId="44" fontId="1" fillId="6" borderId="21" xfId="2" applyFont="1" applyFill="1" applyBorder="1" applyAlignment="1" applyProtection="1">
      <alignment vertical="top"/>
      <protection locked="0"/>
    </xf>
    <xf numFmtId="10" fontId="0" fillId="2" borderId="0" xfId="0" applyNumberFormat="1" applyFill="1"/>
    <xf numFmtId="44" fontId="0" fillId="2" borderId="0" xfId="0" applyNumberFormat="1" applyFill="1"/>
    <xf numFmtId="44" fontId="1" fillId="0" borderId="1" xfId="2" applyFont="1" applyFill="1" applyBorder="1" applyAlignment="1" applyProtection="1">
      <alignment horizontal="right" vertical="top"/>
    </xf>
    <xf numFmtId="10" fontId="1" fillId="0" borderId="1" xfId="5" applyNumberFormat="1" applyFont="1" applyFill="1" applyBorder="1"/>
    <xf numFmtId="44" fontId="0" fillId="0" borderId="1" xfId="2" applyFont="1" applyFill="1" applyBorder="1" applyAlignment="1">
      <alignment vertical="top"/>
    </xf>
    <xf numFmtId="0" fontId="1" fillId="0" borderId="0" xfId="0" applyFont="1" applyAlignment="1">
      <alignment wrapText="1"/>
    </xf>
    <xf numFmtId="0" fontId="1" fillId="5" borderId="6" xfId="4" applyFont="1" applyFill="1" applyBorder="1" applyAlignment="1">
      <alignment horizontal="left"/>
    </xf>
    <xf numFmtId="0" fontId="1" fillId="5" borderId="22" xfId="4" applyFont="1" applyFill="1" applyBorder="1" applyAlignment="1">
      <alignment horizontal="left"/>
    </xf>
    <xf numFmtId="0" fontId="1" fillId="8" borderId="6" xfId="4" applyFont="1" applyFill="1" applyBorder="1" applyAlignment="1">
      <alignment horizontal="left"/>
    </xf>
    <xf numFmtId="0" fontId="1" fillId="8" borderId="22" xfId="4" applyFont="1" applyFill="1" applyBorder="1" applyAlignment="1">
      <alignment horizontal="left"/>
    </xf>
    <xf numFmtId="0" fontId="1" fillId="0" borderId="5" xfId="1" applyNumberFormat="1" applyFont="1" applyFill="1" applyBorder="1" applyAlignment="1">
      <alignment horizontal="center" vertical="top" wrapText="1"/>
    </xf>
    <xf numFmtId="0" fontId="1" fillId="0" borderId="21" xfId="1" applyNumberFormat="1" applyFont="1" applyFill="1" applyBorder="1" applyAlignment="1">
      <alignment horizontal="center" vertical="top" wrapText="1"/>
    </xf>
    <xf numFmtId="0" fontId="1" fillId="0" borderId="0" xfId="1" applyNumberFormat="1" applyFont="1" applyFill="1" applyBorder="1" applyAlignment="1">
      <alignment horizontal="center" vertical="top" wrapText="1"/>
    </xf>
    <xf numFmtId="44" fontId="1" fillId="0" borderId="1" xfId="2" applyFont="1" applyFill="1" applyBorder="1" applyAlignment="1">
      <alignment horizontal="center" vertical="top"/>
    </xf>
    <xf numFmtId="9" fontId="1" fillId="2" borderId="6" xfId="5" applyFont="1" applyFill="1" applyBorder="1" applyAlignment="1">
      <alignment horizontal="left"/>
    </xf>
    <xf numFmtId="9" fontId="1" fillId="2" borderId="12" xfId="5" applyFont="1" applyFill="1" applyBorder="1" applyAlignment="1">
      <alignment horizontal="left"/>
    </xf>
    <xf numFmtId="0" fontId="1" fillId="3" borderId="6" xfId="0" applyFont="1" applyFill="1" applyBorder="1" applyAlignment="1">
      <alignment horizontal="left"/>
    </xf>
    <xf numFmtId="0" fontId="1" fillId="3" borderId="22" xfId="0" applyFont="1" applyFill="1" applyBorder="1" applyAlignment="1">
      <alignment horizontal="left"/>
    </xf>
    <xf numFmtId="0" fontId="0" fillId="3" borderId="6" xfId="0" applyFill="1" applyBorder="1" applyAlignment="1">
      <alignment horizontal="left" wrapText="1"/>
    </xf>
    <xf numFmtId="0" fontId="0" fillId="3" borderId="12" xfId="0" applyFill="1" applyBorder="1" applyAlignment="1">
      <alignment horizontal="left" wrapText="1"/>
    </xf>
    <xf numFmtId="0" fontId="0" fillId="3" borderId="22" xfId="0" applyFill="1" applyBorder="1" applyAlignment="1">
      <alignment horizontal="left" wrapText="1"/>
    </xf>
    <xf numFmtId="0" fontId="3" fillId="2" borderId="6" xfId="0" applyFont="1" applyFill="1" applyBorder="1" applyAlignment="1">
      <alignment horizontal="left"/>
    </xf>
    <xf numFmtId="0" fontId="3" fillId="2" borderId="22" xfId="0" applyFont="1" applyFill="1" applyBorder="1" applyAlignment="1">
      <alignment horizontal="left"/>
    </xf>
    <xf numFmtId="0" fontId="1" fillId="2" borderId="23" xfId="0" applyFont="1" applyFill="1" applyBorder="1" applyAlignment="1">
      <alignment horizontal="left" wrapText="1"/>
    </xf>
    <xf numFmtId="0" fontId="0" fillId="2" borderId="24" xfId="0" applyFill="1" applyBorder="1" applyAlignment="1">
      <alignment horizontal="left" wrapText="1"/>
    </xf>
    <xf numFmtId="0" fontId="0" fillId="2" borderId="25" xfId="0" applyFill="1" applyBorder="1" applyAlignment="1">
      <alignment horizontal="left" wrapText="1"/>
    </xf>
    <xf numFmtId="0" fontId="0" fillId="2" borderId="23" xfId="0" applyFill="1" applyBorder="1" applyAlignment="1">
      <alignment horizontal="left"/>
    </xf>
    <xf numFmtId="0" fontId="0" fillId="2" borderId="24" xfId="0" applyFill="1" applyBorder="1" applyAlignment="1">
      <alignment horizontal="left"/>
    </xf>
    <xf numFmtId="10" fontId="0" fillId="2" borderId="7" xfId="5" applyNumberFormat="1" applyFont="1" applyFill="1" applyBorder="1" applyAlignment="1">
      <alignment horizontal="right" vertical="top"/>
    </xf>
    <xf numFmtId="10" fontId="0" fillId="2" borderId="5" xfId="5" applyNumberFormat="1" applyFont="1" applyFill="1" applyBorder="1" applyAlignment="1">
      <alignment horizontal="right" vertical="top"/>
    </xf>
    <xf numFmtId="10" fontId="0" fillId="2" borderId="21" xfId="5" applyNumberFormat="1" applyFont="1" applyFill="1" applyBorder="1" applyAlignment="1">
      <alignment horizontal="right" vertical="top"/>
    </xf>
    <xf numFmtId="0" fontId="0" fillId="3" borderId="6" xfId="0" applyFill="1" applyBorder="1" applyAlignment="1">
      <alignment horizontal="left"/>
    </xf>
    <xf numFmtId="0" fontId="0" fillId="3" borderId="22" xfId="0" applyFill="1" applyBorder="1" applyAlignment="1">
      <alignment horizontal="left"/>
    </xf>
    <xf numFmtId="0" fontId="0" fillId="2" borderId="26" xfId="0" applyFill="1" applyBorder="1" applyAlignment="1">
      <alignment horizontal="left" vertical="top" wrapText="1"/>
    </xf>
    <xf numFmtId="0" fontId="0" fillId="2" borderId="27" xfId="0" applyFill="1" applyBorder="1" applyAlignment="1">
      <alignment horizontal="left" vertical="top" wrapText="1"/>
    </xf>
    <xf numFmtId="0" fontId="0" fillId="2" borderId="6" xfId="0" applyFill="1" applyBorder="1" applyAlignment="1">
      <alignment horizontal="left" wrapText="1"/>
    </xf>
    <xf numFmtId="0" fontId="0" fillId="0" borderId="22" xfId="0" applyBorder="1"/>
    <xf numFmtId="0" fontId="1" fillId="2" borderId="6" xfId="0" applyFont="1" applyFill="1" applyBorder="1" applyAlignment="1">
      <alignment horizontal="left" wrapText="1"/>
    </xf>
    <xf numFmtId="0" fontId="0" fillId="2" borderId="6" xfId="0" applyFill="1" applyBorder="1" applyAlignment="1">
      <alignment horizontal="left"/>
    </xf>
    <xf numFmtId="0" fontId="0" fillId="2" borderId="12" xfId="0" applyFill="1" applyBorder="1" applyAlignment="1">
      <alignment horizontal="left"/>
    </xf>
    <xf numFmtId="0" fontId="0" fillId="2" borderId="22" xfId="0" applyFill="1" applyBorder="1" applyAlignment="1">
      <alignment horizontal="left"/>
    </xf>
    <xf numFmtId="0" fontId="3" fillId="2" borderId="1" xfId="0" applyFont="1" applyFill="1" applyBorder="1" applyAlignment="1">
      <alignment horizontal="left"/>
    </xf>
    <xf numFmtId="0" fontId="3" fillId="3" borderId="1" xfId="0" applyFont="1" applyFill="1" applyBorder="1" applyAlignment="1">
      <alignment horizontal="left"/>
    </xf>
    <xf numFmtId="0" fontId="0" fillId="2" borderId="1" xfId="0" applyFill="1" applyBorder="1" applyAlignment="1">
      <alignment horizontal="left"/>
    </xf>
    <xf numFmtId="0" fontId="1" fillId="6" borderId="6" xfId="0" applyFont="1" applyFill="1" applyBorder="1" applyAlignment="1" applyProtection="1">
      <alignment horizontal="center"/>
      <protection locked="0"/>
    </xf>
    <xf numFmtId="0" fontId="1" fillId="6" borderId="12" xfId="0" applyFont="1" applyFill="1" applyBorder="1" applyAlignment="1" applyProtection="1">
      <alignment horizontal="center"/>
      <protection locked="0"/>
    </xf>
    <xf numFmtId="0" fontId="1" fillId="6" borderId="22" xfId="0" applyFont="1" applyFill="1" applyBorder="1" applyAlignment="1" applyProtection="1">
      <alignment horizontal="center"/>
      <protection locked="0"/>
    </xf>
    <xf numFmtId="0" fontId="1" fillId="5" borderId="6" xfId="0" applyFont="1" applyFill="1" applyBorder="1" applyAlignment="1">
      <alignment horizontal="center"/>
    </xf>
    <xf numFmtId="0" fontId="1" fillId="5" borderId="12" xfId="0" applyFont="1" applyFill="1" applyBorder="1" applyAlignment="1">
      <alignment horizontal="center"/>
    </xf>
    <xf numFmtId="0" fontId="1" fillId="5" borderId="22" xfId="0" applyFont="1" applyFill="1" applyBorder="1" applyAlignment="1">
      <alignment horizontal="center"/>
    </xf>
  </cellXfs>
  <cellStyles count="6">
    <cellStyle name="Comma" xfId="1" builtinId="3"/>
    <cellStyle name="Currency" xfId="2" builtinId="4"/>
    <cellStyle name="Currency 2" xfId="3" xr:uid="{00000000-0005-0000-0000-000002000000}"/>
    <cellStyle name="Normal" xfId="0" builtinId="0"/>
    <cellStyle name="Normal 2" xfId="4" xr:uid="{00000000-0005-0000-0000-000004000000}"/>
    <cellStyle name="Percent" xfId="5" builtinId="5"/>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alcChain" Target="calcChain.xml"/><Relationship Id="rId18" Type="http://schemas.openxmlformats.org/officeDocument/2006/relationships/customXml" Target="../customXml/item5.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17"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2.xml"/><Relationship Id="rId10"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ustomXml" Target="../customXml/item1.xml"/></Relationships>
</file>

<file path=xl/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2.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3.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4.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5.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6.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7.vml.rels><?xml version="1.0" encoding="UTF-8" standalone="yes"?>
<Relationships xmlns="http://schemas.openxmlformats.org/package/2006/relationships"><Relationship Id="rId1" Type="http://schemas.openxmlformats.org/officeDocument/2006/relationships/image" Target="../media/image1.png"/></Relationship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vmlDrawing" Target="../drawings/vmlDrawing1.v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vmlDrawing" Target="../drawings/vmlDrawing2.v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vmlDrawing" Target="../drawings/vmlDrawing3.v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vmlDrawing" Target="../drawings/vmlDrawing4.v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vmlDrawing" Target="../drawings/vmlDrawing5.v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vmlDrawing" Target="../drawings/vmlDrawing6.vml"/><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2" Type="http://schemas.openxmlformats.org/officeDocument/2006/relationships/vmlDrawing" Target="../drawings/vmlDrawing7.vml"/><Relationship Id="rId1" Type="http://schemas.openxmlformats.org/officeDocument/2006/relationships/printerSettings" Target="../printerSettings/printerSettings7.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L46"/>
  <sheetViews>
    <sheetView tabSelected="1" zoomScale="93" zoomScaleNormal="93" workbookViewId="0">
      <selection activeCell="N19" sqref="N19"/>
    </sheetView>
  </sheetViews>
  <sheetFormatPr defaultColWidth="9.1796875" defaultRowHeight="12.5" x14ac:dyDescent="0.25"/>
  <cols>
    <col min="1" max="1" width="30.54296875" style="60" customWidth="1"/>
    <col min="2" max="2" width="20.453125" style="83" customWidth="1"/>
    <col min="3" max="3" width="15" style="83" customWidth="1"/>
    <col min="4" max="4" width="14.7265625" style="84" customWidth="1"/>
    <col min="5" max="5" width="17.453125" style="84" customWidth="1"/>
    <col min="6" max="6" width="17" style="83" customWidth="1"/>
    <col min="7" max="7" width="9.26953125" style="60" hidden="1" customWidth="1"/>
    <col min="8" max="12" width="9.1796875" style="60" hidden="1" customWidth="1"/>
    <col min="13" max="13" width="9.1796875" style="60" customWidth="1"/>
    <col min="14" max="16384" width="9.1796875" style="60"/>
  </cols>
  <sheetData>
    <row r="1" spans="1:11" ht="15" customHeight="1" x14ac:dyDescent="0.35">
      <c r="A1" s="22" t="s">
        <v>18</v>
      </c>
      <c r="B1" s="22"/>
      <c r="C1" s="60"/>
      <c r="D1" s="60"/>
      <c r="E1" s="60"/>
      <c r="F1" s="60"/>
    </row>
    <row r="2" spans="1:11" ht="15" customHeight="1" thickBot="1" x14ac:dyDescent="0.35">
      <c r="A2" s="87"/>
      <c r="B2" s="87"/>
      <c r="C2" s="60"/>
      <c r="D2" s="60"/>
      <c r="E2" s="60"/>
      <c r="F2" s="60"/>
    </row>
    <row r="3" spans="1:11" ht="15" customHeight="1" x14ac:dyDescent="0.3">
      <c r="A3" s="140" t="s">
        <v>256</v>
      </c>
      <c r="B3" s="140"/>
      <c r="C3" s="140"/>
      <c r="D3" s="60"/>
      <c r="E3" s="60"/>
      <c r="F3" s="60"/>
      <c r="H3" s="61" t="s">
        <v>274</v>
      </c>
      <c r="I3" s="62">
        <f>1/1</f>
        <v>1</v>
      </c>
      <c r="J3" s="62">
        <v>1</v>
      </c>
      <c r="K3" s="63">
        <v>1</v>
      </c>
    </row>
    <row r="4" spans="1:11" ht="15" customHeight="1" x14ac:dyDescent="0.25">
      <c r="A4" s="161" t="s">
        <v>257</v>
      </c>
      <c r="B4" s="162"/>
      <c r="C4" s="157">
        <v>21.42</v>
      </c>
      <c r="D4" s="60"/>
      <c r="E4" s="60"/>
      <c r="F4" s="60"/>
      <c r="H4" s="64" t="s">
        <v>275</v>
      </c>
      <c r="I4" s="65">
        <f>1/0.548</f>
        <v>1.824817518248175</v>
      </c>
      <c r="J4" s="65">
        <v>2</v>
      </c>
      <c r="K4" s="66">
        <v>0.54800000000000004</v>
      </c>
    </row>
    <row r="5" spans="1:11" ht="15" customHeight="1" x14ac:dyDescent="0.25">
      <c r="A5" s="161" t="s">
        <v>258</v>
      </c>
      <c r="B5" s="162"/>
      <c r="C5" s="158">
        <v>6.7000000000000004E-2</v>
      </c>
      <c r="D5" s="60"/>
      <c r="E5" s="60"/>
      <c r="F5" s="60"/>
      <c r="H5" s="69" t="s">
        <v>276</v>
      </c>
      <c r="I5" s="70">
        <f>1/0.397</f>
        <v>2.5188916876574305</v>
      </c>
      <c r="J5" s="70">
        <v>3</v>
      </c>
      <c r="K5" s="71">
        <v>0.39700000000000002</v>
      </c>
    </row>
    <row r="6" spans="1:11" ht="15" customHeight="1" x14ac:dyDescent="0.25">
      <c r="A6" s="163" t="s">
        <v>259</v>
      </c>
      <c r="B6" s="164"/>
      <c r="C6" s="145">
        <f>ROUND(C4*C5+C4,2)</f>
        <v>22.86</v>
      </c>
      <c r="D6" s="60"/>
      <c r="E6" s="60"/>
      <c r="F6" s="60"/>
      <c r="H6" s="73" t="s">
        <v>277</v>
      </c>
      <c r="I6" s="58">
        <f>1/0.321</f>
        <v>3.1152647975077881</v>
      </c>
      <c r="J6" s="58">
        <v>4</v>
      </c>
      <c r="K6" s="74">
        <v>0.32100000000000001</v>
      </c>
    </row>
    <row r="7" spans="1:11" ht="15" customHeight="1" x14ac:dyDescent="0.25">
      <c r="A7" s="142"/>
      <c r="B7" s="142"/>
      <c r="C7" s="141"/>
      <c r="D7" s="60"/>
      <c r="E7" s="60"/>
      <c r="F7" s="60"/>
      <c r="H7" s="73" t="s">
        <v>278</v>
      </c>
      <c r="I7" s="58">
        <f>1/0.276</f>
        <v>3.6231884057971011</v>
      </c>
      <c r="J7" s="58">
        <v>5</v>
      </c>
      <c r="K7" s="74">
        <v>0.27600000000000002</v>
      </c>
    </row>
    <row r="8" spans="1:11" ht="15" customHeight="1" x14ac:dyDescent="0.3">
      <c r="A8" s="5" t="s">
        <v>261</v>
      </c>
      <c r="B8" s="60"/>
      <c r="C8" s="60"/>
      <c r="D8" s="60"/>
      <c r="E8" s="60"/>
      <c r="F8" s="60"/>
      <c r="H8" s="73" t="s">
        <v>279</v>
      </c>
      <c r="I8" s="58">
        <f>1/0.246</f>
        <v>4.0650406504065044</v>
      </c>
      <c r="J8" s="58">
        <v>6</v>
      </c>
      <c r="K8" s="74">
        <v>0.246</v>
      </c>
    </row>
    <row r="9" spans="1:11" ht="25" x14ac:dyDescent="0.25">
      <c r="A9" s="67" t="s">
        <v>0</v>
      </c>
      <c r="B9" s="68" t="s">
        <v>53</v>
      </c>
      <c r="C9" s="54" t="s">
        <v>260</v>
      </c>
      <c r="D9" s="23" t="s">
        <v>73</v>
      </c>
      <c r="E9" s="54" t="s">
        <v>74</v>
      </c>
      <c r="F9" s="55" t="s">
        <v>75</v>
      </c>
      <c r="H9" s="73" t="s">
        <v>280</v>
      </c>
      <c r="I9" s="58">
        <f>1/0.224</f>
        <v>4.4642857142857144</v>
      </c>
      <c r="J9" s="58">
        <v>7</v>
      </c>
      <c r="K9" s="74">
        <v>0.224</v>
      </c>
    </row>
    <row r="10" spans="1:11" ht="15" customHeight="1" x14ac:dyDescent="0.25">
      <c r="A10" s="72" t="s">
        <v>54</v>
      </c>
      <c r="B10" s="154" t="s">
        <v>274</v>
      </c>
      <c r="C10" s="16">
        <f>$C$6</f>
        <v>22.86</v>
      </c>
      <c r="D10" s="50">
        <v>1</v>
      </c>
      <c r="E10" s="16">
        <f>ROUND(C10/4,4)</f>
        <v>5.7149999999999999</v>
      </c>
      <c r="F10" s="108">
        <f>ROUND(E10/(VLOOKUP(B10,H3:K14,2,FALSE)),9)</f>
        <v>5.7149999999999999</v>
      </c>
      <c r="H10" s="46" t="s">
        <v>281</v>
      </c>
      <c r="I10" s="58">
        <f>1/0.208</f>
        <v>4.8076923076923075</v>
      </c>
      <c r="J10" s="58">
        <v>8</v>
      </c>
      <c r="K10" s="74">
        <v>0.20799999999999999</v>
      </c>
    </row>
    <row r="11" spans="1:11" ht="15" customHeight="1" x14ac:dyDescent="0.25">
      <c r="B11" s="60"/>
      <c r="C11" s="60"/>
      <c r="D11" s="60"/>
      <c r="E11" s="60"/>
      <c r="F11" s="60"/>
      <c r="H11" s="46" t="s">
        <v>282</v>
      </c>
      <c r="I11" s="58">
        <f>1/0.196</f>
        <v>5.1020408163265305</v>
      </c>
      <c r="J11" s="58">
        <v>9</v>
      </c>
      <c r="K11" s="74">
        <v>0.19600000000000001</v>
      </c>
    </row>
    <row r="12" spans="1:11" ht="15" customHeight="1" thickBot="1" x14ac:dyDescent="0.35">
      <c r="A12" s="5" t="s">
        <v>262</v>
      </c>
      <c r="B12" s="60"/>
      <c r="C12" s="60"/>
      <c r="D12" s="60"/>
      <c r="E12" s="60"/>
      <c r="F12" s="60"/>
      <c r="H12" s="47" t="s">
        <v>283</v>
      </c>
      <c r="I12" s="59">
        <f>1/0.186</f>
        <v>5.376344086021505</v>
      </c>
      <c r="J12" s="59">
        <v>10</v>
      </c>
      <c r="K12" s="78">
        <v>0.186</v>
      </c>
    </row>
    <row r="13" spans="1:11" ht="25" x14ac:dyDescent="0.25">
      <c r="A13" s="48" t="s">
        <v>69</v>
      </c>
      <c r="B13" s="75"/>
      <c r="C13" s="24" t="s">
        <v>16</v>
      </c>
      <c r="D13" s="4" t="s">
        <v>71</v>
      </c>
      <c r="E13" s="4" t="s">
        <v>84</v>
      </c>
      <c r="F13" s="4" t="s">
        <v>76</v>
      </c>
    </row>
    <row r="14" spans="1:11" ht="15" customHeight="1" x14ac:dyDescent="0.25">
      <c r="A14" s="49" t="s">
        <v>69</v>
      </c>
      <c r="B14" s="76"/>
      <c r="C14" s="15">
        <v>23.42</v>
      </c>
      <c r="D14" s="52">
        <v>0.11</v>
      </c>
      <c r="E14" s="50">
        <f>ROUND(D10*D14,2)</f>
        <v>0.11</v>
      </c>
      <c r="F14" s="15">
        <f>ROUND(((C14/4)*E14)/VLOOKUP(B10,H3:K14,2,FALSE),9)</f>
        <v>0.64405000000000001</v>
      </c>
    </row>
    <row r="15" spans="1:11" x14ac:dyDescent="0.25">
      <c r="B15" s="60"/>
      <c r="C15" s="60"/>
      <c r="D15" s="60"/>
      <c r="E15" s="60"/>
      <c r="F15" s="60"/>
    </row>
    <row r="16" spans="1:11" ht="13" x14ac:dyDescent="0.3">
      <c r="A16" s="8" t="s">
        <v>263</v>
      </c>
      <c r="B16" s="77"/>
      <c r="C16" s="6"/>
      <c r="D16" s="7"/>
      <c r="E16" s="7"/>
      <c r="F16" s="6"/>
    </row>
    <row r="17" spans="1:8" ht="37.5" x14ac:dyDescent="0.25">
      <c r="A17" s="13" t="s">
        <v>23</v>
      </c>
      <c r="B17" s="3" t="s">
        <v>14</v>
      </c>
      <c r="C17" s="4" t="s">
        <v>15</v>
      </c>
      <c r="D17" s="4" t="s">
        <v>79</v>
      </c>
      <c r="E17" s="13" t="s">
        <v>77</v>
      </c>
      <c r="F17" s="4" t="s">
        <v>78</v>
      </c>
    </row>
    <row r="18" spans="1:8" x14ac:dyDescent="0.25">
      <c r="A18" s="51" t="s">
        <v>70</v>
      </c>
      <c r="B18" s="9">
        <v>0</v>
      </c>
      <c r="C18" s="110">
        <v>0</v>
      </c>
      <c r="D18" s="165">
        <f>IF(C18&gt;0,D10,0)</f>
        <v>0</v>
      </c>
      <c r="E18" s="168">
        <f>ROUND((C18*D18)/4,9)</f>
        <v>0</v>
      </c>
      <c r="F18" s="168">
        <f>E18</f>
        <v>0</v>
      </c>
    </row>
    <row r="19" spans="1:8" x14ac:dyDescent="0.25">
      <c r="A19" s="51" t="s">
        <v>48</v>
      </c>
      <c r="B19" s="79">
        <v>2.5</v>
      </c>
      <c r="C19" s="111"/>
      <c r="D19" s="166"/>
      <c r="E19" s="168"/>
      <c r="F19" s="168"/>
    </row>
    <row r="20" spans="1:8" x14ac:dyDescent="0.25">
      <c r="B20" s="60"/>
      <c r="C20" s="60"/>
      <c r="D20" s="60"/>
      <c r="E20" s="60"/>
      <c r="F20" s="60"/>
    </row>
    <row r="21" spans="1:8" ht="13" x14ac:dyDescent="0.3">
      <c r="A21" s="5" t="s">
        <v>296</v>
      </c>
      <c r="B21" s="60"/>
      <c r="C21" s="60"/>
      <c r="D21" s="60"/>
      <c r="E21" s="60"/>
      <c r="F21" s="60"/>
      <c r="H21" s="60">
        <v>0</v>
      </c>
    </row>
    <row r="22" spans="1:8" x14ac:dyDescent="0.25">
      <c r="A22" s="85" t="s">
        <v>0</v>
      </c>
      <c r="B22" s="85" t="s">
        <v>93</v>
      </c>
      <c r="C22" s="85" t="s">
        <v>92</v>
      </c>
      <c r="D22" s="85" t="s">
        <v>90</v>
      </c>
      <c r="E22" s="60"/>
      <c r="F22" s="60"/>
      <c r="H22" s="60">
        <v>1</v>
      </c>
    </row>
    <row r="23" spans="1:8" x14ac:dyDescent="0.25">
      <c r="A23" s="51" t="s">
        <v>89</v>
      </c>
      <c r="B23" s="86">
        <v>0</v>
      </c>
      <c r="C23" s="16">
        <v>7.08</v>
      </c>
      <c r="D23" s="9">
        <f>(C23*B23)</f>
        <v>0</v>
      </c>
      <c r="E23" s="60"/>
      <c r="F23" s="60"/>
      <c r="H23" s="60">
        <v>2</v>
      </c>
    </row>
    <row r="24" spans="1:8" x14ac:dyDescent="0.25">
      <c r="B24" s="60"/>
      <c r="C24" s="60"/>
      <c r="D24" s="60"/>
      <c r="E24" s="60"/>
      <c r="F24" s="60"/>
      <c r="H24" s="60">
        <v>3</v>
      </c>
    </row>
    <row r="25" spans="1:8" ht="13" x14ac:dyDescent="0.3">
      <c r="A25" s="5" t="s">
        <v>297</v>
      </c>
      <c r="B25" s="60"/>
      <c r="C25" s="60"/>
      <c r="D25" s="60"/>
      <c r="E25" s="60"/>
      <c r="F25" s="60"/>
      <c r="H25" s="60">
        <v>4</v>
      </c>
    </row>
    <row r="26" spans="1:8" x14ac:dyDescent="0.25">
      <c r="A26" s="85" t="s">
        <v>0</v>
      </c>
      <c r="B26" s="85" t="s">
        <v>86</v>
      </c>
      <c r="C26" s="85" t="s">
        <v>91</v>
      </c>
      <c r="D26" s="85" t="s">
        <v>88</v>
      </c>
      <c r="E26" s="60"/>
      <c r="F26" s="60"/>
      <c r="H26" s="60">
        <v>5</v>
      </c>
    </row>
    <row r="27" spans="1:8" x14ac:dyDescent="0.25">
      <c r="A27" s="51" t="s">
        <v>87</v>
      </c>
      <c r="B27" s="86">
        <v>0</v>
      </c>
      <c r="C27" s="16">
        <v>11.7</v>
      </c>
      <c r="D27" s="9">
        <f>(C27*B27)</f>
        <v>0</v>
      </c>
      <c r="E27" s="60"/>
      <c r="F27" s="60"/>
    </row>
    <row r="28" spans="1:8" x14ac:dyDescent="0.25">
      <c r="B28" s="60"/>
      <c r="C28" s="60"/>
      <c r="D28" s="60"/>
      <c r="E28" s="60"/>
      <c r="F28" s="60"/>
    </row>
    <row r="29" spans="1:8" ht="13" x14ac:dyDescent="0.3">
      <c r="A29" s="5" t="s">
        <v>264</v>
      </c>
      <c r="B29" s="60"/>
      <c r="C29" s="60"/>
      <c r="D29" s="60"/>
      <c r="E29" s="60"/>
      <c r="F29" s="60"/>
    </row>
    <row r="30" spans="1:8" x14ac:dyDescent="0.25">
      <c r="A30" s="48" t="s">
        <v>61</v>
      </c>
      <c r="B30" s="75"/>
      <c r="C30" s="75"/>
      <c r="D30" s="80" t="s">
        <v>17</v>
      </c>
      <c r="E30" s="60"/>
      <c r="F30" s="60"/>
    </row>
    <row r="31" spans="1:8" x14ac:dyDescent="0.25">
      <c r="A31" s="169" t="s">
        <v>29</v>
      </c>
      <c r="B31" s="170"/>
      <c r="C31" s="81">
        <v>8.7099999999999997E-2</v>
      </c>
      <c r="D31" s="9">
        <f>ROUND((F10+F14+F18+D27+D23)*C31,9)</f>
        <v>0.55387325499999995</v>
      </c>
      <c r="E31" s="60"/>
      <c r="F31" s="60"/>
    </row>
    <row r="32" spans="1:8" x14ac:dyDescent="0.25">
      <c r="B32" s="60"/>
      <c r="C32" s="60"/>
      <c r="D32" s="60"/>
      <c r="E32" s="60"/>
      <c r="F32" s="60"/>
    </row>
    <row r="33" spans="1:6" ht="13" x14ac:dyDescent="0.3">
      <c r="A33" s="5" t="s">
        <v>265</v>
      </c>
      <c r="B33" s="60"/>
      <c r="C33" s="60"/>
      <c r="D33" s="60"/>
      <c r="E33" s="60"/>
      <c r="F33" s="60"/>
    </row>
    <row r="34" spans="1:6" x14ac:dyDescent="0.25">
      <c r="A34" s="171" t="s">
        <v>24</v>
      </c>
      <c r="B34" s="172"/>
      <c r="C34" s="82">
        <f>F10+F14+F18+D27+D23+D31</f>
        <v>6.9129232549999999</v>
      </c>
      <c r="D34" s="60"/>
      <c r="E34" s="60"/>
      <c r="F34" s="60"/>
    </row>
    <row r="35" spans="1:6" x14ac:dyDescent="0.25">
      <c r="B35" s="60"/>
      <c r="C35" s="60"/>
      <c r="D35" s="60"/>
      <c r="E35" s="60"/>
      <c r="F35" s="60"/>
    </row>
    <row r="36" spans="1:6" x14ac:dyDescent="0.25">
      <c r="B36" s="60"/>
      <c r="C36" s="60"/>
      <c r="D36" s="60"/>
      <c r="E36" s="60"/>
      <c r="F36" s="60"/>
    </row>
    <row r="44" spans="1:6" x14ac:dyDescent="0.25">
      <c r="B44" s="167"/>
    </row>
    <row r="45" spans="1:6" ht="19.5" customHeight="1" x14ac:dyDescent="0.25">
      <c r="B45" s="167"/>
    </row>
    <row r="46" spans="1:6" x14ac:dyDescent="0.25">
      <c r="B46" s="167"/>
    </row>
  </sheetData>
  <sheetProtection algorithmName="SHA-512" hashValue="MJelRn1k/+VHc3fvyPFhGWsLi3AwmUtq+LW9Xu9STBVIjn4AJ7Vft7UnRuBYfekDa6HcuubRt9u9gJ8FshJsBg==" saltValue="DY49nvayUr6PkFILVuPutg==" spinCount="100000" sheet="1" objects="1" scenarios="1"/>
  <mergeCells count="9">
    <mergeCell ref="E18:E19"/>
    <mergeCell ref="F18:F19"/>
    <mergeCell ref="A31:B31"/>
    <mergeCell ref="A34:B34"/>
    <mergeCell ref="A4:B4"/>
    <mergeCell ref="A5:B5"/>
    <mergeCell ref="A6:B6"/>
    <mergeCell ref="D18:D19"/>
    <mergeCell ref="B44:B46"/>
  </mergeCells>
  <phoneticPr fontId="2" type="noConversion"/>
  <dataValidations xWindow="900" yWindow="207" count="25">
    <dataValidation allowBlank="1" showInputMessage="1" showErrorMessage="1" prompt="Direct Staff Wage" sqref="C10" xr:uid="{00000000-0002-0000-0000-000000000000}"/>
    <dataValidation allowBlank="1" showInputMessage="1" showErrorMessage="1" prompt="Direct Staff Units" sqref="D10" xr:uid="{00000000-0002-0000-0000-000001000000}"/>
    <dataValidation allowBlank="1" showInputMessage="1" showErrorMessage="1" prompt="Direct Staff Total Cost per Unit formula is Wage divided by four" sqref="E10" xr:uid="{00000000-0002-0000-0000-000002000000}"/>
    <dataValidation allowBlank="1" showInputMessage="1" showErrorMessage="1" prompt="Direct Staff Pro-rated Cost of Staff per Unit formula is Total Cost per Unit divided by last digit of Staffing Ratio" sqref="F10" xr:uid="{00000000-0002-0000-0000-000003000000}"/>
    <dataValidation allowBlank="1" showInputMessage="1" showErrorMessage="1" prompt="Supervision Wage" sqref="C14" xr:uid="{00000000-0002-0000-0000-000004000000}"/>
    <dataValidation allowBlank="1" showInputMessage="1" showErrorMessage="1" prompt="Supervision Units formula is equal to Direct Staff Units times Supervision Percent" sqref="E14" xr:uid="{00000000-0002-0000-0000-000005000000}"/>
    <dataValidation allowBlank="1" showInputMessage="1" showErrorMessage="1" prompt="Supervision Total Cost per Unit formula is ((Supervision Wage divided by four) times Supervision Units) divided by last digit of Staffing Ratio" sqref="F14" xr:uid="{00000000-0002-0000-0000-000006000000}"/>
    <dataValidation allowBlank="1" showInputMessage="1" showErrorMessage="1" prompt="No Customization Add-on Amount" sqref="B18" xr:uid="{00000000-0002-0000-0000-000007000000}"/>
    <dataValidation allowBlank="1" showInputMessage="1" showErrorMessage="1" prompt="Benefit Percentage for Direct Care Staffing " sqref="C31" xr:uid="{00000000-0002-0000-0000-000008000000}"/>
    <dataValidation allowBlank="1" showInputMessage="1" showErrorMessage="1" prompt="Benefit Amount formula is sum of (Direct Staff Prorated Cost of Staff perUnit plus Supervision Total Cost per Unit plus Staffing Customization Amount per Unit plus RN Amount plus LPN Amount) times Benefit Percentage for Direct Staffing" sqref="D31" xr:uid="{00000000-0002-0000-0000-000009000000}"/>
    <dataValidation allowBlank="1" showInputMessage="1" showErrorMessage="1" prompt="Total Individual Staffing Amount formula is Direct Staff Pro-rated Cost of Staff per Unit plus Supervision Total Cost per Unit plus Staffing Customization Amount per Unit plus RN Amount plus LPN Amount plus Benefit Amount" sqref="C34" xr:uid="{00000000-0002-0000-0000-00000A000000}"/>
    <dataValidation allowBlank="1" showInputMessage="1" showErrorMessage="1" prompt="Use CTRL plus arrow keys to move to edge of each table.  Use TAB to move to data entry fields" sqref="A1:B1" xr:uid="{00000000-0002-0000-0000-00000B000000}"/>
    <dataValidation allowBlank="1" showInputMessage="1" showErrorMessage="1" prompt="If Add-on Choice Amount is greater than $0, Staffing Customization Total Hours per Week formula is equal to Direct Staff Hours per Week" sqref="B44:B46" xr:uid="{00000000-0002-0000-0000-00000C000000}"/>
    <dataValidation type="list" allowBlank="1" showInputMessage="1" showErrorMessage="1" prompt="Enter Add-on Amount.  Press ALT and the down arrow to bring up the drop down options.  Use arrow keys to scroll through the options and press ENTER on the appropriate selection" sqref="C18" xr:uid="{00000000-0002-0000-0000-00000D000000}">
      <formula1>$B$18:$B$19</formula1>
    </dataValidation>
    <dataValidation allowBlank="1" showInputMessage="1" showErrorMessage="1" prompt="Staffing Customization Total Cost per Unit formula is Add-on Amount times Staffing Customization Total Hours per Unit" sqref="E18:E19" xr:uid="{00000000-0002-0000-0000-00000E000000}"/>
    <dataValidation allowBlank="1" showInputMessage="1" showErrorMessage="1" prompt="Staffing Customization Amount per Unit formula is equal to Total Cost per Unit" sqref="F18:F19" xr:uid="{00000000-0002-0000-0000-00000F000000}"/>
    <dataValidation allowBlank="1" showInputMessage="1" showErrorMessage="1" prompt="Supervision Percent" sqref="D14" xr:uid="{00000000-0002-0000-0000-000010000000}"/>
    <dataValidation allowBlank="1" showInputMessage="1" showErrorMessage="1" prompt="If Add-on Choice Amount is greater than $0, Staffing Customization Total Units formula is equal to Direct Staff Units" sqref="D18:D19" xr:uid="{00000000-0002-0000-0000-000011000000}"/>
    <dataValidation type="decimal" operator="lessThan" allowBlank="1" showInputMessage="1" showErrorMessage="1" prompt="Select LPN Units.  Press ALT and the down arrow to bring up the drop down options.  Use arrow keys to scroll through the options and press ENTER on the appropriate selection." sqref="B23" xr:uid="{00000000-0002-0000-0000-000012000000}">
      <formula1>1.00000001</formula1>
    </dataValidation>
    <dataValidation type="decimal" operator="lessThan" allowBlank="1" showInputMessage="1" showErrorMessage="1" prompt="Select # of RN Units.  Press ALT and the down arrow to bring up the drop down options.  Use arrow keys to scroll through the options and press ENTER on the appropriate selection." sqref="B27" xr:uid="{00000000-0002-0000-0000-000013000000}">
      <formula1>1.00000001</formula1>
    </dataValidation>
    <dataValidation allowBlank="1" showInputMessage="1" showErrorMessage="1" prompt="RN Unit Wage is $46.78 divided by four" sqref="C27" xr:uid="{00000000-0002-0000-0000-000014000000}"/>
    <dataValidation allowBlank="1" showInputMessage="1" showErrorMessage="1" prompt="LPN Unit Wage is $28.30 divided by four" sqref="C23" xr:uid="{00000000-0002-0000-0000-000015000000}"/>
    <dataValidation allowBlank="1" showInputMessage="1" showErrorMessage="1" prompt="Deaf or Hard of Hearing Add-on Amount" sqref="B19" xr:uid="{00000000-0002-0000-0000-000016000000}"/>
    <dataValidation type="list" allowBlank="1" showInputMessage="1" showErrorMessage="1" prompt="Enter Direct Staff Staffing Ratio.  Press ALT and the down arrow to bring up the drop down options.  Use arrow keys to scroll through the options and press ENTER on the appropriate selection" sqref="B10" xr:uid="{00000000-0002-0000-0000-000017000000}">
      <formula1>$H$3:$H$12</formula1>
    </dataValidation>
    <dataValidation allowBlank="1" showInputMessage="1" showErrorMessage="1" prompt="Shared On-site Primary Staff/Awake Wage" sqref="C4" xr:uid="{00000000-0002-0000-0000-000018000000}"/>
  </dataValidations>
  <pageMargins left="0.75" right="0.75" top="1.37" bottom="1" header="0.5" footer="0.5"/>
  <pageSetup scale="78" orientation="portrait" r:id="rId1"/>
  <headerFooter alignWithMargins="0">
    <oddHeader>&amp;C&amp;G</oddHeader>
    <oddFooter>&amp;LDWRS Draft framework for Adult Day Care Services&amp;R&amp;P</oddFooter>
  </headerFooter>
  <legacyDrawingHF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fitToPage="1"/>
  </sheetPr>
  <dimension ref="A1:M14"/>
  <sheetViews>
    <sheetView zoomScale="125" workbookViewId="0">
      <selection activeCell="C9" sqref="C9"/>
    </sheetView>
  </sheetViews>
  <sheetFormatPr defaultColWidth="9.1796875" defaultRowHeight="12.5" x14ac:dyDescent="0.25"/>
  <cols>
    <col min="1" max="1" width="3.7265625" style="1" customWidth="1"/>
    <col min="2" max="2" width="62.7265625" style="1" customWidth="1"/>
    <col min="3" max="3" width="15.81640625" style="1" customWidth="1"/>
    <col min="4" max="7" width="9.1796875" style="2"/>
    <col min="8" max="16384" width="9.1796875" style="1"/>
  </cols>
  <sheetData>
    <row r="1" spans="1:13" ht="15.5" x14ac:dyDescent="0.35">
      <c r="A1" s="22" t="s">
        <v>38</v>
      </c>
      <c r="B1" s="22"/>
      <c r="C1" s="22"/>
      <c r="D1" s="28"/>
      <c r="E1" s="28"/>
    </row>
    <row r="2" spans="1:13" x14ac:dyDescent="0.25">
      <c r="A2" s="28"/>
      <c r="B2" s="28"/>
      <c r="C2" s="28"/>
      <c r="D2" s="28"/>
      <c r="E2" s="28"/>
    </row>
    <row r="3" spans="1:13" ht="13" x14ac:dyDescent="0.3">
      <c r="A3" s="5" t="s">
        <v>39</v>
      </c>
      <c r="D3" s="28"/>
      <c r="E3" s="28"/>
    </row>
    <row r="4" spans="1:13" ht="12.75" customHeight="1" x14ac:dyDescent="0.25">
      <c r="A4" s="173" t="s">
        <v>40</v>
      </c>
      <c r="B4" s="174"/>
      <c r="C4" s="175"/>
      <c r="D4" s="28"/>
      <c r="E4" s="28"/>
    </row>
    <row r="5" spans="1:13" ht="27.75" customHeight="1" x14ac:dyDescent="0.25">
      <c r="A5" s="178" t="s">
        <v>266</v>
      </c>
      <c r="B5" s="179"/>
      <c r="C5" s="180"/>
      <c r="D5" s="28"/>
      <c r="E5" s="28"/>
    </row>
    <row r="6" spans="1:13" x14ac:dyDescent="0.25">
      <c r="A6" s="17"/>
      <c r="B6" s="18" t="s">
        <v>32</v>
      </c>
      <c r="C6" s="19"/>
      <c r="D6" s="28"/>
      <c r="E6" s="28"/>
    </row>
    <row r="7" spans="1:13" x14ac:dyDescent="0.25">
      <c r="A7" s="17"/>
      <c r="B7" s="18" t="s">
        <v>33</v>
      </c>
      <c r="C7" s="14"/>
      <c r="D7" s="28"/>
      <c r="E7" s="28"/>
    </row>
    <row r="8" spans="1:13" x14ac:dyDescent="0.25">
      <c r="A8" s="17"/>
      <c r="B8" s="18" t="s">
        <v>37</v>
      </c>
      <c r="C8" s="14"/>
      <c r="D8" s="28"/>
      <c r="E8" s="28"/>
    </row>
    <row r="9" spans="1:13" ht="13" x14ac:dyDescent="0.3">
      <c r="A9" s="176" t="s">
        <v>55</v>
      </c>
      <c r="B9" s="177"/>
      <c r="C9" s="40">
        <v>5.6000000000000001E-2</v>
      </c>
      <c r="D9" s="28"/>
      <c r="E9" s="28"/>
    </row>
    <row r="10" spans="1:13" s="2" customFormat="1" x14ac:dyDescent="0.25">
      <c r="A10" s="28"/>
      <c r="B10" s="28"/>
      <c r="C10" s="28"/>
      <c r="D10" s="28"/>
      <c r="E10" s="28"/>
    </row>
    <row r="11" spans="1:13" s="2" customFormat="1" x14ac:dyDescent="0.25">
      <c r="A11" s="28"/>
      <c r="B11" s="28"/>
      <c r="C11" s="28"/>
      <c r="D11" s="28"/>
      <c r="E11" s="28"/>
    </row>
    <row r="12" spans="1:13" s="2" customFormat="1" x14ac:dyDescent="0.25">
      <c r="B12" s="2" t="s">
        <v>47</v>
      </c>
    </row>
    <row r="13" spans="1:13" s="2" customFormat="1" x14ac:dyDescent="0.25">
      <c r="H13" s="2" t="s">
        <v>44</v>
      </c>
    </row>
    <row r="14" spans="1:13" x14ac:dyDescent="0.25">
      <c r="A14" s="2"/>
      <c r="B14" s="2"/>
      <c r="C14" s="2"/>
      <c r="M14" s="1" t="s">
        <v>45</v>
      </c>
    </row>
  </sheetData>
  <sheetProtection algorithmName="SHA-512" hashValue="qX3Q39opFKp76zH7C/RIkdEPJunh8vjI94fmmIHpHQ/fo8zkR4srwuwxMyfkKwPS5W4KV9wM/WXGcG/cBXk/7w==" saltValue="HjFdsv+GE+5+dF9dp8KAtA==" spinCount="100000" sheet="1" objects="1" scenarios="1"/>
  <mergeCells count="3">
    <mergeCell ref="A4:C4"/>
    <mergeCell ref="A9:B9"/>
    <mergeCell ref="A5:C5"/>
  </mergeCells>
  <phoneticPr fontId="2" type="noConversion"/>
  <dataValidations count="1">
    <dataValidation allowBlank="1" showInputMessage="1" showErrorMessage="1" prompt="Program Support Percentage" sqref="C9" xr:uid="{00000000-0002-0000-0100-000000000000}"/>
  </dataValidations>
  <pageMargins left="0.75" right="0.75" top="1.37" bottom="1" header="0.5" footer="0.5"/>
  <pageSetup orientation="portrait" r:id="rId1"/>
  <headerFooter alignWithMargins="0">
    <oddHeader>&amp;C&amp;G</oddHeader>
    <oddFooter>&amp;LDWRS Draft framework for Adult Day Care Services - &amp;A&amp;R&amp;P</oddFooter>
  </headerFooter>
  <legacyDrawingHF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fitToPage="1"/>
  </sheetPr>
  <dimension ref="A1:E23"/>
  <sheetViews>
    <sheetView zoomScale="125" workbookViewId="0">
      <selection activeCell="B35" sqref="B35"/>
    </sheetView>
  </sheetViews>
  <sheetFormatPr defaultColWidth="9.1796875" defaultRowHeight="12.5" x14ac:dyDescent="0.25"/>
  <cols>
    <col min="1" max="1" width="3" style="1" customWidth="1"/>
    <col min="2" max="2" width="40.1796875" style="1" bestFit="1" customWidth="1"/>
    <col min="3" max="3" width="24.54296875" style="1" customWidth="1"/>
    <col min="4" max="16384" width="9.1796875" style="1"/>
  </cols>
  <sheetData>
    <row r="1" spans="1:5" ht="15.5" x14ac:dyDescent="0.35">
      <c r="A1" s="22" t="s">
        <v>30</v>
      </c>
      <c r="B1" s="22"/>
      <c r="C1" s="22"/>
      <c r="D1" s="28"/>
      <c r="E1" s="28"/>
    </row>
    <row r="2" spans="1:5" x14ac:dyDescent="0.25">
      <c r="A2" s="28"/>
      <c r="B2" s="28"/>
      <c r="C2" s="28"/>
      <c r="D2" s="28"/>
      <c r="E2" s="28"/>
    </row>
    <row r="3" spans="1:5" ht="13" x14ac:dyDescent="0.3">
      <c r="A3" s="5" t="s">
        <v>21</v>
      </c>
      <c r="D3" s="28"/>
      <c r="E3" s="28"/>
    </row>
    <row r="4" spans="1:5" x14ac:dyDescent="0.25">
      <c r="A4" s="186" t="s">
        <v>42</v>
      </c>
      <c r="B4" s="187"/>
      <c r="C4" s="20" t="s">
        <v>20</v>
      </c>
      <c r="D4" s="28"/>
      <c r="E4" s="28"/>
    </row>
    <row r="5" spans="1:5" x14ac:dyDescent="0.25">
      <c r="A5" s="181" t="s">
        <v>27</v>
      </c>
      <c r="B5" s="182"/>
      <c r="C5" s="183">
        <v>0.11559999999999999</v>
      </c>
      <c r="D5" s="28"/>
      <c r="E5" s="28"/>
    </row>
    <row r="6" spans="1:5" x14ac:dyDescent="0.25">
      <c r="A6" s="10"/>
      <c r="B6" s="188" t="s">
        <v>28</v>
      </c>
      <c r="C6" s="184"/>
      <c r="D6" s="28"/>
      <c r="E6" s="28"/>
    </row>
    <row r="7" spans="1:5" x14ac:dyDescent="0.25">
      <c r="A7" s="11"/>
      <c r="B7" s="189"/>
      <c r="C7" s="185"/>
      <c r="D7" s="28"/>
      <c r="E7" s="28"/>
    </row>
    <row r="8" spans="1:5" x14ac:dyDescent="0.25">
      <c r="A8" s="181" t="s">
        <v>26</v>
      </c>
      <c r="B8" s="182"/>
      <c r="C8" s="183">
        <v>0.12039999999999999</v>
      </c>
      <c r="D8" s="28"/>
      <c r="E8" s="28"/>
    </row>
    <row r="9" spans="1:5" x14ac:dyDescent="0.25">
      <c r="A9" s="10"/>
      <c r="B9" s="2" t="s">
        <v>2</v>
      </c>
      <c r="C9" s="184"/>
      <c r="D9" s="28"/>
      <c r="E9" s="28"/>
    </row>
    <row r="10" spans="1:5" x14ac:dyDescent="0.25">
      <c r="A10" s="10"/>
      <c r="B10" s="2" t="s">
        <v>60</v>
      </c>
      <c r="C10" s="184"/>
      <c r="D10" s="28"/>
      <c r="E10" s="28"/>
    </row>
    <row r="11" spans="1:5" x14ac:dyDescent="0.25">
      <c r="A11" s="10"/>
      <c r="B11" s="2" t="s">
        <v>3</v>
      </c>
      <c r="C11" s="184"/>
      <c r="D11" s="28"/>
      <c r="E11" s="28"/>
    </row>
    <row r="12" spans="1:5" x14ac:dyDescent="0.25">
      <c r="A12" s="10"/>
      <c r="B12" s="2" t="s">
        <v>4</v>
      </c>
      <c r="C12" s="184"/>
      <c r="D12" s="28"/>
      <c r="E12" s="28"/>
    </row>
    <row r="13" spans="1:5" x14ac:dyDescent="0.25">
      <c r="A13" s="10"/>
      <c r="B13" s="2" t="s">
        <v>6</v>
      </c>
      <c r="C13" s="184"/>
      <c r="D13" s="28"/>
      <c r="E13" s="28"/>
    </row>
    <row r="14" spans="1:5" x14ac:dyDescent="0.25">
      <c r="A14" s="10"/>
      <c r="B14" s="2" t="s">
        <v>5</v>
      </c>
      <c r="C14" s="184"/>
      <c r="D14" s="28"/>
      <c r="E14" s="28"/>
    </row>
    <row r="15" spans="1:5" x14ac:dyDescent="0.25">
      <c r="A15" s="10"/>
      <c r="B15" s="2" t="s">
        <v>7</v>
      </c>
      <c r="C15" s="184"/>
      <c r="D15" s="28"/>
      <c r="E15" s="28"/>
    </row>
    <row r="16" spans="1:5" x14ac:dyDescent="0.25">
      <c r="A16" s="10"/>
      <c r="B16" s="2" t="s">
        <v>8</v>
      </c>
      <c r="C16" s="184"/>
      <c r="D16" s="28"/>
      <c r="E16" s="28"/>
    </row>
    <row r="17" spans="1:5" x14ac:dyDescent="0.25">
      <c r="A17" s="10"/>
      <c r="B17" s="2" t="s">
        <v>25</v>
      </c>
      <c r="C17" s="184"/>
      <c r="D17" s="28"/>
      <c r="E17" s="28"/>
    </row>
    <row r="18" spans="1:5" ht="11.25" customHeight="1" x14ac:dyDescent="0.25">
      <c r="A18" s="11"/>
      <c r="B18" s="12"/>
      <c r="C18" s="185"/>
      <c r="D18" s="28"/>
      <c r="E18" s="28"/>
    </row>
    <row r="19" spans="1:5" ht="13" x14ac:dyDescent="0.3">
      <c r="A19" s="176" t="s">
        <v>68</v>
      </c>
      <c r="B19" s="177"/>
      <c r="C19" s="41">
        <f>SUM(C5:C18)</f>
        <v>0.23599999999999999</v>
      </c>
      <c r="D19" s="28"/>
      <c r="E19" s="28"/>
    </row>
    <row r="20" spans="1:5" x14ac:dyDescent="0.25">
      <c r="A20" s="28"/>
      <c r="B20" s="28"/>
      <c r="C20" s="28"/>
      <c r="D20" s="28"/>
      <c r="E20" s="28"/>
    </row>
    <row r="21" spans="1:5" x14ac:dyDescent="0.25">
      <c r="A21" s="1" t="s">
        <v>41</v>
      </c>
      <c r="C21" s="28"/>
      <c r="D21" s="28"/>
      <c r="E21" s="28"/>
    </row>
    <row r="22" spans="1:5" x14ac:dyDescent="0.25">
      <c r="A22" s="28"/>
      <c r="B22" s="28"/>
      <c r="C22" s="28"/>
      <c r="D22" s="28"/>
      <c r="E22" s="28"/>
    </row>
    <row r="23" spans="1:5" x14ac:dyDescent="0.25">
      <c r="A23" s="28"/>
      <c r="B23" s="28"/>
      <c r="C23" s="28"/>
      <c r="D23" s="28"/>
      <c r="E23" s="28"/>
    </row>
  </sheetData>
  <sheetProtection algorithmName="SHA-512" hashValue="kDr1E0ViEXLIgUV0Yj0cXK4JLEqFEFWbFoW/vT86PD7JhZffYEOUUcMUIWt4W1c6lxZn9UHzANlkrnDWdcnSrg==" saltValue="5AiD25YR8Rx2BUvHOh0NMA==" spinCount="100000" sheet="1" objects="1" scenarios="1"/>
  <mergeCells count="7">
    <mergeCell ref="A19:B19"/>
    <mergeCell ref="A8:B8"/>
    <mergeCell ref="C8:C18"/>
    <mergeCell ref="A4:B4"/>
    <mergeCell ref="A5:B5"/>
    <mergeCell ref="C5:C7"/>
    <mergeCell ref="B6:B7"/>
  </mergeCells>
  <phoneticPr fontId="2" type="noConversion"/>
  <dataValidations count="3">
    <dataValidation allowBlank="1" showInputMessage="1" showErrorMessage="1" prompt="Taxes and Workers Comp Percentage" sqref="C5:C7" xr:uid="{00000000-0002-0000-0200-000000000000}"/>
    <dataValidation allowBlank="1" showInputMessage="1" showErrorMessage="1" prompt="Other Benefits Percentage" sqref="C8:C18" xr:uid="{00000000-0002-0000-0200-000001000000}"/>
    <dataValidation allowBlank="1" showInputMessage="1" showErrorMessage="1" prompt="Employee Related Expense Percentage formula is equal to Taxes and Workers Comp Percentage plus Other Benefits Percentage" sqref="C19" xr:uid="{00000000-0002-0000-0200-000002000000}"/>
  </dataValidations>
  <pageMargins left="0.75" right="0.75" top="1.37" bottom="1" header="0.5" footer="0.5"/>
  <pageSetup orientation="portrait" r:id="rId1"/>
  <headerFooter alignWithMargins="0">
    <oddHeader>&amp;C&amp;G</oddHeader>
    <oddFooter>&amp;LDWRS Draft framework for Adult Day Care Services - &amp;A&amp;R&amp;P</oddFooter>
  </headerFooter>
  <legacyDrawingHF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H11"/>
  <sheetViews>
    <sheetView zoomScale="125" workbookViewId="0">
      <selection activeCell="C6" sqref="C6"/>
    </sheetView>
  </sheetViews>
  <sheetFormatPr defaultColWidth="9.1796875" defaultRowHeight="12.5" x14ac:dyDescent="0.25"/>
  <cols>
    <col min="1" max="1" width="40.81640625" style="1" customWidth="1"/>
    <col min="2" max="2" width="20.453125" style="1" customWidth="1"/>
    <col min="3" max="3" width="18.1796875" style="1" customWidth="1"/>
    <col min="4" max="6" width="9.1796875" style="1"/>
    <col min="7" max="7" width="0" style="1" hidden="1" customWidth="1"/>
    <col min="8" max="8" width="9.1796875" style="1" hidden="1" customWidth="1"/>
    <col min="9" max="16384" width="9.1796875" style="1"/>
  </cols>
  <sheetData>
    <row r="1" spans="1:8" ht="15.5" x14ac:dyDescent="0.35">
      <c r="A1" s="22" t="s">
        <v>34</v>
      </c>
      <c r="B1" s="22"/>
      <c r="C1" s="28"/>
      <c r="D1" s="28"/>
      <c r="E1" s="28"/>
    </row>
    <row r="2" spans="1:8" x14ac:dyDescent="0.25">
      <c r="A2" s="28"/>
      <c r="B2" s="28"/>
      <c r="C2" s="28"/>
      <c r="D2" s="28"/>
      <c r="E2" s="28"/>
    </row>
    <row r="3" spans="1:8" ht="13" x14ac:dyDescent="0.3">
      <c r="A3" s="5" t="s">
        <v>43</v>
      </c>
      <c r="C3" s="28"/>
      <c r="D3" s="28"/>
      <c r="E3" s="28"/>
    </row>
    <row r="4" spans="1:8" x14ac:dyDescent="0.25">
      <c r="A4" s="186" t="s">
        <v>19</v>
      </c>
      <c r="B4" s="187"/>
      <c r="C4" s="20" t="s">
        <v>36</v>
      </c>
      <c r="D4" s="28"/>
      <c r="E4" s="28"/>
    </row>
    <row r="5" spans="1:8" ht="126.75" customHeight="1" x14ac:dyDescent="0.25">
      <c r="A5" s="192" t="s">
        <v>267</v>
      </c>
      <c r="B5" s="191"/>
      <c r="C5" s="146">
        <v>0.13</v>
      </c>
      <c r="D5" s="28"/>
      <c r="E5" s="28"/>
    </row>
    <row r="6" spans="1:8" x14ac:dyDescent="0.25">
      <c r="A6" s="28"/>
      <c r="B6" s="28"/>
      <c r="C6" s="28"/>
      <c r="D6" s="28"/>
      <c r="E6" s="28"/>
    </row>
    <row r="7" spans="1:8" ht="13" x14ac:dyDescent="0.3">
      <c r="A7" s="5" t="s">
        <v>62</v>
      </c>
      <c r="C7" s="28"/>
      <c r="D7" s="28"/>
      <c r="E7" s="28"/>
    </row>
    <row r="8" spans="1:8" x14ac:dyDescent="0.25">
      <c r="A8" s="186" t="s">
        <v>50</v>
      </c>
      <c r="B8" s="187"/>
      <c r="C8" s="20" t="s">
        <v>49</v>
      </c>
      <c r="D8" s="28"/>
      <c r="E8" s="28"/>
    </row>
    <row r="9" spans="1:8" x14ac:dyDescent="0.25">
      <c r="A9" s="190" t="s">
        <v>51</v>
      </c>
      <c r="B9" s="191"/>
      <c r="C9" s="146">
        <f>C5</f>
        <v>0.13</v>
      </c>
      <c r="D9" s="28"/>
      <c r="E9" s="28"/>
      <c r="H9" s="155">
        <f>SUM(10.9%*15.39%)+10.9%</f>
        <v>0.1257751</v>
      </c>
    </row>
    <row r="10" spans="1:8" x14ac:dyDescent="0.25">
      <c r="A10" s="28"/>
      <c r="B10" s="28"/>
      <c r="C10" s="28"/>
      <c r="D10" s="28"/>
      <c r="E10" s="28"/>
    </row>
    <row r="11" spans="1:8" x14ac:dyDescent="0.25">
      <c r="A11" s="28"/>
      <c r="B11" s="28"/>
      <c r="C11" s="28"/>
      <c r="D11" s="28"/>
      <c r="E11" s="28"/>
    </row>
  </sheetData>
  <sheetProtection algorithmName="SHA-512" hashValue="EHne4/6nCutQVpwnwpYiOfJptETnUnAquIxpKO4uH/WYEZyVQOU4HIYIggKmKTckzKZN7nUCLG18eIVeZ8KFVA==" saltValue="4Y2k4bnpsydlYURyy2CIqw==" spinCount="100000" sheet="1" objects="1" scenarios="1"/>
  <mergeCells count="4">
    <mergeCell ref="A8:B8"/>
    <mergeCell ref="A9:B9"/>
    <mergeCell ref="A4:B4"/>
    <mergeCell ref="A5:B5"/>
  </mergeCells>
  <phoneticPr fontId="2" type="noConversion"/>
  <dataValidations count="2">
    <dataValidation allowBlank="1" showInputMessage="1" showErrorMessage="1" prompt="Standard Client Programming and Supports Percentage" sqref="C5" xr:uid="{00000000-0002-0000-0300-000000000000}"/>
    <dataValidation allowBlank="1" showInputMessage="1" showErrorMessage="1" prompt="Client Programming and Supports Percentage formula is equal to Standard Client Programming and Supports Percentage" sqref="C9" xr:uid="{00000000-0002-0000-0300-000001000000}"/>
  </dataValidations>
  <pageMargins left="0.75" right="0.75" top="1.37" bottom="1" header="0.5" footer="0.5"/>
  <pageSetup scale="90" orientation="portrait" r:id="rId1"/>
  <headerFooter alignWithMargins="0">
    <oddHeader>&amp;C&amp;G</oddHeader>
    <oddFooter>&amp;LDWRS Draft framework for Adult Day Care Services- &amp;A&amp;R&amp;P</oddFooter>
  </headerFooter>
  <legacyDrawingHF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A1:H7"/>
  <sheetViews>
    <sheetView zoomScale="125" workbookViewId="0">
      <selection activeCell="B5" sqref="B5"/>
    </sheetView>
  </sheetViews>
  <sheetFormatPr defaultColWidth="9.1796875" defaultRowHeight="12.5" x14ac:dyDescent="0.25"/>
  <cols>
    <col min="1" max="1" width="17" style="1" customWidth="1"/>
    <col min="2" max="2" width="15.54296875" style="1" customWidth="1"/>
    <col min="3" max="3" width="15.7265625" style="1" customWidth="1"/>
    <col min="4" max="7" width="9.1796875" style="1"/>
    <col min="8" max="8" width="0" style="1" hidden="1" customWidth="1"/>
    <col min="9" max="16384" width="9.1796875" style="1"/>
  </cols>
  <sheetData>
    <row r="1" spans="1:8" ht="15.5" x14ac:dyDescent="0.35">
      <c r="A1" s="22" t="s">
        <v>46</v>
      </c>
      <c r="B1" s="22"/>
      <c r="C1" s="22"/>
      <c r="D1" s="28"/>
      <c r="E1" s="28"/>
      <c r="F1" s="28"/>
    </row>
    <row r="2" spans="1:8" x14ac:dyDescent="0.25">
      <c r="A2" s="28"/>
      <c r="B2" s="28"/>
      <c r="C2" s="28"/>
      <c r="D2" s="28"/>
      <c r="E2" s="28"/>
      <c r="F2" s="28"/>
    </row>
    <row r="3" spans="1:8" ht="13.5" thickBot="1" x14ac:dyDescent="0.35">
      <c r="A3" s="5" t="s">
        <v>52</v>
      </c>
      <c r="E3" s="28"/>
      <c r="F3" s="28"/>
    </row>
    <row r="4" spans="1:8" ht="25" x14ac:dyDescent="0.25">
      <c r="A4" s="25" t="s">
        <v>53</v>
      </c>
      <c r="B4" s="56" t="s">
        <v>80</v>
      </c>
      <c r="C4" s="56" t="s">
        <v>81</v>
      </c>
      <c r="D4" s="28"/>
      <c r="E4" s="28"/>
      <c r="F4" s="28"/>
    </row>
    <row r="5" spans="1:8" x14ac:dyDescent="0.25">
      <c r="A5" s="26" t="str">
        <f>'Direct Staffing'!B10</f>
        <v>1:1</v>
      </c>
      <c r="B5" s="159">
        <f>ROUND(24.28/120,9)</f>
        <v>0.202333333</v>
      </c>
      <c r="C5" s="27">
        <f>ROUND(((1+1/(VLOOKUP(A5,'Direct Staffing'!H3:K13,2,FALSE)))*B5),9)</f>
        <v>0.40466666600000001</v>
      </c>
      <c r="D5" s="28"/>
      <c r="E5" s="28"/>
      <c r="F5" s="28"/>
      <c r="H5" s="156">
        <f>SUM(21.04*15.39%)+21.04</f>
        <v>24.278055999999999</v>
      </c>
    </row>
    <row r="6" spans="1:8" x14ac:dyDescent="0.25">
      <c r="A6" s="28"/>
      <c r="B6" s="28"/>
      <c r="C6" s="28"/>
      <c r="D6" s="28"/>
      <c r="E6" s="28"/>
      <c r="F6" s="28"/>
    </row>
    <row r="7" spans="1:8" x14ac:dyDescent="0.25">
      <c r="A7" s="28"/>
      <c r="B7" s="28"/>
      <c r="C7" s="28"/>
      <c r="D7" s="28"/>
      <c r="E7" s="28"/>
      <c r="F7" s="28"/>
    </row>
  </sheetData>
  <sheetProtection algorithmName="SHA-512" hashValue="6nyNRTzhyR5LN43xjhbOYp7Mg/LFvexyeVknKLEnPjPwNqh0XOikgR8bp825ZjIyKDfDFcF9lCQ8Iq8hBGTSBQ==" saltValue="6Zhl1RxgMMwRa1wOzGwnbg==" spinCount="100000" sheet="1" objects="1" scenarios="1"/>
  <phoneticPr fontId="2" type="noConversion"/>
  <dataValidations count="3">
    <dataValidation allowBlank="1" showInputMessage="1" showErrorMessage="1" prompt="Staffing Ratio formula is equal to Direct Staff Staffing Ratio from Direct Staffing Sheet" sqref="A5" xr:uid="{00000000-0002-0000-0400-000000000000}"/>
    <dataValidation allowBlank="1" showInputMessage="1" showErrorMessage="1" prompt="Rate per Person per Unit formula is $24.28 divided by 120" sqref="B5" xr:uid="{00000000-0002-0000-0400-000001000000}"/>
    <dataValidation allowBlank="1" showInputMessage="1" showErrorMessage="1" prompt="Quarter Hourly Facility Cost formula is equal to Ratio Factor times Rate per Person per Unit" sqref="C5" xr:uid="{00000000-0002-0000-0400-000002000000}"/>
  </dataValidations>
  <pageMargins left="0.75" right="0.75" top="1.37" bottom="1" header="0.5" footer="0.5"/>
  <pageSetup orientation="portrait" r:id="rId1"/>
  <headerFooter alignWithMargins="0">
    <oddHeader>&amp;C&amp;G</oddHeader>
    <oddFooter>&amp;LDWRS Draft framework for Adult Day Care Services - &amp;A&amp;R&amp;P</oddFooter>
  </headerFooter>
  <legacyDrawingHF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pageSetUpPr fitToPage="1"/>
  </sheetPr>
  <dimension ref="A1:G12"/>
  <sheetViews>
    <sheetView zoomScale="125" workbookViewId="0">
      <selection activeCell="K34" sqref="K34"/>
    </sheetView>
  </sheetViews>
  <sheetFormatPr defaultColWidth="9.1796875" defaultRowHeight="12.5" x14ac:dyDescent="0.25"/>
  <cols>
    <col min="1" max="1" width="9.1796875" style="1"/>
    <col min="2" max="2" width="24.7265625" style="1" customWidth="1"/>
    <col min="3" max="3" width="10.1796875" style="1" bestFit="1" customWidth="1"/>
    <col min="4" max="4" width="9.1796875" style="1"/>
    <col min="5" max="6" width="11.26953125" style="1" customWidth="1"/>
    <col min="7" max="16384" width="9.1796875" style="1"/>
  </cols>
  <sheetData>
    <row r="1" spans="1:7" ht="15.5" x14ac:dyDescent="0.35">
      <c r="A1" s="22" t="s">
        <v>63</v>
      </c>
      <c r="B1" s="22"/>
      <c r="C1" s="22"/>
      <c r="D1" s="28"/>
      <c r="E1" s="28"/>
      <c r="F1" s="28"/>
      <c r="G1" s="28"/>
    </row>
    <row r="2" spans="1:7" x14ac:dyDescent="0.25">
      <c r="A2" s="28"/>
      <c r="B2" s="28"/>
      <c r="C2" s="28"/>
      <c r="D2" s="28"/>
      <c r="E2" s="28"/>
      <c r="F2" s="28"/>
      <c r="G2" s="28"/>
    </row>
    <row r="3" spans="1:7" ht="13" x14ac:dyDescent="0.3">
      <c r="A3" s="87" t="s">
        <v>64</v>
      </c>
      <c r="B3" s="87"/>
      <c r="C3" s="87"/>
      <c r="D3" s="87"/>
      <c r="E3" s="87"/>
      <c r="F3" s="87"/>
      <c r="G3" s="28"/>
    </row>
    <row r="4" spans="1:7" ht="13" x14ac:dyDescent="0.3">
      <c r="A4" s="197" t="s">
        <v>10</v>
      </c>
      <c r="B4" s="197"/>
      <c r="C4" s="197"/>
      <c r="D4" s="197"/>
      <c r="E4" s="21" t="s">
        <v>22</v>
      </c>
      <c r="F4" s="28"/>
      <c r="G4" s="28"/>
    </row>
    <row r="5" spans="1:7" ht="12" customHeight="1" x14ac:dyDescent="0.25">
      <c r="A5" s="198" t="s">
        <v>58</v>
      </c>
      <c r="B5" s="198"/>
      <c r="C5" s="198"/>
      <c r="D5" s="198"/>
      <c r="E5" s="42">
        <v>0.13250000000000001</v>
      </c>
      <c r="F5" s="28"/>
      <c r="G5" s="28"/>
    </row>
    <row r="6" spans="1:7" x14ac:dyDescent="0.25">
      <c r="A6" s="198" t="s">
        <v>59</v>
      </c>
      <c r="B6" s="198"/>
      <c r="C6" s="198"/>
      <c r="D6" s="198"/>
      <c r="E6" s="42">
        <v>1.7999999999999999E-2</v>
      </c>
      <c r="F6" s="28"/>
      <c r="G6" s="28"/>
    </row>
    <row r="7" spans="1:7" x14ac:dyDescent="0.25">
      <c r="A7" s="193" t="s">
        <v>65</v>
      </c>
      <c r="B7" s="194"/>
      <c r="C7" s="194"/>
      <c r="D7" s="195"/>
      <c r="E7" s="42">
        <v>9.4E-2</v>
      </c>
      <c r="F7" s="28"/>
      <c r="G7" s="28"/>
    </row>
    <row r="8" spans="1:7" ht="13" x14ac:dyDescent="0.3">
      <c r="A8" s="196" t="s">
        <v>66</v>
      </c>
      <c r="B8" s="196"/>
      <c r="C8" s="196"/>
      <c r="D8" s="196"/>
      <c r="E8" s="41">
        <f>SUM(E5:E7)</f>
        <v>0.2445</v>
      </c>
      <c r="F8" s="28"/>
      <c r="G8" s="28"/>
    </row>
    <row r="9" spans="1:7" x14ac:dyDescent="0.25">
      <c r="A9" s="28"/>
      <c r="B9" s="28"/>
      <c r="C9" s="28"/>
      <c r="D9" s="28"/>
      <c r="E9" s="28"/>
      <c r="F9" s="28"/>
      <c r="G9" s="28"/>
    </row>
    <row r="10" spans="1:7" x14ac:dyDescent="0.25">
      <c r="C10" s="28"/>
      <c r="D10" s="28"/>
      <c r="E10" s="28"/>
      <c r="F10" s="28"/>
      <c r="G10" s="28"/>
    </row>
    <row r="11" spans="1:7" x14ac:dyDescent="0.25">
      <c r="A11" s="28"/>
      <c r="B11" s="28"/>
      <c r="C11" s="28"/>
      <c r="D11" s="28"/>
      <c r="E11" s="28"/>
      <c r="F11" s="28"/>
      <c r="G11" s="28"/>
    </row>
    <row r="12" spans="1:7" x14ac:dyDescent="0.25">
      <c r="A12" s="28"/>
      <c r="B12" s="28"/>
      <c r="C12" s="28"/>
      <c r="D12" s="28"/>
      <c r="E12" s="28"/>
      <c r="F12" s="28"/>
      <c r="G12" s="28"/>
    </row>
  </sheetData>
  <sheetProtection algorithmName="SHA-512" hashValue="95XL0hB2wmc2A6ZpgBeDFbYKWqz7qnccGWRPEPqDpdzB5W0BrB4fUsXiQiJtu/hW13O2pJ36j9c5IQmH7uyMZg==" saltValue="NnCMC9aR5BaTDW//rhiu7g==" spinCount="100000" sheet="1" objects="1" scenarios="1"/>
  <mergeCells count="5">
    <mergeCell ref="A7:D7"/>
    <mergeCell ref="A8:D8"/>
    <mergeCell ref="A4:D4"/>
    <mergeCell ref="A5:D5"/>
    <mergeCell ref="A6:D6"/>
  </mergeCells>
  <phoneticPr fontId="2" type="noConversion"/>
  <dataValidations count="4">
    <dataValidation allowBlank="1" showInputMessage="1" showErrorMessage="1" prompt="Standard General and Administrative Support Percentage" sqref="E5" xr:uid="{00000000-0002-0000-0500-000000000000}"/>
    <dataValidation allowBlank="1" showInputMessage="1" showErrorMessage="1" prompt="Program General and Administrative Percentage" sqref="E6" xr:uid="{00000000-0002-0000-0500-000001000000}"/>
    <dataValidation allowBlank="1" showInputMessage="1" showErrorMessage="1" prompt="Utilization Factor Percentage" sqref="E7" xr:uid="{00000000-0002-0000-0500-000002000000}"/>
    <dataValidation allowBlank="1" showInputMessage="1" showErrorMessage="1" prompt="Program Related Expenses Percentage formula is Standard General and Administrative Percentage plus Program General and Administrative Percentage plus Utilization Factor Percentage" sqref="E8" xr:uid="{00000000-0002-0000-0500-000003000000}"/>
  </dataValidations>
  <pageMargins left="0.75" right="0.75" top="1.37" bottom="1" header="0.5" footer="0.5"/>
  <pageSetup orientation="portrait" r:id="rId1"/>
  <headerFooter alignWithMargins="0">
    <oddHeader>&amp;C&amp;G</oddHeader>
    <oddFooter>&amp;LDWRS Draft framework for Adult Day Care Services - &amp;A&amp;R&amp;P</oddFooter>
  </headerFooter>
  <legacyDrawingHF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3:F109"/>
  <sheetViews>
    <sheetView workbookViewId="0">
      <selection activeCell="B4" sqref="B4:D4"/>
    </sheetView>
  </sheetViews>
  <sheetFormatPr defaultRowHeight="12.5" x14ac:dyDescent="0.25"/>
  <cols>
    <col min="1" max="1" width="29" customWidth="1"/>
    <col min="2" max="2" width="17.453125" customWidth="1"/>
    <col min="3" max="3" width="20" customWidth="1"/>
    <col min="4" max="5" width="9.1796875" customWidth="1"/>
    <col min="6" max="6" width="5.54296875" style="89" bestFit="1" customWidth="1"/>
  </cols>
  <sheetData>
    <row r="3" spans="1:6" ht="13" x14ac:dyDescent="0.3">
      <c r="A3" s="5" t="s">
        <v>110</v>
      </c>
      <c r="B3" s="60"/>
      <c r="C3" s="60"/>
      <c r="D3" s="60"/>
    </row>
    <row r="4" spans="1:6" x14ac:dyDescent="0.25">
      <c r="A4" s="48" t="s">
        <v>111</v>
      </c>
      <c r="B4" s="199" t="s">
        <v>202</v>
      </c>
      <c r="C4" s="200"/>
      <c r="D4" s="201"/>
    </row>
    <row r="5" spans="1:6" x14ac:dyDescent="0.25">
      <c r="A5" s="48" t="s">
        <v>113</v>
      </c>
      <c r="B5" s="202" t="str">
        <f>INDEX($C$10:$C$108,MATCH(B4:D4,B10:B108,0))</f>
        <v>Duluth Region</v>
      </c>
      <c r="C5" s="203"/>
      <c r="D5" s="204"/>
    </row>
    <row r="7" spans="1:6" hidden="1" x14ac:dyDescent="0.25">
      <c r="A7" t="s">
        <v>114</v>
      </c>
      <c r="B7">
        <f>INDEX($D$10:$D$108,MATCH(B4:D4,B10:B108,0))</f>
        <v>0.96499999999999997</v>
      </c>
    </row>
    <row r="8" spans="1:6" hidden="1" x14ac:dyDescent="0.25"/>
    <row r="9" spans="1:6" ht="14.5" hidden="1" x14ac:dyDescent="0.25">
      <c r="B9" s="90" t="s">
        <v>115</v>
      </c>
      <c r="C9" s="90" t="s">
        <v>116</v>
      </c>
      <c r="D9" s="91" t="s">
        <v>114</v>
      </c>
      <c r="F9"/>
    </row>
    <row r="10" spans="1:6" ht="14.5" hidden="1" x14ac:dyDescent="0.25">
      <c r="B10" s="92" t="s">
        <v>112</v>
      </c>
      <c r="C10" s="92" t="s">
        <v>117</v>
      </c>
      <c r="D10" s="93" t="s">
        <v>118</v>
      </c>
      <c r="F10"/>
    </row>
    <row r="11" spans="1:6" ht="14.5" hidden="1" x14ac:dyDescent="0.25">
      <c r="B11" s="94" t="s">
        <v>119</v>
      </c>
      <c r="C11" s="94" t="s">
        <v>120</v>
      </c>
      <c r="D11" s="150">
        <v>0.99</v>
      </c>
      <c r="F11"/>
    </row>
    <row r="12" spans="1:6" ht="14.5" hidden="1" x14ac:dyDescent="0.25">
      <c r="B12" s="94" t="s">
        <v>121</v>
      </c>
      <c r="C12" s="94" t="s">
        <v>122</v>
      </c>
      <c r="D12" s="150">
        <v>1.004</v>
      </c>
      <c r="F12"/>
    </row>
    <row r="13" spans="1:6" ht="14.5" hidden="1" x14ac:dyDescent="0.25">
      <c r="B13" s="94" t="s">
        <v>123</v>
      </c>
      <c r="C13" s="94" t="s">
        <v>124</v>
      </c>
      <c r="D13" s="150">
        <v>0.96699999999999997</v>
      </c>
      <c r="F13"/>
    </row>
    <row r="14" spans="1:6" ht="14.5" hidden="1" x14ac:dyDescent="0.25">
      <c r="B14" s="94" t="s">
        <v>125</v>
      </c>
      <c r="C14" s="94" t="s">
        <v>124</v>
      </c>
      <c r="D14" s="150">
        <v>0.96699999999999997</v>
      </c>
      <c r="F14"/>
    </row>
    <row r="15" spans="1:6" ht="14.5" hidden="1" x14ac:dyDescent="0.25">
      <c r="B15" s="94" t="s">
        <v>126</v>
      </c>
      <c r="C15" s="94" t="s">
        <v>127</v>
      </c>
      <c r="D15" s="150">
        <v>1.0169999999999999</v>
      </c>
      <c r="F15"/>
    </row>
    <row r="16" spans="1:6" ht="14.5" hidden="1" x14ac:dyDescent="0.25">
      <c r="B16" s="94" t="s">
        <v>128</v>
      </c>
      <c r="C16" s="95" t="s">
        <v>129</v>
      </c>
      <c r="D16" s="150">
        <v>0.98599999999999999</v>
      </c>
      <c r="F16"/>
    </row>
    <row r="17" spans="2:6" ht="14.5" hidden="1" x14ac:dyDescent="0.25">
      <c r="B17" s="94" t="s">
        <v>130</v>
      </c>
      <c r="C17" s="94" t="s">
        <v>131</v>
      </c>
      <c r="D17" s="150">
        <v>1.022</v>
      </c>
      <c r="F17"/>
    </row>
    <row r="18" spans="2:6" ht="14.5" hidden="1" x14ac:dyDescent="0.25">
      <c r="B18" s="94" t="s">
        <v>132</v>
      </c>
      <c r="C18" s="95" t="s">
        <v>133</v>
      </c>
      <c r="D18" s="150">
        <v>1.0269999999999999</v>
      </c>
      <c r="F18"/>
    </row>
    <row r="19" spans="2:6" ht="14.5" hidden="1" x14ac:dyDescent="0.25">
      <c r="B19" s="94" t="s">
        <v>134</v>
      </c>
      <c r="C19" s="95" t="s">
        <v>135</v>
      </c>
      <c r="D19" s="150">
        <v>0.96499999999999997</v>
      </c>
      <c r="F19"/>
    </row>
    <row r="20" spans="2:6" ht="14.5" hidden="1" x14ac:dyDescent="0.25">
      <c r="B20" s="94" t="s">
        <v>136</v>
      </c>
      <c r="C20" s="94" t="s">
        <v>122</v>
      </c>
      <c r="D20" s="150">
        <v>1.004</v>
      </c>
      <c r="F20"/>
    </row>
    <row r="21" spans="2:6" ht="14.5" hidden="1" x14ac:dyDescent="0.25">
      <c r="B21" s="94" t="s">
        <v>137</v>
      </c>
      <c r="C21" s="94" t="s">
        <v>124</v>
      </c>
      <c r="D21" s="150">
        <v>0.96699999999999997</v>
      </c>
      <c r="F21"/>
    </row>
    <row r="22" spans="2:6" ht="14.5" hidden="1" x14ac:dyDescent="0.25">
      <c r="B22" s="94" t="s">
        <v>138</v>
      </c>
      <c r="C22" s="95" t="s">
        <v>129</v>
      </c>
      <c r="D22" s="150">
        <v>0.98599999999999999</v>
      </c>
      <c r="F22"/>
    </row>
    <row r="23" spans="2:6" ht="14.5" hidden="1" x14ac:dyDescent="0.25">
      <c r="B23" s="94" t="s">
        <v>139</v>
      </c>
      <c r="C23" s="95" t="s">
        <v>122</v>
      </c>
      <c r="D23" s="150">
        <v>1.004</v>
      </c>
      <c r="F23"/>
    </row>
    <row r="24" spans="2:6" ht="14.5" hidden="1" x14ac:dyDescent="0.25">
      <c r="B24" s="94" t="s">
        <v>140</v>
      </c>
      <c r="C24" s="95" t="s">
        <v>141</v>
      </c>
      <c r="D24" s="150">
        <v>1.004</v>
      </c>
      <c r="F24"/>
    </row>
    <row r="25" spans="2:6" ht="14.5" hidden="1" x14ac:dyDescent="0.25">
      <c r="B25" s="94" t="s">
        <v>142</v>
      </c>
      <c r="C25" s="94" t="s">
        <v>124</v>
      </c>
      <c r="D25" s="150">
        <v>0.96699999999999997</v>
      </c>
      <c r="F25"/>
    </row>
    <row r="26" spans="2:6" ht="14.5" hidden="1" x14ac:dyDescent="0.25">
      <c r="B26" s="94" t="s">
        <v>143</v>
      </c>
      <c r="C26" s="95" t="s">
        <v>120</v>
      </c>
      <c r="D26" s="150">
        <v>0.99</v>
      </c>
      <c r="F26"/>
    </row>
    <row r="27" spans="2:6" ht="14.5" hidden="1" x14ac:dyDescent="0.25">
      <c r="B27" s="94" t="s">
        <v>144</v>
      </c>
      <c r="C27" s="95" t="s">
        <v>129</v>
      </c>
      <c r="D27" s="150">
        <v>0.98599999999999999</v>
      </c>
      <c r="F27"/>
    </row>
    <row r="28" spans="2:6" ht="14.5" hidden="1" x14ac:dyDescent="0.25">
      <c r="B28" s="94" t="s">
        <v>145</v>
      </c>
      <c r="C28" s="94" t="s">
        <v>124</v>
      </c>
      <c r="D28" s="150">
        <v>0.96699999999999997</v>
      </c>
      <c r="F28"/>
    </row>
    <row r="29" spans="2:6" ht="14.5" hidden="1" x14ac:dyDescent="0.25">
      <c r="B29" s="94" t="s">
        <v>146</v>
      </c>
      <c r="C29" s="94" t="s">
        <v>122</v>
      </c>
      <c r="D29" s="150">
        <v>1.004</v>
      </c>
      <c r="F29"/>
    </row>
    <row r="30" spans="2:6" ht="14.5" hidden="1" x14ac:dyDescent="0.25">
      <c r="B30" s="94" t="s">
        <v>147</v>
      </c>
      <c r="C30" s="95" t="s">
        <v>148</v>
      </c>
      <c r="D30" s="150">
        <v>1.0029999999999999</v>
      </c>
      <c r="F30"/>
    </row>
    <row r="31" spans="2:6" ht="14.5" hidden="1" x14ac:dyDescent="0.25">
      <c r="B31" s="94" t="s">
        <v>149</v>
      </c>
      <c r="C31" s="94" t="s">
        <v>124</v>
      </c>
      <c r="D31" s="150">
        <v>0.96699999999999997</v>
      </c>
      <c r="F31"/>
    </row>
    <row r="32" spans="2:6" ht="14.5" hidden="1" x14ac:dyDescent="0.25">
      <c r="B32" s="94" t="s">
        <v>150</v>
      </c>
      <c r="C32" s="95" t="s">
        <v>133</v>
      </c>
      <c r="D32" s="150">
        <v>1.0269999999999999</v>
      </c>
      <c r="F32"/>
    </row>
    <row r="33" spans="2:6" ht="14.5" hidden="1" x14ac:dyDescent="0.25">
      <c r="B33" s="94" t="s">
        <v>151</v>
      </c>
      <c r="C33" s="95" t="s">
        <v>148</v>
      </c>
      <c r="D33" s="150">
        <v>1.0029999999999999</v>
      </c>
      <c r="F33"/>
    </row>
    <row r="34" spans="2:6" ht="14.5" hidden="1" x14ac:dyDescent="0.25">
      <c r="B34" s="94" t="s">
        <v>152</v>
      </c>
      <c r="C34" s="95" t="s">
        <v>133</v>
      </c>
      <c r="D34" s="150">
        <v>1.0269999999999999</v>
      </c>
      <c r="F34"/>
    </row>
    <row r="35" spans="2:6" ht="14.5" hidden="1" x14ac:dyDescent="0.25">
      <c r="B35" s="94" t="s">
        <v>153</v>
      </c>
      <c r="C35" s="95" t="s">
        <v>133</v>
      </c>
      <c r="D35" s="150">
        <v>1.0269999999999999</v>
      </c>
      <c r="F35"/>
    </row>
    <row r="36" spans="2:6" ht="14.5" hidden="1" x14ac:dyDescent="0.25">
      <c r="B36" s="94" t="s">
        <v>154</v>
      </c>
      <c r="C36" s="94" t="s">
        <v>124</v>
      </c>
      <c r="D36" s="150">
        <v>0.96699999999999997</v>
      </c>
      <c r="F36"/>
    </row>
    <row r="37" spans="2:6" ht="14.5" hidden="1" x14ac:dyDescent="0.25">
      <c r="B37" s="94" t="s">
        <v>155</v>
      </c>
      <c r="C37" s="94" t="s">
        <v>122</v>
      </c>
      <c r="D37" s="150">
        <v>1.004</v>
      </c>
      <c r="F37"/>
    </row>
    <row r="38" spans="2:6" ht="14.5" hidden="1" x14ac:dyDescent="0.25">
      <c r="B38" s="94" t="s">
        <v>156</v>
      </c>
      <c r="C38" s="95" t="s">
        <v>157</v>
      </c>
      <c r="D38" s="150">
        <v>1.0149999999999999</v>
      </c>
      <c r="F38"/>
    </row>
    <row r="39" spans="2:6" ht="14.5" hidden="1" x14ac:dyDescent="0.25">
      <c r="B39" s="94" t="s">
        <v>158</v>
      </c>
      <c r="C39" s="94" t="s">
        <v>124</v>
      </c>
      <c r="D39" s="150">
        <v>0.96699999999999997</v>
      </c>
      <c r="F39"/>
    </row>
    <row r="40" spans="2:6" ht="14.5" hidden="1" x14ac:dyDescent="0.25">
      <c r="B40" s="94" t="s">
        <v>159</v>
      </c>
      <c r="C40" s="95" t="s">
        <v>122</v>
      </c>
      <c r="D40" s="150">
        <v>1.004</v>
      </c>
      <c r="F40"/>
    </row>
    <row r="41" spans="2:6" ht="14.5" hidden="1" x14ac:dyDescent="0.25">
      <c r="B41" s="94" t="s">
        <v>160</v>
      </c>
      <c r="C41" s="95" t="s">
        <v>120</v>
      </c>
      <c r="D41" s="150">
        <v>0.99</v>
      </c>
      <c r="F41"/>
    </row>
    <row r="42" spans="2:6" ht="14.5" hidden="1" x14ac:dyDescent="0.25">
      <c r="B42" s="94" t="s">
        <v>161</v>
      </c>
      <c r="C42" s="95" t="s">
        <v>129</v>
      </c>
      <c r="D42" s="150">
        <v>0.98599999999999999</v>
      </c>
      <c r="F42"/>
    </row>
    <row r="43" spans="2:6" ht="14.5" hidden="1" x14ac:dyDescent="0.25">
      <c r="B43" s="94" t="s">
        <v>162</v>
      </c>
      <c r="C43" s="95" t="s">
        <v>120</v>
      </c>
      <c r="D43" s="150">
        <v>0.99</v>
      </c>
      <c r="F43"/>
    </row>
    <row r="44" spans="2:6" ht="14.5" hidden="1" x14ac:dyDescent="0.25">
      <c r="B44" s="94" t="s">
        <v>163</v>
      </c>
      <c r="C44" s="95" t="s">
        <v>129</v>
      </c>
      <c r="D44" s="150">
        <v>0.98599999999999999</v>
      </c>
      <c r="F44"/>
    </row>
    <row r="45" spans="2:6" ht="14.5" hidden="1" x14ac:dyDescent="0.25">
      <c r="B45" s="94" t="s">
        <v>164</v>
      </c>
      <c r="C45" s="94" t="s">
        <v>124</v>
      </c>
      <c r="D45" s="150">
        <v>0.96699999999999997</v>
      </c>
      <c r="F45"/>
    </row>
    <row r="46" spans="2:6" ht="14.5" hidden="1" x14ac:dyDescent="0.25">
      <c r="B46" s="94" t="s">
        <v>165</v>
      </c>
      <c r="C46" s="95" t="s">
        <v>120</v>
      </c>
      <c r="D46" s="150">
        <v>0.99</v>
      </c>
      <c r="F46"/>
    </row>
    <row r="47" spans="2:6" ht="14.5" hidden="1" x14ac:dyDescent="0.25">
      <c r="B47" s="94" t="s">
        <v>166</v>
      </c>
      <c r="C47" s="95" t="s">
        <v>129</v>
      </c>
      <c r="D47" s="150">
        <v>0.98599999999999999</v>
      </c>
      <c r="F47"/>
    </row>
    <row r="48" spans="2:6" ht="14.5" hidden="1" x14ac:dyDescent="0.25">
      <c r="B48" s="94" t="s">
        <v>167</v>
      </c>
      <c r="C48" s="95" t="s">
        <v>120</v>
      </c>
      <c r="D48" s="150">
        <v>0.99</v>
      </c>
      <c r="F48"/>
    </row>
    <row r="49" spans="2:6" ht="14.5" hidden="1" x14ac:dyDescent="0.25">
      <c r="B49" s="94" t="s">
        <v>168</v>
      </c>
      <c r="C49" s="94" t="s">
        <v>124</v>
      </c>
      <c r="D49" s="150">
        <v>0.96699999999999997</v>
      </c>
      <c r="F49"/>
    </row>
    <row r="50" spans="2:6" ht="14.5" hidden="1" x14ac:dyDescent="0.25">
      <c r="B50" s="94" t="s">
        <v>169</v>
      </c>
      <c r="C50" s="95" t="s">
        <v>122</v>
      </c>
      <c r="D50" s="150">
        <v>1.004</v>
      </c>
      <c r="F50"/>
    </row>
    <row r="51" spans="2:6" ht="14.5" hidden="1" x14ac:dyDescent="0.25">
      <c r="B51" s="94" t="s">
        <v>170</v>
      </c>
      <c r="C51" s="95" t="s">
        <v>129</v>
      </c>
      <c r="D51" s="150">
        <v>0.98599999999999999</v>
      </c>
      <c r="F51"/>
    </row>
    <row r="52" spans="2:6" ht="14.5" hidden="1" x14ac:dyDescent="0.25">
      <c r="B52" s="94" t="s">
        <v>171</v>
      </c>
      <c r="C52" s="95" t="s">
        <v>129</v>
      </c>
      <c r="D52" s="150">
        <v>0.98599999999999999</v>
      </c>
      <c r="F52"/>
    </row>
    <row r="53" spans="2:6" ht="14.5" hidden="1" x14ac:dyDescent="0.25">
      <c r="B53" s="94" t="s">
        <v>175</v>
      </c>
      <c r="C53" s="95" t="s">
        <v>129</v>
      </c>
      <c r="D53" s="150">
        <v>0.98599999999999999</v>
      </c>
      <c r="F53"/>
    </row>
    <row r="54" spans="2:6" ht="14.5" hidden="1" x14ac:dyDescent="0.25">
      <c r="B54" s="94" t="s">
        <v>172</v>
      </c>
      <c r="C54" s="94" t="s">
        <v>124</v>
      </c>
      <c r="D54" s="150">
        <v>0.96699999999999997</v>
      </c>
      <c r="F54"/>
    </row>
    <row r="55" spans="2:6" ht="14.5" hidden="1" x14ac:dyDescent="0.25">
      <c r="B55" s="94" t="s">
        <v>173</v>
      </c>
      <c r="C55" s="94" t="s">
        <v>124</v>
      </c>
      <c r="D55" s="150">
        <v>0.96699999999999997</v>
      </c>
      <c r="F55"/>
    </row>
    <row r="56" spans="2:6" ht="14.5" hidden="1" x14ac:dyDescent="0.25">
      <c r="B56" s="94" t="s">
        <v>174</v>
      </c>
      <c r="C56" s="95" t="s">
        <v>133</v>
      </c>
      <c r="D56" s="150">
        <v>1.0269999999999999</v>
      </c>
      <c r="F56"/>
    </row>
    <row r="57" spans="2:6" ht="14.5" hidden="1" x14ac:dyDescent="0.25">
      <c r="B57" s="94" t="s">
        <v>176</v>
      </c>
      <c r="C57" s="95" t="s">
        <v>129</v>
      </c>
      <c r="D57" s="150">
        <v>0.98599999999999999</v>
      </c>
      <c r="F57"/>
    </row>
    <row r="58" spans="2:6" ht="14.5" hidden="1" x14ac:dyDescent="0.25">
      <c r="B58" s="94" t="s">
        <v>177</v>
      </c>
      <c r="C58" s="95" t="s">
        <v>122</v>
      </c>
      <c r="D58" s="150">
        <v>1.004</v>
      </c>
      <c r="F58"/>
    </row>
    <row r="59" spans="2:6" ht="14.5" hidden="1" x14ac:dyDescent="0.25">
      <c r="B59" s="94" t="s">
        <v>178</v>
      </c>
      <c r="C59" s="94" t="s">
        <v>124</v>
      </c>
      <c r="D59" s="150">
        <v>0.96699999999999997</v>
      </c>
      <c r="F59"/>
    </row>
    <row r="60" spans="2:6" ht="14.5" hidden="1" x14ac:dyDescent="0.25">
      <c r="B60" s="94" t="s">
        <v>179</v>
      </c>
      <c r="C60" s="95" t="s">
        <v>133</v>
      </c>
      <c r="D60" s="150">
        <v>1.0269999999999999</v>
      </c>
      <c r="F60"/>
    </row>
    <row r="61" spans="2:6" ht="14.5" hidden="1" x14ac:dyDescent="0.25">
      <c r="B61" s="94" t="s">
        <v>180</v>
      </c>
      <c r="C61" s="95" t="s">
        <v>129</v>
      </c>
      <c r="D61" s="150">
        <v>0.98599999999999999</v>
      </c>
      <c r="F61"/>
    </row>
    <row r="62" spans="2:6" ht="14.5" hidden="1" x14ac:dyDescent="0.25">
      <c r="B62" s="94" t="s">
        <v>181</v>
      </c>
      <c r="C62" s="95" t="s">
        <v>131</v>
      </c>
      <c r="D62" s="150">
        <v>1.022</v>
      </c>
      <c r="F62"/>
    </row>
    <row r="63" spans="2:6" ht="14.5" hidden="1" x14ac:dyDescent="0.25">
      <c r="B63" s="94" t="s">
        <v>182</v>
      </c>
      <c r="C63" s="95" t="s">
        <v>129</v>
      </c>
      <c r="D63" s="150">
        <v>0.98599999999999999</v>
      </c>
      <c r="F63"/>
    </row>
    <row r="64" spans="2:6" ht="14.5" hidden="1" x14ac:dyDescent="0.25">
      <c r="B64" s="94" t="s">
        <v>183</v>
      </c>
      <c r="C64" s="94" t="s">
        <v>124</v>
      </c>
      <c r="D64" s="150">
        <v>0.96699999999999997</v>
      </c>
      <c r="F64"/>
    </row>
    <row r="65" spans="2:6" ht="14.5" hidden="1" x14ac:dyDescent="0.25">
      <c r="B65" s="94" t="s">
        <v>184</v>
      </c>
      <c r="C65" s="95" t="s">
        <v>148</v>
      </c>
      <c r="D65" s="150">
        <v>1.0029999999999999</v>
      </c>
      <c r="F65"/>
    </row>
    <row r="66" spans="2:6" ht="14.5" hidden="1" x14ac:dyDescent="0.25">
      <c r="B66" s="94" t="s">
        <v>185</v>
      </c>
      <c r="C66" s="94" t="s">
        <v>124</v>
      </c>
      <c r="D66" s="150">
        <v>0.96699999999999997</v>
      </c>
      <c r="F66"/>
    </row>
    <row r="67" spans="2:6" ht="14.5" hidden="1" x14ac:dyDescent="0.25">
      <c r="B67" s="94" t="s">
        <v>186</v>
      </c>
      <c r="C67" s="94" t="s">
        <v>124</v>
      </c>
      <c r="D67" s="150">
        <v>0.96699999999999997</v>
      </c>
      <c r="F67"/>
    </row>
    <row r="68" spans="2:6" ht="14.5" hidden="1" x14ac:dyDescent="0.25">
      <c r="B68" s="94" t="s">
        <v>187</v>
      </c>
      <c r="C68" s="95" t="s">
        <v>120</v>
      </c>
      <c r="D68" s="150">
        <v>0.99</v>
      </c>
      <c r="F68"/>
    </row>
    <row r="69" spans="2:6" ht="14.5" hidden="1" x14ac:dyDescent="0.25">
      <c r="B69" s="94" t="s">
        <v>188</v>
      </c>
      <c r="C69" s="95" t="s">
        <v>129</v>
      </c>
      <c r="D69" s="150">
        <v>0.98599999999999999</v>
      </c>
      <c r="F69"/>
    </row>
    <row r="70" spans="2:6" ht="14.5" hidden="1" x14ac:dyDescent="0.25">
      <c r="B70" s="94" t="s">
        <v>189</v>
      </c>
      <c r="C70" s="95" t="s">
        <v>190</v>
      </c>
      <c r="D70" s="150">
        <v>1.0249999999999999</v>
      </c>
      <c r="F70"/>
    </row>
    <row r="71" spans="2:6" ht="14.5" hidden="1" x14ac:dyDescent="0.25">
      <c r="B71" s="94" t="s">
        <v>191</v>
      </c>
      <c r="C71" s="94" t="s">
        <v>124</v>
      </c>
      <c r="D71" s="150">
        <v>0.96699999999999997</v>
      </c>
      <c r="F71"/>
    </row>
    <row r="72" spans="2:6" ht="14.5" hidden="1" x14ac:dyDescent="0.25">
      <c r="B72" s="94" t="s">
        <v>192</v>
      </c>
      <c r="C72" s="94" t="s">
        <v>122</v>
      </c>
      <c r="D72" s="150">
        <v>1.004</v>
      </c>
      <c r="F72"/>
    </row>
    <row r="73" spans="2:6" ht="14.5" hidden="1" x14ac:dyDescent="0.25">
      <c r="B73" s="94" t="s">
        <v>193</v>
      </c>
      <c r="C73" s="94" t="s">
        <v>124</v>
      </c>
      <c r="D73" s="150">
        <v>0.96699999999999997</v>
      </c>
      <c r="F73"/>
    </row>
    <row r="74" spans="2:6" ht="14.5" hidden="1" x14ac:dyDescent="0.25">
      <c r="B74" s="94" t="s">
        <v>194</v>
      </c>
      <c r="C74" s="95" t="s">
        <v>129</v>
      </c>
      <c r="D74" s="150">
        <v>0.98599999999999999</v>
      </c>
      <c r="F74"/>
    </row>
    <row r="75" spans="2:6" ht="14.5" hidden="1" x14ac:dyDescent="0.25">
      <c r="B75" s="94" t="s">
        <v>195</v>
      </c>
      <c r="C75" s="95" t="s">
        <v>129</v>
      </c>
      <c r="D75" s="150">
        <v>0.98599999999999999</v>
      </c>
      <c r="F75"/>
    </row>
    <row r="76" spans="2:6" ht="14.5" hidden="1" x14ac:dyDescent="0.25">
      <c r="B76" s="94" t="s">
        <v>196</v>
      </c>
      <c r="C76" s="95" t="s">
        <v>133</v>
      </c>
      <c r="D76" s="150">
        <v>1.0269999999999999</v>
      </c>
      <c r="F76"/>
    </row>
    <row r="77" spans="2:6" ht="14.5" hidden="1" x14ac:dyDescent="0.25">
      <c r="B77" s="94" t="s">
        <v>197</v>
      </c>
      <c r="C77" s="95" t="s">
        <v>129</v>
      </c>
      <c r="D77" s="150">
        <v>0.98599999999999999</v>
      </c>
      <c r="F77"/>
    </row>
    <row r="78" spans="2:6" ht="14.5" hidden="1" x14ac:dyDescent="0.25">
      <c r="B78" s="94" t="s">
        <v>198</v>
      </c>
      <c r="C78" s="94" t="s">
        <v>124</v>
      </c>
      <c r="D78" s="150">
        <v>0.96699999999999997</v>
      </c>
      <c r="F78"/>
    </row>
    <row r="79" spans="2:6" ht="14.5" hidden="1" x14ac:dyDescent="0.25">
      <c r="B79" s="94" t="s">
        <v>202</v>
      </c>
      <c r="C79" s="95" t="s">
        <v>135</v>
      </c>
      <c r="D79" s="150">
        <v>0.96499999999999997</v>
      </c>
      <c r="F79"/>
    </row>
    <row r="80" spans="2:6" ht="14.5" hidden="1" x14ac:dyDescent="0.25">
      <c r="B80" s="94" t="s">
        <v>199</v>
      </c>
      <c r="C80" s="94" t="s">
        <v>122</v>
      </c>
      <c r="D80" s="150">
        <v>1.004</v>
      </c>
      <c r="F80"/>
    </row>
    <row r="81" spans="2:6" ht="14.5" hidden="1" x14ac:dyDescent="0.25">
      <c r="B81" s="94" t="s">
        <v>200</v>
      </c>
      <c r="C81" s="95" t="s">
        <v>122</v>
      </c>
      <c r="D81" s="150">
        <v>1.004</v>
      </c>
      <c r="F81"/>
    </row>
    <row r="82" spans="2:6" ht="14.5" hidden="1" x14ac:dyDescent="0.25">
      <c r="B82" s="94" t="s">
        <v>201</v>
      </c>
      <c r="C82" s="95" t="s">
        <v>122</v>
      </c>
      <c r="D82" s="150">
        <v>1.004</v>
      </c>
      <c r="F82"/>
    </row>
    <row r="83" spans="2:6" ht="14.5" hidden="1" x14ac:dyDescent="0.25">
      <c r="B83" s="94" t="s">
        <v>203</v>
      </c>
      <c r="C83" s="95" t="s">
        <v>127</v>
      </c>
      <c r="D83" s="150">
        <v>1.0169999999999999</v>
      </c>
      <c r="F83"/>
    </row>
    <row r="84" spans="2:6" ht="14.5" hidden="1" x14ac:dyDescent="0.25">
      <c r="B84" s="94" t="s">
        <v>204</v>
      </c>
      <c r="C84" s="95" t="s">
        <v>133</v>
      </c>
      <c r="D84" s="150">
        <v>1.0269999999999999</v>
      </c>
      <c r="F84"/>
    </row>
    <row r="85" spans="2:6" ht="14.5" hidden="1" x14ac:dyDescent="0.25">
      <c r="B85" s="94" t="s">
        <v>205</v>
      </c>
      <c r="C85" s="94" t="s">
        <v>124</v>
      </c>
      <c r="D85" s="150">
        <v>0.96699999999999997</v>
      </c>
      <c r="F85"/>
    </row>
    <row r="86" spans="2:6" ht="14.5" hidden="1" x14ac:dyDescent="0.25">
      <c r="B86" s="94" t="s">
        <v>206</v>
      </c>
      <c r="C86" s="95" t="s">
        <v>129</v>
      </c>
      <c r="D86" s="150">
        <v>0.98599999999999999</v>
      </c>
      <c r="F86"/>
    </row>
    <row r="87" spans="2:6" ht="14.5" hidden="1" x14ac:dyDescent="0.25">
      <c r="B87" s="94" t="s">
        <v>207</v>
      </c>
      <c r="C87" s="94" t="s">
        <v>124</v>
      </c>
      <c r="D87" s="150">
        <v>0.96699999999999997</v>
      </c>
      <c r="F87"/>
    </row>
    <row r="88" spans="2:6" ht="14.5" hidden="1" x14ac:dyDescent="0.25">
      <c r="B88" s="94" t="s">
        <v>208</v>
      </c>
      <c r="C88" s="94" t="s">
        <v>124</v>
      </c>
      <c r="D88" s="150">
        <v>0.96699999999999997</v>
      </c>
      <c r="F88"/>
    </row>
    <row r="89" spans="2:6" ht="14.5" hidden="1" x14ac:dyDescent="0.25">
      <c r="B89" s="94" t="s">
        <v>209</v>
      </c>
      <c r="C89" s="95" t="s">
        <v>148</v>
      </c>
      <c r="D89" s="150">
        <v>1.0029999999999999</v>
      </c>
      <c r="F89"/>
    </row>
    <row r="90" spans="2:6" ht="14.5" hidden="1" x14ac:dyDescent="0.25">
      <c r="B90" s="94" t="s">
        <v>210</v>
      </c>
      <c r="C90" s="94" t="s">
        <v>124</v>
      </c>
      <c r="D90" s="150">
        <v>0.96699999999999997</v>
      </c>
      <c r="F90"/>
    </row>
    <row r="91" spans="2:6" ht="14.5" hidden="1" x14ac:dyDescent="0.25">
      <c r="B91" s="94" t="s">
        <v>211</v>
      </c>
      <c r="C91" s="95" t="s">
        <v>133</v>
      </c>
      <c r="D91" s="150">
        <v>1.0269999999999999</v>
      </c>
      <c r="F91"/>
    </row>
    <row r="92" spans="2:6" ht="14.5" hidden="1" x14ac:dyDescent="0.25">
      <c r="B92" s="94" t="s">
        <v>212</v>
      </c>
      <c r="C92" s="94" t="s">
        <v>122</v>
      </c>
      <c r="D92" s="150">
        <v>1.004</v>
      </c>
      <c r="F92"/>
    </row>
    <row r="93" spans="2:6" ht="14.5" hidden="1" x14ac:dyDescent="0.25">
      <c r="B93" s="94" t="s">
        <v>213</v>
      </c>
      <c r="C93" s="95" t="s">
        <v>133</v>
      </c>
      <c r="D93" s="150">
        <v>1.0269999999999999</v>
      </c>
      <c r="F93"/>
    </row>
    <row r="94" spans="2:6" ht="14.5" hidden="1" x14ac:dyDescent="0.25">
      <c r="B94" s="94" t="s">
        <v>214</v>
      </c>
      <c r="C94" s="94" t="s">
        <v>124</v>
      </c>
      <c r="D94" s="150">
        <v>0.96699999999999997</v>
      </c>
      <c r="F94"/>
    </row>
    <row r="95" spans="2:6" ht="14.5" hidden="1" x14ac:dyDescent="0.25">
      <c r="B95" s="94" t="s">
        <v>215</v>
      </c>
      <c r="C95" s="95" t="s">
        <v>133</v>
      </c>
      <c r="D95" s="150">
        <v>1.0269999999999999</v>
      </c>
      <c r="F95"/>
    </row>
    <row r="96" spans="2:6" ht="14.5" hidden="1" x14ac:dyDescent="0.25">
      <c r="B96" s="94" t="s">
        <v>216</v>
      </c>
      <c r="C96" s="95" t="s">
        <v>122</v>
      </c>
      <c r="D96" s="150">
        <v>1.004</v>
      </c>
      <c r="F96"/>
    </row>
    <row r="97" spans="2:6" ht="14.5" hidden="1" x14ac:dyDescent="0.25">
      <c r="B97" s="112" t="s">
        <v>217</v>
      </c>
      <c r="C97" s="113" t="s">
        <v>129</v>
      </c>
      <c r="D97" s="151">
        <v>0.98599999999999999</v>
      </c>
      <c r="F97"/>
    </row>
    <row r="98" spans="2:6" hidden="1" x14ac:dyDescent="0.25">
      <c r="B98" s="114" t="s">
        <v>234</v>
      </c>
      <c r="C98" s="114" t="s">
        <v>124</v>
      </c>
      <c r="D98" s="152">
        <v>0.96699999999999997</v>
      </c>
    </row>
    <row r="99" spans="2:6" hidden="1" x14ac:dyDescent="0.25">
      <c r="B99" s="114" t="s">
        <v>235</v>
      </c>
      <c r="C99" s="114" t="s">
        <v>124</v>
      </c>
      <c r="D99" s="152">
        <v>0.96699999999999997</v>
      </c>
    </row>
    <row r="100" spans="2:6" hidden="1" x14ac:dyDescent="0.25">
      <c r="B100" s="114" t="s">
        <v>236</v>
      </c>
      <c r="C100" s="114" t="s">
        <v>129</v>
      </c>
      <c r="D100" s="152">
        <v>0.98599999999999999</v>
      </c>
    </row>
    <row r="101" spans="2:6" hidden="1" x14ac:dyDescent="0.25">
      <c r="B101" s="114" t="s">
        <v>237</v>
      </c>
      <c r="C101" s="114" t="s">
        <v>122</v>
      </c>
      <c r="D101" s="152">
        <v>1.004</v>
      </c>
    </row>
    <row r="102" spans="2:6" hidden="1" x14ac:dyDescent="0.25">
      <c r="B102" s="114" t="s">
        <v>238</v>
      </c>
      <c r="C102" s="114" t="s">
        <v>129</v>
      </c>
      <c r="D102" s="152">
        <v>0.98599999999999999</v>
      </c>
    </row>
    <row r="103" spans="2:6" hidden="1" x14ac:dyDescent="0.25">
      <c r="B103" s="114" t="s">
        <v>239</v>
      </c>
      <c r="C103" s="114" t="s">
        <v>122</v>
      </c>
      <c r="D103" s="152">
        <v>1.004</v>
      </c>
    </row>
    <row r="104" spans="2:6" hidden="1" x14ac:dyDescent="0.25">
      <c r="B104" s="114" t="s">
        <v>240</v>
      </c>
      <c r="C104" s="114" t="s">
        <v>120</v>
      </c>
      <c r="D104" s="153">
        <v>0.99</v>
      </c>
    </row>
    <row r="105" spans="2:6" hidden="1" x14ac:dyDescent="0.25">
      <c r="B105" s="114" t="s">
        <v>241</v>
      </c>
      <c r="C105" s="114" t="s">
        <v>135</v>
      </c>
      <c r="D105" s="152">
        <v>0.96499999999999997</v>
      </c>
    </row>
    <row r="106" spans="2:6" hidden="1" x14ac:dyDescent="0.25">
      <c r="B106" s="114" t="s">
        <v>242</v>
      </c>
      <c r="C106" s="114" t="s">
        <v>124</v>
      </c>
      <c r="D106" s="153">
        <v>0.96699999999999997</v>
      </c>
    </row>
    <row r="107" spans="2:6" hidden="1" x14ac:dyDescent="0.25">
      <c r="B107" s="114" t="s">
        <v>243</v>
      </c>
      <c r="C107" s="114" t="s">
        <v>120</v>
      </c>
      <c r="D107" s="153">
        <v>0.99</v>
      </c>
    </row>
    <row r="108" spans="2:6" hidden="1" x14ac:dyDescent="0.25">
      <c r="B108" s="114" t="s">
        <v>244</v>
      </c>
      <c r="C108" s="114" t="s">
        <v>133</v>
      </c>
      <c r="D108" s="152">
        <v>1.0269999999999999</v>
      </c>
    </row>
    <row r="109" spans="2:6" hidden="1" x14ac:dyDescent="0.25"/>
  </sheetData>
  <sheetProtection algorithmName="SHA-512" hashValue="ELqXKTIjHHocHUjitplmnH8d7UPKT/cW4xQinDgx9mtnROYqrxCTY7VWLRbw2krkLECoZwpqeDNbUlbCgaBIBw==" saltValue="oUbjerXofl3cazzbl7FGYg==" spinCount="100000" sheet="1" objects="1" scenarios="1"/>
  <mergeCells count="2">
    <mergeCell ref="B4:D4"/>
    <mergeCell ref="B5:D5"/>
  </mergeCells>
  <dataValidations count="1">
    <dataValidation type="list" allowBlank="1" showInputMessage="1" showErrorMessage="1" prompt="Select the County of Residence to determine the Regional Variance Factor for this service." sqref="B4:D4" xr:uid="{00000000-0002-0000-0600-000000000000}">
      <formula1>$B$10:$B$108</formula1>
    </dataValidation>
  </dataValidations>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pageSetUpPr fitToPage="1"/>
  </sheetPr>
  <dimension ref="A1:H48"/>
  <sheetViews>
    <sheetView zoomScale="125" workbookViewId="0">
      <selection activeCell="D31" sqref="D31"/>
    </sheetView>
  </sheetViews>
  <sheetFormatPr defaultColWidth="9.1796875" defaultRowHeight="12.5" x14ac:dyDescent="0.25"/>
  <cols>
    <col min="1" max="1" width="37.81640625" style="30" customWidth="1"/>
    <col min="2" max="2" width="20.7265625" style="30" bestFit="1" customWidth="1"/>
    <col min="3" max="3" width="14.1796875" style="30" customWidth="1"/>
    <col min="4" max="4" width="16" style="30" customWidth="1"/>
    <col min="5" max="5" width="14.1796875" style="107" customWidth="1"/>
    <col min="6" max="6" width="11.26953125" style="30" bestFit="1" customWidth="1"/>
    <col min="7" max="16384" width="9.1796875" style="30"/>
  </cols>
  <sheetData>
    <row r="1" spans="1:6" ht="15.5" x14ac:dyDescent="0.35">
      <c r="A1" s="29" t="s">
        <v>268</v>
      </c>
      <c r="C1" s="28"/>
      <c r="D1" s="28"/>
      <c r="E1" s="109"/>
      <c r="F1" s="28"/>
    </row>
    <row r="2" spans="1:6" x14ac:dyDescent="0.25">
      <c r="A2" s="31"/>
      <c r="B2" s="31"/>
      <c r="C2" s="31"/>
      <c r="D2" s="31"/>
      <c r="E2" s="109"/>
      <c r="F2" s="28"/>
    </row>
    <row r="3" spans="1:6" ht="13" x14ac:dyDescent="0.3">
      <c r="A3" s="32" t="s">
        <v>11</v>
      </c>
      <c r="B3" s="28"/>
      <c r="C3" s="28"/>
      <c r="D3" s="5" t="s">
        <v>67</v>
      </c>
      <c r="E3" s="109"/>
      <c r="F3" s="28" t="s">
        <v>223</v>
      </c>
    </row>
    <row r="4" spans="1:6" x14ac:dyDescent="0.25">
      <c r="A4" s="57" t="s">
        <v>82</v>
      </c>
      <c r="B4" s="147">
        <f>'Direct Staffing'!C34</f>
        <v>6.9129232549999999</v>
      </c>
      <c r="D4" s="35">
        <f>B4</f>
        <v>6.9129232549999999</v>
      </c>
      <c r="E4" s="109"/>
      <c r="F4" s="28"/>
    </row>
    <row r="5" spans="1:6" x14ac:dyDescent="0.25">
      <c r="A5" s="31"/>
      <c r="B5" s="31"/>
      <c r="C5" s="31"/>
      <c r="D5" s="31"/>
      <c r="E5" s="109"/>
      <c r="F5" s="28"/>
    </row>
    <row r="6" spans="1:6" ht="13" x14ac:dyDescent="0.3">
      <c r="A6" s="32" t="s">
        <v>31</v>
      </c>
      <c r="B6" s="28"/>
      <c r="C6" s="28"/>
      <c r="D6" s="28"/>
      <c r="E6" s="109"/>
      <c r="F6" s="28"/>
    </row>
    <row r="7" spans="1:6" x14ac:dyDescent="0.25">
      <c r="A7" s="33" t="s">
        <v>56</v>
      </c>
      <c r="B7" s="43">
        <f>'Program Plan Support'!C9</f>
        <v>5.6000000000000001E-2</v>
      </c>
      <c r="D7" s="35">
        <f>ROUND(B7*D4,9)</f>
        <v>0.38712370200000001</v>
      </c>
      <c r="E7" s="109"/>
      <c r="F7" s="28"/>
    </row>
    <row r="8" spans="1:6" x14ac:dyDescent="0.25">
      <c r="A8" s="31"/>
      <c r="B8" s="31"/>
      <c r="C8" s="31"/>
      <c r="D8" s="31"/>
      <c r="E8" s="109"/>
      <c r="F8" s="28"/>
    </row>
    <row r="9" spans="1:6" ht="13" x14ac:dyDescent="0.3">
      <c r="A9" s="32" t="s">
        <v>1</v>
      </c>
      <c r="B9" s="28"/>
      <c r="C9" s="28"/>
      <c r="D9" s="28"/>
      <c r="E9" s="109"/>
      <c r="F9" s="28"/>
    </row>
    <row r="10" spans="1:6" x14ac:dyDescent="0.25">
      <c r="A10" s="33" t="s">
        <v>9</v>
      </c>
      <c r="B10" s="44">
        <f>'Emp. Related Exp.'!C19</f>
        <v>0.23599999999999999</v>
      </c>
      <c r="C10" s="35"/>
      <c r="D10" s="35">
        <f>ROUND(B10*(D4+D7),10)</f>
        <v>1.7228110819</v>
      </c>
      <c r="E10" s="109"/>
      <c r="F10" s="28"/>
    </row>
    <row r="11" spans="1:6" ht="16.5" customHeight="1" x14ac:dyDescent="0.25">
      <c r="A11" s="31"/>
      <c r="B11" s="31"/>
      <c r="C11" s="31"/>
      <c r="D11" s="31"/>
      <c r="E11" s="109"/>
      <c r="F11" s="28"/>
    </row>
    <row r="12" spans="1:6" ht="13" x14ac:dyDescent="0.3">
      <c r="A12" s="32" t="s">
        <v>34</v>
      </c>
      <c r="B12" s="28"/>
      <c r="C12" s="28"/>
      <c r="D12" s="28"/>
      <c r="E12" s="109"/>
      <c r="F12" s="28"/>
    </row>
    <row r="13" spans="1:6" x14ac:dyDescent="0.25">
      <c r="A13" s="36" t="s">
        <v>35</v>
      </c>
      <c r="B13" s="148">
        <f>'Client Programming &amp; Supports'!C9</f>
        <v>0.13</v>
      </c>
      <c r="D13" s="37">
        <f>ROUND((D4+D7+D10)*B13,9)</f>
        <v>1.172971545</v>
      </c>
      <c r="E13" s="109"/>
      <c r="F13" s="28"/>
    </row>
    <row r="14" spans="1:6" x14ac:dyDescent="0.25">
      <c r="A14" s="31"/>
      <c r="B14" s="31"/>
      <c r="C14" s="31"/>
      <c r="D14" s="31"/>
      <c r="E14" s="109"/>
      <c r="F14" s="28"/>
    </row>
    <row r="15" spans="1:6" ht="13" x14ac:dyDescent="0.3">
      <c r="A15" s="32" t="s">
        <v>46</v>
      </c>
      <c r="B15" s="28"/>
      <c r="C15" s="28"/>
      <c r="D15" s="28"/>
      <c r="E15" s="109"/>
      <c r="F15" s="28"/>
    </row>
    <row r="16" spans="1:6" x14ac:dyDescent="0.25">
      <c r="A16" s="36" t="s">
        <v>57</v>
      </c>
      <c r="B16" s="149">
        <f>'Program Facility'!C5</f>
        <v>0.40466666600000001</v>
      </c>
      <c r="D16" s="37">
        <f>B16</f>
        <v>0.40466666600000001</v>
      </c>
      <c r="E16" s="109"/>
      <c r="F16" s="28"/>
    </row>
    <row r="17" spans="1:8" x14ac:dyDescent="0.25">
      <c r="A17" s="31"/>
      <c r="B17" s="31"/>
      <c r="C17" s="31"/>
      <c r="D17" s="31"/>
      <c r="E17" s="109"/>
      <c r="F17" s="28"/>
    </row>
    <row r="18" spans="1:8" ht="13" x14ac:dyDescent="0.3">
      <c r="A18" s="32" t="s">
        <v>13</v>
      </c>
      <c r="B18" s="28"/>
      <c r="C18" s="28"/>
      <c r="D18" s="28"/>
      <c r="E18" s="109"/>
      <c r="F18" s="28"/>
    </row>
    <row r="19" spans="1:8" x14ac:dyDescent="0.25">
      <c r="A19" s="33" t="s">
        <v>12</v>
      </c>
      <c r="B19" s="45">
        <f>'Program Related Expenses'!E8</f>
        <v>0.2445</v>
      </c>
      <c r="C19" s="35"/>
      <c r="D19" s="35">
        <f>E19-(D4+D7+D10+D13+D16)</f>
        <v>3.4306040150999983</v>
      </c>
      <c r="E19" s="109">
        <f>ROUND((D4+D7+D10+D13+D16)/(1-B19),9)</f>
        <v>14.031100264999999</v>
      </c>
      <c r="F19" s="28"/>
    </row>
    <row r="20" spans="1:8" x14ac:dyDescent="0.25">
      <c r="A20" s="96"/>
      <c r="B20" s="97"/>
      <c r="C20" s="35"/>
      <c r="D20" s="35"/>
      <c r="E20" s="109"/>
      <c r="F20" s="28"/>
    </row>
    <row r="21" spans="1:8" ht="13" x14ac:dyDescent="0.3">
      <c r="A21" s="32" t="s">
        <v>218</v>
      </c>
      <c r="B21" s="98"/>
      <c r="C21" s="99"/>
      <c r="D21" s="99"/>
      <c r="E21" s="109"/>
      <c r="F21" s="100"/>
      <c r="G21" s="101"/>
    </row>
    <row r="22" spans="1:8" x14ac:dyDescent="0.25">
      <c r="A22" s="53" t="s">
        <v>219</v>
      </c>
      <c r="B22" s="102">
        <f>'Regional Variance Factor'!B7</f>
        <v>0.96499999999999997</v>
      </c>
      <c r="C22" s="101"/>
      <c r="D22" s="103">
        <f>IF((B22&lt;&gt;"-"),((E19*B22)-E19),"Select County")</f>
        <v>-0.49108850927500036</v>
      </c>
      <c r="E22" s="109"/>
      <c r="F22" s="100"/>
      <c r="G22" s="104"/>
    </row>
    <row r="23" spans="1:8" x14ac:dyDescent="0.25">
      <c r="A23" s="31"/>
      <c r="B23" s="31"/>
      <c r="C23" s="31"/>
      <c r="D23" s="31"/>
      <c r="E23" s="109"/>
      <c r="F23" s="28"/>
    </row>
    <row r="24" spans="1:8" ht="13" x14ac:dyDescent="0.3">
      <c r="A24" s="39" t="s">
        <v>83</v>
      </c>
      <c r="B24" s="34">
        <f>D24</f>
        <v>13.540011755724999</v>
      </c>
      <c r="D24" s="37">
        <f>IF((B22&lt;&gt;"-"),E19+D22,"Select County")</f>
        <v>13.540011755724999</v>
      </c>
      <c r="E24" s="109"/>
      <c r="F24" s="28"/>
    </row>
    <row r="25" spans="1:8" x14ac:dyDescent="0.25">
      <c r="A25" s="31"/>
      <c r="B25" s="31"/>
      <c r="C25" s="31"/>
      <c r="D25" s="31"/>
      <c r="E25" s="109"/>
      <c r="F25" s="28"/>
    </row>
    <row r="26" spans="1:8" s="121" customFormat="1" ht="13" x14ac:dyDescent="0.3">
      <c r="A26" s="115" t="s">
        <v>72</v>
      </c>
      <c r="B26" s="116">
        <v>1</v>
      </c>
      <c r="C26" s="117"/>
      <c r="D26" s="117"/>
      <c r="E26" s="118"/>
      <c r="F26" s="117"/>
      <c r="G26" s="119"/>
      <c r="H26" s="120"/>
    </row>
    <row r="27" spans="1:8" s="121" customFormat="1" x14ac:dyDescent="0.25">
      <c r="A27" s="122" t="s">
        <v>85</v>
      </c>
      <c r="B27" s="123">
        <f>IF((B22&lt;&gt;"-"),G29,"-")</f>
        <v>0</v>
      </c>
      <c r="C27" s="117"/>
      <c r="D27" s="124"/>
      <c r="E27" s="118"/>
      <c r="F27" s="117"/>
      <c r="G27" s="125">
        <f>B26</f>
        <v>1</v>
      </c>
      <c r="H27" s="120"/>
    </row>
    <row r="28" spans="1:8" s="121" customFormat="1" x14ac:dyDescent="0.25">
      <c r="A28" s="126"/>
      <c r="B28" s="127"/>
      <c r="C28" s="117"/>
      <c r="D28" s="128"/>
      <c r="E28" s="129"/>
      <c r="F28" s="130"/>
      <c r="G28" s="119">
        <f>1-G27</f>
        <v>0</v>
      </c>
      <c r="H28" s="120"/>
    </row>
    <row r="29" spans="1:8" ht="12" customHeight="1" x14ac:dyDescent="0.3">
      <c r="A29" s="32" t="s">
        <v>245</v>
      </c>
      <c r="C29" s="101"/>
      <c r="D29" s="101"/>
      <c r="F29" s="101"/>
      <c r="G29" s="106">
        <f>((B24+B22)*G27)-(B24+B22)</f>
        <v>0</v>
      </c>
      <c r="H29" s="105"/>
    </row>
    <row r="30" spans="1:8" ht="14.25" customHeight="1" x14ac:dyDescent="0.25">
      <c r="A30" s="53" t="s">
        <v>98</v>
      </c>
      <c r="B30" s="38">
        <f>IF((B22&lt;&gt;"-"),B24+B27,"Select County")</f>
        <v>13.540011755724999</v>
      </c>
      <c r="C30" s="101"/>
      <c r="D30" s="101"/>
      <c r="F30" s="101"/>
      <c r="G30" s="101"/>
      <c r="H30" s="107"/>
    </row>
    <row r="31" spans="1:8" x14ac:dyDescent="0.25">
      <c r="C31" s="101"/>
      <c r="D31" s="101"/>
      <c r="F31" s="101"/>
      <c r="G31" s="101"/>
    </row>
    <row r="32" spans="1:8" ht="3" customHeight="1" x14ac:dyDescent="0.3">
      <c r="A32" s="32" t="s">
        <v>99</v>
      </c>
      <c r="B32" s="98">
        <v>0.01</v>
      </c>
      <c r="C32" s="101"/>
      <c r="D32" s="101"/>
      <c r="F32" s="101"/>
      <c r="G32" s="101"/>
    </row>
    <row r="33" spans="1:7" hidden="1" x14ac:dyDescent="0.25">
      <c r="A33" s="53" t="s">
        <v>100</v>
      </c>
      <c r="B33" s="38">
        <f>IF((B22&lt;&gt;"-"),B32*B30,"-")</f>
        <v>0.13540011755724998</v>
      </c>
      <c r="C33" s="101"/>
      <c r="D33" s="101"/>
      <c r="F33" s="101"/>
      <c r="G33" s="101"/>
    </row>
    <row r="34" spans="1:7" hidden="1" x14ac:dyDescent="0.25">
      <c r="C34" s="101"/>
      <c r="D34" s="101"/>
      <c r="F34" s="101"/>
      <c r="G34" s="101"/>
    </row>
    <row r="35" spans="1:7" ht="13" hidden="1" x14ac:dyDescent="0.3">
      <c r="A35" s="32" t="s">
        <v>220</v>
      </c>
      <c r="C35" s="101"/>
      <c r="D35" s="101"/>
      <c r="F35" s="101"/>
      <c r="G35" s="101"/>
    </row>
    <row r="36" spans="1:7" hidden="1" x14ac:dyDescent="0.25">
      <c r="A36" s="53" t="s">
        <v>101</v>
      </c>
      <c r="B36" s="38">
        <f>IF(B22&lt;&gt;"-",B33+B30,"-")</f>
        <v>13.675411873282249</v>
      </c>
      <c r="C36" s="101"/>
      <c r="D36" s="101"/>
      <c r="F36" s="101"/>
      <c r="G36" s="101"/>
    </row>
    <row r="37" spans="1:7" hidden="1" x14ac:dyDescent="0.25">
      <c r="C37" s="101"/>
      <c r="D37" s="101"/>
      <c r="F37" s="101"/>
      <c r="G37" s="101"/>
    </row>
    <row r="38" spans="1:7" ht="13" hidden="1" x14ac:dyDescent="0.3">
      <c r="A38" s="32" t="s">
        <v>103</v>
      </c>
      <c r="B38" s="98">
        <v>0.05</v>
      </c>
      <c r="C38" s="101"/>
      <c r="D38" s="101"/>
      <c r="F38" s="101"/>
      <c r="G38" s="101"/>
    </row>
    <row r="39" spans="1:7" hidden="1" x14ac:dyDescent="0.25">
      <c r="A39" s="53" t="s">
        <v>100</v>
      </c>
      <c r="B39" s="38">
        <f>IF(B22&lt;&gt;"-",B38*B36,"-")</f>
        <v>0.68377059366411252</v>
      </c>
      <c r="C39" s="101"/>
      <c r="D39" s="101"/>
      <c r="F39" s="101"/>
      <c r="G39" s="101"/>
    </row>
    <row r="40" spans="1:7" hidden="1" x14ac:dyDescent="0.25">
      <c r="C40" s="101"/>
      <c r="D40" s="101"/>
      <c r="F40" s="101"/>
      <c r="G40" s="101"/>
    </row>
    <row r="41" spans="1:7" ht="13" hidden="1" x14ac:dyDescent="0.3">
      <c r="A41" s="32" t="s">
        <v>221</v>
      </c>
      <c r="C41" s="101"/>
      <c r="D41" s="101"/>
      <c r="F41" s="101"/>
      <c r="G41" s="101"/>
    </row>
    <row r="42" spans="1:7" hidden="1" x14ac:dyDescent="0.25">
      <c r="A42" s="53" t="s">
        <v>101</v>
      </c>
      <c r="B42" s="38">
        <f>IF(B22&lt;&gt;"-",B39+B36,"-")</f>
        <v>14.359182466946361</v>
      </c>
      <c r="C42" s="101"/>
      <c r="D42" s="101"/>
      <c r="F42" s="101"/>
      <c r="G42" s="101"/>
    </row>
    <row r="43" spans="1:7" hidden="1" x14ac:dyDescent="0.25">
      <c r="C43" s="101"/>
      <c r="D43" s="101"/>
      <c r="F43" s="101"/>
      <c r="G43" s="101"/>
    </row>
    <row r="44" spans="1:7" ht="13" hidden="1" x14ac:dyDescent="0.3">
      <c r="A44" s="32" t="s">
        <v>109</v>
      </c>
      <c r="B44" s="98">
        <v>0.01</v>
      </c>
      <c r="C44" s="101"/>
      <c r="D44" s="101"/>
      <c r="F44" s="101"/>
      <c r="G44" s="101"/>
    </row>
    <row r="45" spans="1:7" hidden="1" x14ac:dyDescent="0.25">
      <c r="A45" s="53" t="s">
        <v>100</v>
      </c>
      <c r="B45" s="38">
        <f>IF(B22&lt;&gt;"-",B44*B42,"-")</f>
        <v>0.1435918246694636</v>
      </c>
      <c r="C45" s="101"/>
      <c r="D45" s="101"/>
      <c r="F45" s="101"/>
      <c r="G45" s="101"/>
    </row>
    <row r="46" spans="1:7" hidden="1" x14ac:dyDescent="0.25">
      <c r="C46" s="101"/>
      <c r="D46" s="101"/>
      <c r="F46" s="101"/>
      <c r="G46" s="101"/>
    </row>
    <row r="47" spans="1:7" ht="13" hidden="1" x14ac:dyDescent="0.3">
      <c r="A47" s="32" t="s">
        <v>222</v>
      </c>
      <c r="C47" s="101"/>
      <c r="D47" s="101"/>
      <c r="F47" s="101"/>
      <c r="G47" s="101"/>
    </row>
    <row r="48" spans="1:7" hidden="1" x14ac:dyDescent="0.25">
      <c r="A48" s="53" t="s">
        <v>101</v>
      </c>
      <c r="B48" s="38">
        <f>IF(B22&lt;&gt;"-",B45+B42,"Select County")</f>
        <v>14.502774291615825</v>
      </c>
      <c r="C48" s="101"/>
      <c r="D48" s="101"/>
      <c r="F48" s="101"/>
      <c r="G48" s="101"/>
    </row>
  </sheetData>
  <sheetProtection algorithmName="SHA-512" hashValue="bjbgqteSNeCCkzpOjuZJ61OuyS7zXSNIOaF8cam/JCFqKO1tKu1VB1T/+yNWnCBSdiSHqZ1eGW7/s9tCRHvJgw==" saltValue="wG1LgMC7+Bt1TNRUqTdrcQ==" spinCount="100000" sheet="1" objects="1" scenarios="1"/>
  <phoneticPr fontId="2" type="noConversion"/>
  <dataValidations xWindow="621" yWindow="472" count="23">
    <dataValidation allowBlank="1" showInputMessage="1" showErrorMessage="1" prompt="Staffing Costs per Unit formula is equal Total Individual Staffing Amount from Direct Staffing sheet" sqref="B4" xr:uid="{00000000-0002-0000-0700-000000000000}"/>
    <dataValidation allowBlank="1" showInputMessage="1" showErrorMessage="1" prompt="Cost for Staffing per Unit Rate Calculation formula is equal to Staffing Cost per Unit" sqref="D4" xr:uid="{00000000-0002-0000-0700-000001000000}"/>
    <dataValidation allowBlank="1" showInputMessage="1" showErrorMessage="1" prompt="Program Support Standard formula is equal to Program Support Percentage from Program Plan Support sheet" sqref="B7" xr:uid="{00000000-0002-0000-0700-000002000000}"/>
    <dataValidation allowBlank="1" showInputMessage="1" showErrorMessage="1" prompt="Program Support Rate Calculation formula is Program Support Standard times Staffing per Unit Rate" sqref="D7" xr:uid="{00000000-0002-0000-0700-000003000000}"/>
    <dataValidation allowBlank="1" showInputMessage="1" showErrorMessage="1" prompt="Benefit Percentage formula is equal to Emplyee Related Expense Percentage from Emp. Related Exp. sheet" sqref="B10" xr:uid="{00000000-0002-0000-0700-000004000000}"/>
    <dataValidation allowBlank="1" showInputMessage="1" showErrorMessage="1" prompt="Employee Related Expense Rate Calculation formula is Benefit Percentage times the sum of (Staffing per Unit Rate plus Program Support Rate)" sqref="D10" xr:uid="{00000000-0002-0000-0700-000005000000}"/>
    <dataValidation allowBlank="1" showInputMessage="1" showErrorMessage="1" prompt="Client Programming and Supports Standard formula is equal to Client Programming and Supports Percentage from Client Programming &amp; Supports sheet" sqref="B13" xr:uid="{00000000-0002-0000-0700-000006000000}"/>
    <dataValidation allowBlank="1" showInputMessage="1" showErrorMessage="1" prompt="Client Programming and Supports Rate Calculation formula is the sum of (Staffing per Unit Rate plus Program Support Rate plus Employee Related Expense Rate) times Client Programming and Supports Standard" sqref="D13" xr:uid="{00000000-0002-0000-0700-000007000000}"/>
    <dataValidation allowBlank="1" showInputMessage="1" showErrorMessage="1" prompt="Program Facility Cost formula is equal to Quarter Hourly Facility Cost from Program Facility sheet" sqref="B16" xr:uid="{00000000-0002-0000-0700-000008000000}"/>
    <dataValidation allowBlank="1" showInputMessage="1" showErrorMessage="1" prompt="Program Facility Rate formula is equal to Program Facility Cost" sqref="D16" xr:uid="{00000000-0002-0000-0700-000009000000}"/>
    <dataValidation allowBlank="1" showInputMessage="1" showErrorMessage="1" prompt="G&amp;A Standard formula is equal to Program Related Expenses from Program Related Expenses sheet" sqref="B19:B20" xr:uid="{00000000-0002-0000-0700-00000A000000}"/>
    <dataValidation allowBlank="1" showInputMessage="1" showErrorMessage="1" prompt="G&amp;A Rate Rate Calculation formula is Total Unit Rate minus the sum of (Staffing per Unit Rate plus Program Support Rate plus Employee Related Expense Rate plus Client Programming and Supports Rate plus Program Facility Rate)" sqref="D19:D21" xr:uid="{00000000-0002-0000-0700-00000B000000}"/>
    <dataValidation allowBlank="1" showInputMessage="1" showErrorMessage="1" prompt="Unit Rate formula is equal to Total Unit Rate" sqref="B24" xr:uid="{00000000-0002-0000-0700-00000C000000}"/>
    <dataValidation allowBlank="1" showInputMessage="1" showErrorMessage="1" prompt="Unit Rate Calculation formula is equal to sum of (Staffing per Unit Rate plus Program Support Rate plus Employee Related Expense Rate plus Client Programming and Supports Rate plus Program Facility Rate) divided by(one minus G&amp;A Standard)" sqref="D24 D28" xr:uid="{00000000-0002-0000-0700-00000D000000}"/>
    <dataValidation allowBlank="1" showInputMessage="1" showErrorMessage="1" prompt="Budget Neutrality Rate" sqref="B21 B26" xr:uid="{00000000-0002-0000-0700-00000E000000}"/>
    <dataValidation allowBlank="1" showInputMessage="1" showErrorMessage="1" prompt="Cost of Living Adjustment formula is Original Total Unit Rate multiplied by COLA_x000a_" sqref="B45" xr:uid="{00000000-0002-0000-0700-00000F000000}"/>
    <dataValidation allowBlank="1" showInputMessage="1" showErrorMessage="1" prompt="Unit Regional Variance formula is Unit Rate multiplied by the appropriate Regional Variance Factor" sqref="B22" xr:uid="{00000000-0002-0000-0700-000010000000}"/>
    <dataValidation allowBlank="1" showInputMessage="1" showErrorMessage="1" prompt="Total Unit Rate formula is Budget Neutrality Rate times Unit Rate " sqref="B30" xr:uid="{00000000-0002-0000-0700-000011000000}"/>
    <dataValidation allowBlank="1" showInputMessage="1" showErrorMessage="1" prompt="4/1/2014 COLA Increase " sqref="B32 B38 B44" xr:uid="{00000000-0002-0000-0700-000012000000}"/>
    <dataValidation allowBlank="1" showInputMessage="1" showErrorMessage="1" prompt="Post COLA Rate formula is Original Rate plus Cost of Living Adjustment" sqref="B36 B42 B48" xr:uid="{00000000-0002-0000-0700-000013000000}"/>
    <dataValidation allowBlank="1" showInputMessage="1" showErrorMessage="1" prompt="Unit Budget Neutrality formula is Total Unit Rate minus Unit Rate" sqref="B27:B28" xr:uid="{00000000-0002-0000-0700-000014000000}"/>
    <dataValidation allowBlank="1" showInputMessage="1" showErrorMessage="1" prompt="Cost of Living Adjustment formula is Original Total Unit Rate multiplied by COLA" sqref="B33" xr:uid="{00000000-0002-0000-0700-000015000000}"/>
    <dataValidation allowBlank="1" showInputMessage="1" showErrorMessage="1" prompt="Cost of Living Adjustment formula is Original Total Unit Rate  multiplied by COLA" sqref="B39" xr:uid="{00000000-0002-0000-0700-000016000000}"/>
  </dataValidations>
  <pageMargins left="0.75" right="0.75" top="1.37" bottom="1" header="0.5" footer="0.5"/>
  <pageSetup scale="79" orientation="portrait" r:id="rId1"/>
  <headerFooter alignWithMargins="0">
    <oddHeader>&amp;C&amp;G</oddHeader>
    <oddFooter>&amp;LDWRS Draft framework for Adult Day Care Services - &amp;A&amp;R&amp;P</oddFooter>
  </headerFooter>
  <legacyDrawingHF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2:C32"/>
  <sheetViews>
    <sheetView topLeftCell="A20" workbookViewId="0">
      <selection activeCell="K33" sqref="K33"/>
    </sheetView>
  </sheetViews>
  <sheetFormatPr defaultRowHeight="12.5" x14ac:dyDescent="0.25"/>
  <cols>
    <col min="1" max="1" width="15.1796875" customWidth="1"/>
    <col min="2" max="2" width="47.1796875" style="88" customWidth="1"/>
  </cols>
  <sheetData>
    <row r="2" spans="1:3" ht="38.25" customHeight="1" x14ac:dyDescent="0.25"/>
    <row r="4" spans="1:3" ht="18.75" customHeight="1" x14ac:dyDescent="0.25">
      <c r="A4" s="131"/>
      <c r="B4" s="132"/>
      <c r="C4" s="131"/>
    </row>
    <row r="5" spans="1:3" ht="13.9" customHeight="1" x14ac:dyDescent="0.25">
      <c r="A5" s="131"/>
      <c r="B5" s="132"/>
      <c r="C5" s="131"/>
    </row>
    <row r="6" spans="1:3" x14ac:dyDescent="0.25">
      <c r="A6" s="133">
        <v>41610</v>
      </c>
      <c r="B6" s="132" t="s">
        <v>94</v>
      </c>
      <c r="C6" s="131" t="s">
        <v>106</v>
      </c>
    </row>
    <row r="7" spans="1:3" x14ac:dyDescent="0.25">
      <c r="A7" s="133">
        <v>41684</v>
      </c>
      <c r="B7" s="132" t="s">
        <v>95</v>
      </c>
      <c r="C7" s="131" t="s">
        <v>106</v>
      </c>
    </row>
    <row r="8" spans="1:3" ht="25" x14ac:dyDescent="0.25">
      <c r="A8" s="133">
        <v>41684</v>
      </c>
      <c r="B8" s="132" t="s">
        <v>96</v>
      </c>
      <c r="C8" s="131" t="s">
        <v>106</v>
      </c>
    </row>
    <row r="9" spans="1:3" x14ac:dyDescent="0.25">
      <c r="A9" s="133">
        <v>41709</v>
      </c>
      <c r="B9" s="132" t="s">
        <v>97</v>
      </c>
      <c r="C9" s="131" t="s">
        <v>107</v>
      </c>
    </row>
    <row r="10" spans="1:3" x14ac:dyDescent="0.25">
      <c r="A10" s="133">
        <v>41808</v>
      </c>
      <c r="B10" s="132" t="s">
        <v>102</v>
      </c>
      <c r="C10" s="131" t="s">
        <v>108</v>
      </c>
    </row>
    <row r="11" spans="1:3" x14ac:dyDescent="0.25">
      <c r="A11" s="133">
        <v>42164</v>
      </c>
      <c r="B11" s="132" t="s">
        <v>104</v>
      </c>
      <c r="C11" s="131" t="s">
        <v>105</v>
      </c>
    </row>
    <row r="12" spans="1:3" x14ac:dyDescent="0.25">
      <c r="A12" s="133">
        <v>42339</v>
      </c>
      <c r="B12" s="132" t="s">
        <v>224</v>
      </c>
      <c r="C12" s="131" t="s">
        <v>225</v>
      </c>
    </row>
    <row r="13" spans="1:3" x14ac:dyDescent="0.25">
      <c r="A13" s="134">
        <v>42522</v>
      </c>
      <c r="B13" s="135" t="s">
        <v>227</v>
      </c>
      <c r="C13" s="136" t="s">
        <v>226</v>
      </c>
    </row>
    <row r="14" spans="1:3" x14ac:dyDescent="0.25">
      <c r="A14" s="134">
        <v>42522</v>
      </c>
      <c r="B14" s="135" t="s">
        <v>228</v>
      </c>
      <c r="C14" s="136" t="s">
        <v>226</v>
      </c>
    </row>
    <row r="15" spans="1:3" ht="37.5" x14ac:dyDescent="0.25">
      <c r="A15" s="133">
        <v>42522</v>
      </c>
      <c r="B15" s="132" t="s">
        <v>229</v>
      </c>
      <c r="C15" s="131" t="s">
        <v>226</v>
      </c>
    </row>
    <row r="16" spans="1:3" ht="25" x14ac:dyDescent="0.25">
      <c r="A16" s="133">
        <v>42887</v>
      </c>
      <c r="B16" s="137" t="s">
        <v>230</v>
      </c>
      <c r="C16" s="138" t="s">
        <v>231</v>
      </c>
    </row>
    <row r="17" spans="1:3" x14ac:dyDescent="0.25">
      <c r="A17" s="133">
        <v>43101</v>
      </c>
      <c r="B17" s="137" t="s">
        <v>233</v>
      </c>
      <c r="C17" s="138" t="s">
        <v>232</v>
      </c>
    </row>
    <row r="18" spans="1:3" x14ac:dyDescent="0.25">
      <c r="A18" s="133">
        <v>43282</v>
      </c>
      <c r="B18" s="132" t="s">
        <v>246</v>
      </c>
      <c r="C18" s="138" t="s">
        <v>247</v>
      </c>
    </row>
    <row r="19" spans="1:3" x14ac:dyDescent="0.25">
      <c r="A19" s="133">
        <v>43282</v>
      </c>
      <c r="B19" s="137" t="s">
        <v>248</v>
      </c>
      <c r="C19" s="138" t="s">
        <v>247</v>
      </c>
    </row>
    <row r="20" spans="1:3" ht="25" x14ac:dyDescent="0.25">
      <c r="A20" s="133">
        <v>43466</v>
      </c>
      <c r="B20" s="137" t="s">
        <v>250</v>
      </c>
      <c r="C20" s="138" t="s">
        <v>249</v>
      </c>
    </row>
    <row r="21" spans="1:3" x14ac:dyDescent="0.25">
      <c r="A21" s="133">
        <v>43831</v>
      </c>
      <c r="B21" s="138" t="s">
        <v>252</v>
      </c>
      <c r="C21" s="138" t="s">
        <v>251</v>
      </c>
    </row>
    <row r="22" spans="1:3" x14ac:dyDescent="0.25">
      <c r="A22" s="143" t="s">
        <v>254</v>
      </c>
      <c r="B22" s="139" t="s">
        <v>255</v>
      </c>
      <c r="C22" s="139" t="s">
        <v>253</v>
      </c>
    </row>
    <row r="23" spans="1:3" x14ac:dyDescent="0.25">
      <c r="A23" s="133">
        <v>44197</v>
      </c>
      <c r="B23" s="132"/>
      <c r="C23" s="139" t="s">
        <v>269</v>
      </c>
    </row>
    <row r="24" spans="1:3" x14ac:dyDescent="0.25">
      <c r="A24" s="133">
        <v>44287</v>
      </c>
      <c r="B24" s="132" t="s">
        <v>270</v>
      </c>
      <c r="C24" s="139" t="s">
        <v>271</v>
      </c>
    </row>
    <row r="25" spans="1:3" ht="75" x14ac:dyDescent="0.25">
      <c r="A25" s="144">
        <v>44562</v>
      </c>
      <c r="B25" s="88" t="s">
        <v>272</v>
      </c>
      <c r="C25" s="139" t="s">
        <v>273</v>
      </c>
    </row>
    <row r="26" spans="1:3" x14ac:dyDescent="0.25">
      <c r="A26" s="144">
        <v>44720</v>
      </c>
      <c r="B26" s="88" t="s">
        <v>284</v>
      </c>
      <c r="C26" s="139" t="s">
        <v>285</v>
      </c>
    </row>
    <row r="27" spans="1:3" x14ac:dyDescent="0.25">
      <c r="A27" s="144">
        <v>44844</v>
      </c>
      <c r="B27" s="88" t="s">
        <v>286</v>
      </c>
      <c r="C27" s="139" t="s">
        <v>287</v>
      </c>
    </row>
    <row r="28" spans="1:3" ht="25" x14ac:dyDescent="0.25">
      <c r="A28" s="144">
        <v>45245</v>
      </c>
      <c r="B28" s="88" t="s">
        <v>288</v>
      </c>
      <c r="C28" s="139" t="s">
        <v>289</v>
      </c>
    </row>
    <row r="29" spans="1:3" x14ac:dyDescent="0.25">
      <c r="A29" s="144">
        <v>45631</v>
      </c>
      <c r="B29" s="88" t="s">
        <v>286</v>
      </c>
      <c r="C29" s="139" t="s">
        <v>290</v>
      </c>
    </row>
    <row r="30" spans="1:3" x14ac:dyDescent="0.25">
      <c r="A30" s="144">
        <v>45896</v>
      </c>
      <c r="B30" s="88" t="s">
        <v>291</v>
      </c>
      <c r="C30" s="139" t="s">
        <v>292</v>
      </c>
    </row>
    <row r="31" spans="1:3" ht="25" x14ac:dyDescent="0.25">
      <c r="A31" s="144">
        <v>45902</v>
      </c>
      <c r="B31" s="88" t="s">
        <v>293</v>
      </c>
      <c r="C31" s="139" t="s">
        <v>292</v>
      </c>
    </row>
    <row r="32" spans="1:3" ht="25" x14ac:dyDescent="0.25">
      <c r="A32" s="144">
        <v>46073</v>
      </c>
      <c r="B32" s="160" t="s">
        <v>294</v>
      </c>
      <c r="C32" s="139" t="s">
        <v>295</v>
      </c>
    </row>
  </sheetData>
  <sheetProtection algorithmName="SHA-512" hashValue="FMI1DxqugFN+OrB5Vxj1uPA7+OACvrMLTrAx4YWdhdwjJjefRq1ZofpbQaDZ3/6jscDrQobVivmx0AZtZvIpog==" saltValue="aj9F0nPkiSueeyjUipxjLg==" spinCount="100000" sheet="1" objects="1" scenarios="1"/>
  <phoneticPr fontId="12" type="noConversion"/>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LongProperties xmlns="http://schemas.microsoft.com/office/2006/metadata/long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162A03CF163030488AA007497FCFE82D" ma:contentTypeVersion="3" ma:contentTypeDescription="Create a new document." ma:contentTypeScope="" ma:versionID="caf600041b5895cf1dc2bdecad897c66">
  <xsd:schema xmlns:xsd="http://www.w3.org/2001/XMLSchema" xmlns:xs="http://www.w3.org/2001/XMLSchema" xmlns:p="http://schemas.microsoft.com/office/2006/metadata/properties" xmlns:ns2="39dc04e4-1dc7-4207-b25c-d7db9724c689" xmlns:ns3="0cdeeaad-74a8-4021-893f-c7b31297a14c" targetNamespace="http://schemas.microsoft.com/office/2006/metadata/properties" ma:root="true" ma:fieldsID="111228701334d912b2ecc02ae36940fc" ns2:_="" ns3:_="">
    <xsd:import namespace="39dc04e4-1dc7-4207-b25c-d7db9724c689"/>
    <xsd:import namespace="0cdeeaad-74a8-4021-893f-c7b31297a14c"/>
    <xsd:element name="properties">
      <xsd:complexType>
        <xsd:sequence>
          <xsd:element name="documentManagement">
            <xsd:complexType>
              <xsd:all>
                <xsd:element ref="ns2:Category_x002d_Req"/>
                <xsd:element ref="ns2:Sub_x0020_category_x002d_req_x003a_" minOccurs="0"/>
                <xsd:element ref="ns3:SharedWithUsers"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9dc04e4-1dc7-4207-b25c-d7db9724c689" elementFormDefault="qualified">
    <xsd:import namespace="http://schemas.microsoft.com/office/2006/documentManagement/types"/>
    <xsd:import namespace="http://schemas.microsoft.com/office/infopath/2007/PartnerControls"/>
    <xsd:element name="Category_x002d_Req" ma:index="8" ma:displayName="Category-Req" ma:description="Enter the category for your document" ma:format="Dropdown" ma:internalName="Category_x002d_Req">
      <xsd:simpleType>
        <xsd:restriction base="dms:Choice">
          <xsd:enumeration value="No Category"/>
          <xsd:enumeration value="MnCHOICES and RMS R14.3"/>
          <xsd:enumeration value="MnCHOICES and RMS R14.4"/>
          <xsd:enumeration value="MnCHOICES and RMS R15.1"/>
          <xsd:enumeration value="MnCHOICES and RMS R15.2"/>
          <xsd:enumeration value="MnCHOICES and RMS R15.3"/>
          <xsd:enumeration value="MnCHOICES and RMS R15.4"/>
          <xsd:enumeration value="MnCHOICES and RMS R16.1"/>
          <xsd:enumeration value="MnCHOICES and RMS R16.2"/>
          <xsd:enumeration value="MnCHOICES and RMS R16.3"/>
          <xsd:enumeration value="MnCHOICES and RMS R16.4"/>
          <xsd:enumeration value="MnCHOICES and RMS R17.1"/>
          <xsd:enumeration value="MnCHOICES and RMS R17.2"/>
          <xsd:enumeration value="MnCHOICES and RMS R17.3"/>
          <xsd:enumeration value="MnCHOICES and RMS R17.4"/>
          <xsd:enumeration value="MnCHOICES and RMS R18.1"/>
          <xsd:enumeration value="MnCHOICES and RMS R18.2"/>
          <xsd:enumeration value="MnCHOICES and RMS R18.3"/>
          <xsd:enumeration value="MnCHOICES and RMS R18.4"/>
          <xsd:enumeration value="MnCHOICES and RMS R18.5"/>
          <xsd:enumeration value="MnCHOICES and RMS R18.6"/>
          <xsd:enumeration value="MnCHOICES and RMS R18.7"/>
          <xsd:enumeration value="MnCHOICES and RMS R19.1"/>
          <xsd:enumeration value="MnCHOICES and RMS R19.2"/>
          <xsd:enumeration value="MnCHOICES and RMS R19.3"/>
          <xsd:enumeration value="MnCHOICES and RMS R19.4"/>
          <xsd:enumeration value="MnCHOICES and RMS R20.1"/>
          <xsd:enumeration value="MnCHOICES and RMS R20.2"/>
          <xsd:enumeration value="MnCHOICES and RMS R20.3"/>
          <xsd:enumeration value="MnCHOICES and RMS R20.4"/>
          <xsd:enumeration value="MnCHOICES and RMS R20.5"/>
          <xsd:enumeration value="MnCHOICES and RMS R20.6"/>
          <xsd:enumeration value="MnCHOICES and RMS R20.7"/>
          <xsd:enumeration value="MnCHOICES and RMS R20.8"/>
          <xsd:enumeration value="MnCHOICES and RMS R20.9"/>
          <xsd:enumeration value="MnCHOICES and RMS R20.10"/>
          <xsd:enumeration value="MnCHOICES and RMS R20.11"/>
          <xsd:enumeration value="MnCHOICES and RMS R20.12"/>
          <xsd:enumeration value="MnCHOICES and RMS R20.12.1"/>
          <xsd:enumeration value="MnCHOICES and RMS R20.12.6"/>
          <xsd:enumeration value="MnCHOICES and RMS R20.13"/>
          <xsd:enumeration value="MnCHOICES and RMS R20.14"/>
          <xsd:enumeration value="MnCHOICES and RMS R21.1"/>
          <xsd:enumeration value="MnCHOICES and RMS R21.2"/>
          <xsd:enumeration value="MnCHOICES and RMS R21.3"/>
          <xsd:enumeration value="MnCHOICES and RMS R21.4"/>
          <xsd:enumeration value="MnSP R14.3"/>
          <xsd:enumeration value="MnSP R14.4"/>
          <xsd:enumeration value="MnSP R15.1"/>
          <xsd:enumeration value="MnSP R15.2"/>
          <xsd:enumeration value="MnSP R15.3"/>
          <xsd:enumeration value="MnSP R15.4"/>
          <xsd:enumeration value="MnSP R16.1"/>
          <xsd:enumeration value="MnSP R16.2"/>
          <xsd:enumeration value="MnSP R16.3"/>
          <xsd:enumeration value="MnSP R16.4"/>
          <xsd:enumeration value="MnSP R17.1"/>
          <xsd:enumeration value="MnSP R17.2"/>
          <xsd:enumeration value="MnSP R17.3"/>
          <xsd:enumeration value="MnSP R17.4"/>
          <xsd:enumeration value="MnSP R18.1"/>
          <xsd:enumeration value="MnSP R18.2"/>
          <xsd:enumeration value="MnSP R18.3"/>
          <xsd:enumeration value="MnSP R18.4"/>
          <xsd:enumeration value="MnSP R18.5"/>
          <xsd:enumeration value="MnSP R18.6"/>
          <xsd:enumeration value="MnSP R18.7"/>
          <xsd:enumeration value="MnSP R18.8"/>
          <xsd:enumeration value="MnSP R19.1"/>
          <xsd:enumeration value="MnSP R19.2"/>
          <xsd:enumeration value="MnSP R19.3"/>
          <xsd:enumeration value="MnSP R19.4"/>
          <xsd:enumeration value="MnSP R20.1"/>
          <xsd:enumeration value="MnSP R20.2"/>
          <xsd:enumeration value="MnSP R20.3"/>
          <xsd:enumeration value="MnSP R20.4"/>
          <xsd:enumeration value="MnSP R20.6"/>
          <xsd:enumeration value="MnSP R20.8"/>
          <xsd:enumeration value="MnSP R20.10"/>
          <xsd:enumeration value="MnSP R20.12"/>
          <xsd:enumeration value="MnSP R21.1"/>
          <xsd:enumeration value="MnSP R21.12"/>
          <xsd:enumeration value="MnSP R21.2"/>
          <xsd:enumeration value="MnSP R21.3"/>
          <xsd:enumeration value="MnSP R21.4"/>
          <xsd:enumeration value="MnSP R21.6"/>
          <xsd:enumeration value="MnSP R21.9"/>
          <xsd:enumeration value="MnSP R22.6"/>
          <xsd:enumeration value="MnSP R22.12"/>
        </xsd:restriction>
      </xsd:simpleType>
    </xsd:element>
    <xsd:element name="Sub_x0020_category_x002d_req_x003a_" ma:index="9" nillable="true" ma:displayName="Sub category-req:" ma:description="Enter the subcategory for the document" ma:format="Dropdown" ma:internalName="Sub_x0020_category_x002d_req_x003a_">
      <xsd:simpleType>
        <xsd:restriction base="dms:Choice">
          <xsd:enumeration value="MnCHOICES and RMS"/>
          <xsd:enumeration value="MnSPA"/>
          <xsd:enumeration value="Data"/>
          <xsd:enumeration value="Frameworks"/>
          <xsd:enumeration value="Supporting Documentation"/>
          <xsd:enumeration value="Wireframes"/>
        </xsd:restriction>
      </xsd:simpleType>
    </xsd:element>
  </xsd:schema>
  <xsd:schema xmlns:xsd="http://www.w3.org/2001/XMLSchema" xmlns:xs="http://www.w3.org/2001/XMLSchema" xmlns:dms="http://schemas.microsoft.com/office/2006/documentManagement/types" xmlns:pc="http://schemas.microsoft.com/office/infopath/2007/PartnerControls" targetNamespace="0cdeeaad-74a8-4021-893f-c7b31297a14c"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dlc_DocId" ma:index="11" nillable="true" ma:displayName="Document ID Value" ma:description="The value of the document ID assigned to this item." ma:internalName="_dlc_DocId" ma:readOnly="true">
      <xsd:simpleType>
        <xsd:restriction base="dms:Text"/>
      </xsd:simpleType>
    </xsd:element>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3"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Category_x002d_Req xmlns="39dc04e4-1dc7-4207-b25c-d7db9724c689">MnSP R22.12</Category_x002d_Req>
    <Sub_x0020_category_x002d_req_x003a_ xmlns="39dc04e4-1dc7-4207-b25c-d7db9724c689">Frameworks</Sub_x0020_category_x002d_req_x003a_>
    <_dlc_DocId xmlns="0cdeeaad-74a8-4021-893f-c7b31297a14c">S2EJPDAADAY4-1521811817-558</_dlc_DocId>
    <_dlc_DocIdUrl xmlns="0cdeeaad-74a8-4021-893f-c7b31297a14c">
      <Url>https://workplace/cc/MnSPA/_layouts/15/DocIdRedir.aspx?ID=S2EJPDAADAY4-1521811817-558</Url>
      <Description>S2EJPDAADAY4-1521811817-558</Description>
    </_dlc_DocIdUrl>
  </documentManagement>
</p:properties>
</file>

<file path=customXml/item5.xml><?xml version="1.0" encoding="utf-8"?>
<?mso-contentType ?>
<spe:Receivers xmlns:spe="http://schemas.microsoft.com/sharepoint/events"/>
</file>

<file path=customXml/itemProps1.xml><?xml version="1.0" encoding="utf-8"?>
<ds:datastoreItem xmlns:ds="http://schemas.openxmlformats.org/officeDocument/2006/customXml" ds:itemID="{2E42D227-8437-4566-8734-CB784924C14B}">
  <ds:schemaRefs>
    <ds:schemaRef ds:uri="http://schemas.microsoft.com/office/2006/metadata/longProperties"/>
  </ds:schemaRefs>
</ds:datastoreItem>
</file>

<file path=customXml/itemProps2.xml><?xml version="1.0" encoding="utf-8"?>
<ds:datastoreItem xmlns:ds="http://schemas.openxmlformats.org/officeDocument/2006/customXml" ds:itemID="{39D70D04-F942-4421-B19C-4E734C27FDF3}">
  <ds:schemaRefs>
    <ds:schemaRef ds:uri="http://schemas.microsoft.com/sharepoint/v3/contenttype/forms"/>
  </ds:schemaRefs>
</ds:datastoreItem>
</file>

<file path=customXml/itemProps3.xml><?xml version="1.0" encoding="utf-8"?>
<ds:datastoreItem xmlns:ds="http://schemas.openxmlformats.org/officeDocument/2006/customXml" ds:itemID="{E0CFF65A-0DB1-4405-B752-551D466BB5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9dc04e4-1dc7-4207-b25c-d7db9724c689"/>
    <ds:schemaRef ds:uri="0cdeeaad-74a8-4021-893f-c7b31297a14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6A587533-16D8-4D42-A47B-59CE247EE764}">
  <ds:schemaRefs>
    <ds:schemaRef ds:uri="http://purl.org/dc/terms/"/>
    <ds:schemaRef ds:uri="http://purl.org/dc/elements/1.1/"/>
    <ds:schemaRef ds:uri="http://www.w3.org/XML/1998/namespace"/>
    <ds:schemaRef ds:uri="http://purl.org/dc/dcmitype/"/>
    <ds:schemaRef ds:uri="0cdeeaad-74a8-4021-893f-c7b31297a14c"/>
    <ds:schemaRef ds:uri="http://schemas.microsoft.com/office/2006/documentManagement/types"/>
    <ds:schemaRef ds:uri="http://schemas.openxmlformats.org/package/2006/metadata/core-properties"/>
    <ds:schemaRef ds:uri="http://schemas.microsoft.com/office/infopath/2007/PartnerControls"/>
    <ds:schemaRef ds:uri="39dc04e4-1dc7-4207-b25c-d7db9724c689"/>
    <ds:schemaRef ds:uri="http://schemas.microsoft.com/office/2006/metadata/properties"/>
  </ds:schemaRefs>
</ds:datastoreItem>
</file>

<file path=customXml/itemProps5.xml><?xml version="1.0" encoding="utf-8"?>
<ds:datastoreItem xmlns:ds="http://schemas.openxmlformats.org/officeDocument/2006/customXml" ds:itemID="{17D9B6F5-9471-4ED5-87D1-C8A11FC8B523}">
  <ds:schemaRefs>
    <ds:schemaRef ds:uri="http://schemas.microsoft.com/sharepoint/events"/>
  </ds:schemaRefs>
</ds:datastoreItem>
</file>

<file path=docMetadata/LabelInfo.xml><?xml version="1.0" encoding="utf-8"?>
<clbl:labelList xmlns:clbl="http://schemas.microsoft.com/office/2020/mipLabelMetadata">
  <clbl:label id="{eb14b046-24c4-4519-8f26-b89c2159828c}" enabled="0" method="" siteId="{eb14b046-24c4-4519-8f26-b89c2159828c}"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9</vt:i4>
      </vt:variant>
      <vt:variant>
        <vt:lpstr>Named Ranges</vt:lpstr>
      </vt:variant>
      <vt:variant>
        <vt:i4>12</vt:i4>
      </vt:variant>
    </vt:vector>
  </HeadingPairs>
  <TitlesOfParts>
    <vt:vector size="21" baseType="lpstr">
      <vt:lpstr>Direct Staffing</vt:lpstr>
      <vt:lpstr>Program Plan Support</vt:lpstr>
      <vt:lpstr>Emp. Related Exp.</vt:lpstr>
      <vt:lpstr>Client Programming &amp; Supports</vt:lpstr>
      <vt:lpstr>Program Facility</vt:lpstr>
      <vt:lpstr>Program Related Expenses</vt:lpstr>
      <vt:lpstr>Regional Variance Factor</vt:lpstr>
      <vt:lpstr>Day Support Rate Framework</vt:lpstr>
      <vt:lpstr>Version</vt:lpstr>
      <vt:lpstr>Budget_Neutrality</vt:lpstr>
      <vt:lpstr>columntitleregion1.b14.g20.1</vt:lpstr>
      <vt:lpstr>Customization</vt:lpstr>
      <vt:lpstr>DirectStaff</vt:lpstr>
      <vt:lpstr>LPN_Units</vt:lpstr>
      <vt:lpstr>'Program Plan Support'!Print_Area</vt:lpstr>
      <vt:lpstr>Relief_Staff</vt:lpstr>
      <vt:lpstr>RN_Units</vt:lpstr>
      <vt:lpstr>Supervision</vt:lpstr>
      <vt:lpstr>titleregion1.b5.g6.1</vt:lpstr>
      <vt:lpstr>titleregion2.b9.g11.1</vt:lpstr>
      <vt:lpstr>TotalStaffing</vt:lpstr>
    </vt:vector>
  </TitlesOfParts>
  <Company>State of Minnesota</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2023 Day Support Services 15Min v17</dc:title>
  <dc:creator>pwmfb67</dc:creator>
  <cp:lastModifiedBy>Roettger, Ruby (DHS)</cp:lastModifiedBy>
  <cp:lastPrinted>2010-07-26T14:38:27Z</cp:lastPrinted>
  <dcterms:created xsi:type="dcterms:W3CDTF">2009-10-20T14:58:44Z</dcterms:created>
  <dcterms:modified xsi:type="dcterms:W3CDTF">2026-03-25T16:58:10Z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Document</vt:lpwstr>
  </property>
  <property fmtid="{D5CDD505-2E9C-101B-9397-08002B2CF9AE}" pid="3" name="ContentTypeId">
    <vt:lpwstr>0x010100162A03CF163030488AA007497FCFE82D</vt:lpwstr>
  </property>
  <property fmtid="{D5CDD505-2E9C-101B-9397-08002B2CF9AE}" pid="4" name="ServiceType">
    <vt:lpwstr>2013 Frameworks</vt:lpwstr>
  </property>
  <property fmtid="{D5CDD505-2E9C-101B-9397-08002B2CF9AE}" pid="5" name="Cat:">
    <vt:lpwstr>2014 Version 2 -4/1 COLA Updates</vt:lpwstr>
  </property>
  <property fmtid="{D5CDD505-2E9C-101B-9397-08002B2CF9AE}" pid="6" name="Order">
    <vt:lpwstr>16900.0000000000</vt:lpwstr>
  </property>
  <property fmtid="{D5CDD505-2E9C-101B-9397-08002B2CF9AE}" pid="7" name="_dlc_DocId">
    <vt:lpwstr>S2EJPDAADAY4-1521811817-558</vt:lpwstr>
  </property>
  <property fmtid="{D5CDD505-2E9C-101B-9397-08002B2CF9AE}" pid="8" name="_dlc_DocIdItemGuid">
    <vt:lpwstr>a33d0577-433b-4cb8-8106-a0af93e239a5</vt:lpwstr>
  </property>
  <property fmtid="{D5CDD505-2E9C-101B-9397-08002B2CF9AE}" pid="9" name="_dlc_DocIdUrl">
    <vt:lpwstr>https://workplace/cc/MnSPA/_layouts/15/DocIdRedir.aspx?ID=S2EJPDAADAY4-1521811817-558, S2EJPDAADAY4-1521811817-558</vt:lpwstr>
  </property>
</Properties>
</file>