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9127"/>
  <workbookPr defaultThemeVersion="124226"/>
  <mc:AlternateContent xmlns:mc="http://schemas.openxmlformats.org/markup-compatibility/2006">
    <mc:Choice Requires="x15">
      <x15ac:absPath xmlns:x15ac="http://schemas.microsoft.com/office/spreadsheetml/2010/11/ac" url="X:\Rate_Setting_Methodologies_Initiative\Compliance\2026 Rate Remediation\2026 Remediated Frameworks NO COLOR\Locked\"/>
    </mc:Choice>
  </mc:AlternateContent>
  <xr:revisionPtr revIDLastSave="0" documentId="13_ncr:1_{42E52BA2-A200-4D74-9C3F-1CD79CA260AC}" xr6:coauthVersionLast="47" xr6:coauthVersionMax="47" xr10:uidLastSave="{00000000-0000-0000-0000-000000000000}"/>
  <bookViews>
    <workbookView xWindow="-28920" yWindow="-120" windowWidth="29040" windowHeight="15720" tabRatio="871" xr2:uid="{00000000-000D-0000-FFFF-FFFF00000000}"/>
  </bookViews>
  <sheets>
    <sheet name="Direct Staffing" sheetId="10" r:id="rId1"/>
    <sheet name="Program Plan Support" sheetId="5" r:id="rId2"/>
    <sheet name="Emp. Related Exp." sheetId="3" r:id="rId3"/>
    <sheet name="Client Programming &amp; Supports" sheetId="11" r:id="rId4"/>
    <sheet name="Program Related Expenses" sheetId="6" r:id="rId5"/>
    <sheet name="Regional Variance Factor" sheetId="13" r:id="rId6"/>
    <sheet name="Employment Serv Rate Framework" sheetId="9" r:id="rId7"/>
    <sheet name="Version" sheetId="12" state="hidden" r:id="rId8"/>
  </sheets>
  <definedNames>
    <definedName name="_xlnm._FilterDatabase" localSheetId="0" hidden="1">'Direct Staffing'!$H$30:$L$30</definedName>
    <definedName name="Budget_Neutrality">'Employment Serv Rate Framework'!$A$25:$B$27</definedName>
    <definedName name="Customization">'Direct Staffing'!$A$18:$C$21</definedName>
    <definedName name="Development">'Direct Staffing'!$K$31</definedName>
    <definedName name="DirectStaff">'Direct Staffing'!$A$4:$C$6</definedName>
    <definedName name="Exploration">'Direct Staffing'!$J$31:$J$35</definedName>
    <definedName name="_xlnm.Print_Area" localSheetId="0">'Direct Staffing'!$A$1:$E$31</definedName>
    <definedName name="ReliefStaff">'Direct Staffing'!$A$23:$D$25</definedName>
    <definedName name="Service">'Direct Staffing'!$H$31:$H$33</definedName>
    <definedName name="Share_Staff_Ratio">'Direct Staffing'!$A$30:$C$31</definedName>
    <definedName name="Supervision">'Direct Staffing'!$A$14:$E$16</definedName>
    <definedName name="Support">'Direct Staffing'!$I$31:$I$36</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D6" i="10" l="1"/>
  <c r="H7" i="11"/>
  <c r="I80" i="9"/>
  <c r="B30" i="9" l="1"/>
  <c r="A29" i="10"/>
  <c r="A12" i="10"/>
  <c r="C8" i="10"/>
  <c r="C12" i="10" s="1"/>
  <c r="E16" i="10"/>
  <c r="B7" i="13"/>
  <c r="B19" i="9" s="1"/>
  <c r="B5" i="13"/>
  <c r="E13" i="6"/>
  <c r="B16" i="9" s="1"/>
  <c r="C19" i="3"/>
  <c r="B10" i="9" s="1"/>
  <c r="B7" i="9"/>
  <c r="B13" i="9"/>
  <c r="D25" i="10" l="1"/>
  <c r="C28" i="10" s="1"/>
  <c r="B4" i="9" s="1"/>
  <c r="D4" i="9" s="1"/>
  <c r="D7" i="9" l="1"/>
  <c r="D10" i="9" s="1"/>
  <c r="D13" i="9" l="1"/>
  <c r="E16" i="9" s="1"/>
  <c r="D16" i="9" l="1"/>
  <c r="D19" i="9"/>
  <c r="D21" i="9" s="1"/>
  <c r="B21" i="9" s="1"/>
  <c r="B23" i="9" l="1"/>
  <c r="B34" i="9" s="1"/>
  <c r="B33" i="9"/>
  <c r="B26" i="9" l="1"/>
  <c r="B37" i="9"/>
  <c r="B41" i="9" s="1"/>
  <c r="B38" i="9"/>
  <c r="B42" i="9" s="1"/>
  <c r="B46" i="9" s="1"/>
  <c r="B50" i="9" s="1"/>
  <c r="B54" i="9" s="1"/>
  <c r="B58" i="9" s="1"/>
  <c r="B27" i="9"/>
  <c r="B45" i="9" l="1"/>
  <c r="B49" i="9" s="1"/>
  <c r="B53" i="9" s="1"/>
  <c r="B57" i="9" s="1"/>
</calcChain>
</file>

<file path=xl/sharedStrings.xml><?xml version="1.0" encoding="utf-8"?>
<sst xmlns="http://schemas.openxmlformats.org/spreadsheetml/2006/main" count="384" uniqueCount="270">
  <si>
    <t>Employee Related Expenses</t>
  </si>
  <si>
    <t>Health insurance</t>
  </si>
  <si>
    <t>Vision</t>
  </si>
  <si>
    <t>Life insurance</t>
  </si>
  <si>
    <t>Long-term disability insurance</t>
  </si>
  <si>
    <t>Short-term disability insurance</t>
  </si>
  <si>
    <t>Retirement</t>
  </si>
  <si>
    <t>Tuition reimbursement</t>
  </si>
  <si>
    <t>Total Benefit Percentage</t>
  </si>
  <si>
    <t>Direct Staffing</t>
  </si>
  <si>
    <t>Dollar Amount</t>
  </si>
  <si>
    <t>Direct Care Staffing:</t>
  </si>
  <si>
    <t>Benefit Description</t>
  </si>
  <si>
    <t xml:space="preserve">Benefit % </t>
  </si>
  <si>
    <t>Step 1. Add in standard employment related expense percentage</t>
  </si>
  <si>
    <t>Step 1. Add in standard general and administrative percentage</t>
  </si>
  <si>
    <t>Total Individual Staffing Amount</t>
  </si>
  <si>
    <t>Wellness program</t>
  </si>
  <si>
    <t>Other Benefits (could include but not limited to:)</t>
  </si>
  <si>
    <t>Taxes &amp; Workers Comp</t>
  </si>
  <si>
    <t>(including FICA, FUTA, SUTA, Workers Comp, Medicare tax)</t>
  </si>
  <si>
    <t>Percentage for Direct Care Staffing</t>
  </si>
  <si>
    <t>Employee Related Expense</t>
  </si>
  <si>
    <t>Total costs for staffing per hour</t>
  </si>
  <si>
    <t>Program Support</t>
  </si>
  <si>
    <t>Program support hourly standard</t>
  </si>
  <si>
    <t>Documentation</t>
  </si>
  <si>
    <t>Direct staff preparation and service planning</t>
  </si>
  <si>
    <t>Client Programming and Supports</t>
  </si>
  <si>
    <t>Client Programming and Supports Standard</t>
  </si>
  <si>
    <t>Standard %</t>
  </si>
  <si>
    <t>Total hourly % of program support</t>
  </si>
  <si>
    <t>Travel time when a client is not present</t>
  </si>
  <si>
    <t>Collateral contact related to direct service</t>
  </si>
  <si>
    <t xml:space="preserve">Program Plan Support </t>
  </si>
  <si>
    <t>Step 1. Determine components of program plan support</t>
  </si>
  <si>
    <t>Program plan support definition and components included in the program support percentage</t>
  </si>
  <si>
    <t>* percentage of direct staffing costs</t>
  </si>
  <si>
    <t>Employee Related Expense Description</t>
  </si>
  <si>
    <t>Step 1. Add in standard client programming and supports percentage</t>
  </si>
  <si>
    <t>Dental insurance</t>
  </si>
  <si>
    <t>Percentage of direct care to cover staffing benefits</t>
  </si>
  <si>
    <t>Step 2.  Add in other program related expenses</t>
  </si>
  <si>
    <t>Program Related Expenses</t>
  </si>
  <si>
    <t>Total Program Related Expenses</t>
  </si>
  <si>
    <t>Total Step 1 &amp; 2</t>
  </si>
  <si>
    <t xml:space="preserve">Total </t>
  </si>
  <si>
    <t>Standard General &amp; Administrative Support</t>
  </si>
  <si>
    <t>15 Minute Unit Rate</t>
  </si>
  <si>
    <t xml:space="preserve">Category to cover costs to provide participants access to the community or care in their home.  Examples include, but are not limited to:
- Participation costs for staff 
- Reinforcers as defined in the participant’s support plan
- Mileage reimbursement for in-program transportation provided as part of the service.
- State plan or other available waiver services must be accessed first, and those services must be billed separately.
</t>
  </si>
  <si>
    <t>Rate Calculation:</t>
  </si>
  <si>
    <t>* Total Employee Related Expense Percentage</t>
  </si>
  <si>
    <t>Direct Supervision</t>
  </si>
  <si>
    <t>Wage</t>
  </si>
  <si>
    <t>Supervision Percent</t>
  </si>
  <si>
    <t>Supervision Amount</t>
  </si>
  <si>
    <t>Hour of Service</t>
  </si>
  <si>
    <t>Staffing Customization Options</t>
  </si>
  <si>
    <t>Add-on $</t>
  </si>
  <si>
    <t>Add-on Choice</t>
  </si>
  <si>
    <t>No Customization</t>
  </si>
  <si>
    <t>Deaf or hard of hearing</t>
  </si>
  <si>
    <t>Budget Neutrality Factor</t>
  </si>
  <si>
    <t>Hourly Budget Neutrality</t>
  </si>
  <si>
    <t>15 Minute Budget Neutrality</t>
  </si>
  <si>
    <t>Hourly Rate</t>
  </si>
  <si>
    <t>Hourly Wage</t>
  </si>
  <si>
    <t>Step 3. Add in utilization expenses</t>
  </si>
  <si>
    <t>Utilization Expenses</t>
  </si>
  <si>
    <t>Shared Staff Ratio</t>
  </si>
  <si>
    <t>Staffing Ratio</t>
  </si>
  <si>
    <t>Direct service staff time necessary to support and related to the provision of Supported Employment Services when not engaged in direct contact with clients.</t>
  </si>
  <si>
    <t>Implementation version</t>
  </si>
  <si>
    <t>update rounding to two decimals</t>
  </si>
  <si>
    <t>updated to reflect 4/1/2014 COLA increase of 1%</t>
  </si>
  <si>
    <t>Original Total Hourly Rate</t>
  </si>
  <si>
    <t>Original Total 15 Minute Rate</t>
  </si>
  <si>
    <t>4/1/2014 COLA</t>
  </si>
  <si>
    <t>Hourly Cost of Living Adjustment</t>
  </si>
  <si>
    <t>15 Minute Cost of Living Adjustment</t>
  </si>
  <si>
    <t>Post COLA Total Hourly Rate</t>
  </si>
  <si>
    <t>Post COLA Total 15 Minute Rate</t>
  </si>
  <si>
    <t>.</t>
  </si>
  <si>
    <t>updated to reflect 7/1/2014 COLA increase of 5%</t>
  </si>
  <si>
    <t>Post 4/1/14 COLA Total Rate</t>
  </si>
  <si>
    <t>7/1/2014 COLA</t>
  </si>
  <si>
    <t>Post 7/1/14 COLA Total Rate</t>
  </si>
  <si>
    <t>7/1/15 COLA increase of 1% added</t>
  </si>
  <si>
    <t>Version 4</t>
  </si>
  <si>
    <t>Version 1</t>
  </si>
  <si>
    <t>Version 2</t>
  </si>
  <si>
    <t>Version 3</t>
  </si>
  <si>
    <t>Post 7/1/15 COLA Total Rate</t>
  </si>
  <si>
    <t>Step 1: Select County of Residence</t>
  </si>
  <si>
    <t>County of Residence</t>
  </si>
  <si>
    <t>Select County</t>
  </si>
  <si>
    <t>Region</t>
  </si>
  <si>
    <t>RVF</t>
  </si>
  <si>
    <t>COR Lead Agency</t>
  </si>
  <si>
    <t xml:space="preserve">MSA Region </t>
  </si>
  <si>
    <t>Unspecified Region</t>
  </si>
  <si>
    <t>-</t>
  </si>
  <si>
    <t>Aitkin</t>
  </si>
  <si>
    <t>Northeast Region</t>
  </si>
  <si>
    <t>Anoka</t>
  </si>
  <si>
    <t>Metro Region</t>
  </si>
  <si>
    <t>Becker</t>
  </si>
  <si>
    <t>Northwest Region</t>
  </si>
  <si>
    <t>Beltrami</t>
  </si>
  <si>
    <t>Benton</t>
  </si>
  <si>
    <t>St. Cloud Region</t>
  </si>
  <si>
    <t>Big Stone</t>
  </si>
  <si>
    <t>Southwest Region</t>
  </si>
  <si>
    <t>Blue Earth</t>
  </si>
  <si>
    <t>Mankato Region</t>
  </si>
  <si>
    <t>Brown</t>
  </si>
  <si>
    <t>Southeast Region</t>
  </si>
  <si>
    <t>Carlton</t>
  </si>
  <si>
    <t>Duluth Region</t>
  </si>
  <si>
    <t>Carver</t>
  </si>
  <si>
    <t>Cass</t>
  </si>
  <si>
    <t>Chippewa</t>
  </si>
  <si>
    <t>Chisago</t>
  </si>
  <si>
    <t>Clay</t>
  </si>
  <si>
    <t>Fargo Region</t>
  </si>
  <si>
    <t>Clearwater</t>
  </si>
  <si>
    <t>Cook</t>
  </si>
  <si>
    <t>Cottonwood</t>
  </si>
  <si>
    <t>Crow Wing</t>
  </si>
  <si>
    <t>Dakota</t>
  </si>
  <si>
    <t>Dodge</t>
  </si>
  <si>
    <t>Rochester Region</t>
  </si>
  <si>
    <t>Douglas</t>
  </si>
  <si>
    <t>Faribault</t>
  </si>
  <si>
    <t>Fillmore</t>
  </si>
  <si>
    <t>Freeborn</t>
  </si>
  <si>
    <t>Goodhue</t>
  </si>
  <si>
    <t>Grant</t>
  </si>
  <si>
    <t>Hennepin</t>
  </si>
  <si>
    <t>Houston</t>
  </si>
  <si>
    <t>Lacrosse Region</t>
  </si>
  <si>
    <t>Hubbard</t>
  </si>
  <si>
    <t>Isanti</t>
  </si>
  <si>
    <t>Itasca</t>
  </si>
  <si>
    <t>Jackson</t>
  </si>
  <si>
    <t>Kanabec</t>
  </si>
  <si>
    <t>Kandiyohi</t>
  </si>
  <si>
    <t>Kittson</t>
  </si>
  <si>
    <t>Koochiching</t>
  </si>
  <si>
    <t>Lac Qui Parle</t>
  </si>
  <si>
    <t>Lake</t>
  </si>
  <si>
    <t>Lake of the Woods</t>
  </si>
  <si>
    <t>Le Sueur</t>
  </si>
  <si>
    <t>Lincoln</t>
  </si>
  <si>
    <t>Lyon</t>
  </si>
  <si>
    <t>Mahnomen</t>
  </si>
  <si>
    <t>Marshall</t>
  </si>
  <si>
    <t>Martin</t>
  </si>
  <si>
    <t>Mc Leod</t>
  </si>
  <si>
    <t>Meeker</t>
  </si>
  <si>
    <t>Mille Lacs</t>
  </si>
  <si>
    <t>Morrison</t>
  </si>
  <si>
    <t>Mower</t>
  </si>
  <si>
    <t>Murray</t>
  </si>
  <si>
    <t>Nicollet</t>
  </si>
  <si>
    <t>Nobles</t>
  </si>
  <si>
    <t>Norman</t>
  </si>
  <si>
    <t>Olmsted</t>
  </si>
  <si>
    <t>Otter Tail</t>
  </si>
  <si>
    <t>Pennington</t>
  </si>
  <si>
    <t>Pine</t>
  </si>
  <si>
    <t>Pipestone</t>
  </si>
  <si>
    <t>Polk</t>
  </si>
  <si>
    <t>Grand Forks Region</t>
  </si>
  <si>
    <t>Pope</t>
  </si>
  <si>
    <t>Ramsey</t>
  </si>
  <si>
    <t>Red Lake</t>
  </si>
  <si>
    <t>Redwood</t>
  </si>
  <si>
    <t>Renville</t>
  </si>
  <si>
    <t>Rice</t>
  </si>
  <si>
    <t>Rock</t>
  </si>
  <si>
    <t>Roseau</t>
  </si>
  <si>
    <t>Scott</t>
  </si>
  <si>
    <t>Sherburne</t>
  </si>
  <si>
    <t>Sibley</t>
  </si>
  <si>
    <t>St. Louis</t>
  </si>
  <si>
    <t>Stearns</t>
  </si>
  <si>
    <t>Steele</t>
  </si>
  <si>
    <t>Stevens</t>
  </si>
  <si>
    <t>Swift</t>
  </si>
  <si>
    <t>Todd</t>
  </si>
  <si>
    <t>Traverse</t>
  </si>
  <si>
    <t>Wabasha</t>
  </si>
  <si>
    <t>Wadena</t>
  </si>
  <si>
    <t>Waseca</t>
  </si>
  <si>
    <t>Washington</t>
  </si>
  <si>
    <t>Watonwan</t>
  </si>
  <si>
    <t>Wilkin</t>
  </si>
  <si>
    <t>Winona</t>
  </si>
  <si>
    <t>Wright</t>
  </si>
  <si>
    <t>Yellow Medicine</t>
  </si>
  <si>
    <t>Regional Variance</t>
  </si>
  <si>
    <t>Regional Variance Factor</t>
  </si>
  <si>
    <t>7/1/2015 COLA</t>
  </si>
  <si>
    <t>updates to component values and wages for 7/1/17 legislation</t>
  </si>
  <si>
    <t>Version 7</t>
  </si>
  <si>
    <t>FRAMEWORK FOR EMPLOYMENT SERVICES</t>
  </si>
  <si>
    <t>Staff Choice</t>
  </si>
  <si>
    <t>Support</t>
  </si>
  <si>
    <t>Exploration</t>
  </si>
  <si>
    <t>Development</t>
  </si>
  <si>
    <t>Employment Service Type</t>
  </si>
  <si>
    <t>Leech Lake Tribe</t>
  </si>
  <si>
    <t>White Earth Tribe</t>
  </si>
  <si>
    <t>Upper Sioux Tribe</t>
  </si>
  <si>
    <t>Shakopee Tribe</t>
  </si>
  <si>
    <t>Lower Sioux Tribe</t>
  </si>
  <si>
    <t>Mille Lacs Band Tribe</t>
  </si>
  <si>
    <t>Bois Forte Tribe</t>
  </si>
  <si>
    <t>Fond du Lac Tribe</t>
  </si>
  <si>
    <t>Red Lake Tribe</t>
  </si>
  <si>
    <t>Grand Portage Tribe</t>
  </si>
  <si>
    <t>Prairie Island Tribe</t>
  </si>
  <si>
    <t>Framework Rate</t>
  </si>
  <si>
    <t>Remove all COLAs</t>
  </si>
  <si>
    <t>Version 9</t>
  </si>
  <si>
    <t>Prepare for 1/1/18 release</t>
  </si>
  <si>
    <t>Version 8</t>
  </si>
  <si>
    <t>Increase Supervisor Wage</t>
  </si>
  <si>
    <t>Version 10</t>
  </si>
  <si>
    <t>Version 11</t>
  </si>
  <si>
    <t>Hidden Budget Neutrality Factor, Updated staffing ratio description instead of number</t>
  </si>
  <si>
    <t>Version 12</t>
  </si>
  <si>
    <t>Competitive Workforce Factor (CWF)</t>
  </si>
  <si>
    <t>Total wage per hour of service</t>
  </si>
  <si>
    <t>Base hourly wage</t>
  </si>
  <si>
    <t xml:space="preserve">Step 2. Add wage for individual direct staff </t>
  </si>
  <si>
    <t>Staff Type</t>
  </si>
  <si>
    <t>CWF Wage</t>
  </si>
  <si>
    <t>Step 1. Determine wage for direct care worker</t>
  </si>
  <si>
    <t>Add Competitive Workforce Factor</t>
  </si>
  <si>
    <t>Step 3. Add % to cover Supervision</t>
  </si>
  <si>
    <t>Step 4. Add staffing customization option to meet high level needs provided to an individual</t>
  </si>
  <si>
    <t>Step 5.  Add % to cover vacation, sick and training for individual direct staff hours</t>
  </si>
  <si>
    <t>Step 6. Calculate hourly individual staffing</t>
  </si>
  <si>
    <t>Version 13</t>
  </si>
  <si>
    <t>Version 14</t>
  </si>
  <si>
    <t>No Change</t>
  </si>
  <si>
    <t>Added Remote 1:1- 1:16 options for Employment supports</t>
  </si>
  <si>
    <t>Version 15</t>
  </si>
  <si>
    <t xml:space="preserve">New value for direct care staff wage,
supervisor wage,
client programming and support component
</t>
  </si>
  <si>
    <t>1:1</t>
  </si>
  <si>
    <t>1:2</t>
  </si>
  <si>
    <t>1:3</t>
  </si>
  <si>
    <t>1:4</t>
  </si>
  <si>
    <t>1:5</t>
  </si>
  <si>
    <t>1:6</t>
  </si>
  <si>
    <t>Updated staffing ratio and RVF</t>
  </si>
  <si>
    <t>Version 16</t>
  </si>
  <si>
    <t>Version 17</t>
  </si>
  <si>
    <t>Changes to Direct Staffing, client programming</t>
  </si>
  <si>
    <t>Version 18</t>
  </si>
  <si>
    <t>no change</t>
  </si>
  <si>
    <t>Version 19</t>
  </si>
  <si>
    <t>increase DC Wage for Support, Exploration &amp;Development</t>
  </si>
  <si>
    <t>Version 20</t>
  </si>
  <si>
    <t>updated DC Wage for Support, Exploration, Developlment; increase supervisor wage, Client Prog &amp; supports</t>
  </si>
  <si>
    <t xml:space="preserve">Version 20 Amended </t>
  </si>
  <si>
    <t>Updated wages for support, exploration, development and supervisor for 2026 Rate Remediation.</t>
  </si>
  <si>
    <t xml:space="preserve">Step 7.  Define Shared Staff Ratio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5">
    <numFmt numFmtId="44" formatCode="_(&quot;$&quot;* #,##0.00_);_(&quot;$&quot;* \(#,##0.00\);_(&quot;$&quot;* &quot;-&quot;??_);_(@_)"/>
    <numFmt numFmtId="43" formatCode="_(* #,##0.00_);_(* \(#,##0.00\);_(* &quot;-&quot;??_);_(@_)"/>
    <numFmt numFmtId="164" formatCode="_(* #,##0_);_(* \(#,##0\);_(* &quot;-&quot;??_);_(@_)"/>
    <numFmt numFmtId="165" formatCode="0.0%"/>
    <numFmt numFmtId="166" formatCode="0.000"/>
  </numFmts>
  <fonts count="12" x14ac:knownFonts="1">
    <font>
      <sz val="10"/>
      <name val="Arial"/>
    </font>
    <font>
      <sz val="10"/>
      <name val="Arial"/>
      <family val="2"/>
    </font>
    <font>
      <sz val="8"/>
      <name val="Arial"/>
      <family val="2"/>
    </font>
    <font>
      <b/>
      <sz val="10"/>
      <name val="Arial"/>
      <family val="2"/>
    </font>
    <font>
      <b/>
      <i/>
      <sz val="12"/>
      <name val="Arial"/>
      <family val="2"/>
    </font>
    <font>
      <sz val="10"/>
      <name val="Arial"/>
      <family val="2"/>
    </font>
    <font>
      <sz val="10"/>
      <color indexed="9"/>
      <name val="Arial"/>
      <family val="2"/>
    </font>
    <font>
      <b/>
      <sz val="11"/>
      <color rgb="FF000000"/>
      <name val="Calibri"/>
      <family val="2"/>
      <scheme val="minor"/>
    </font>
    <font>
      <sz val="11"/>
      <color rgb="FF000000"/>
      <name val="Calibri"/>
      <family val="2"/>
      <scheme val="minor"/>
    </font>
    <font>
      <sz val="10"/>
      <color theme="1"/>
      <name val="Arial"/>
      <family val="2"/>
    </font>
    <font>
      <sz val="10"/>
      <color theme="0"/>
      <name val="Arial"/>
      <family val="2"/>
    </font>
    <font>
      <sz val="8"/>
      <name val="Arial"/>
      <family val="2"/>
    </font>
  </fonts>
  <fills count="12">
    <fill>
      <patternFill patternType="none"/>
    </fill>
    <fill>
      <patternFill patternType="gray125"/>
    </fill>
    <fill>
      <patternFill patternType="solid">
        <fgColor indexed="22"/>
        <bgColor indexed="64"/>
      </patternFill>
    </fill>
    <fill>
      <patternFill patternType="solid">
        <fgColor indexed="9"/>
        <bgColor indexed="64"/>
      </patternFill>
    </fill>
    <fill>
      <patternFill patternType="solid">
        <fgColor indexed="9"/>
        <bgColor indexed="9"/>
      </patternFill>
    </fill>
    <fill>
      <patternFill patternType="solid">
        <fgColor rgb="FFFFFF99"/>
        <bgColor indexed="64"/>
      </patternFill>
    </fill>
    <fill>
      <patternFill patternType="solid">
        <fgColor theme="0" tint="-0.14999847407452621"/>
        <bgColor indexed="64"/>
      </patternFill>
    </fill>
    <fill>
      <patternFill patternType="solid">
        <fgColor theme="0"/>
        <bgColor indexed="64"/>
      </patternFill>
    </fill>
    <fill>
      <patternFill patternType="solid">
        <fgColor theme="0"/>
        <bgColor indexed="9"/>
      </patternFill>
    </fill>
    <fill>
      <patternFill patternType="solid">
        <fgColor theme="0" tint="-0.249977111117893"/>
        <bgColor indexed="64"/>
      </patternFill>
    </fill>
    <fill>
      <patternFill patternType="solid">
        <fgColor theme="8" tint="0.59999389629810485"/>
        <bgColor indexed="64"/>
      </patternFill>
    </fill>
    <fill>
      <patternFill patternType="solid">
        <fgColor theme="3" tint="0.79998168889431442"/>
        <bgColor indexed="64"/>
      </patternFill>
    </fill>
  </fills>
  <borders count="18">
    <border>
      <left/>
      <right/>
      <top/>
      <bottom/>
      <diagonal/>
    </border>
    <border>
      <left style="thin">
        <color indexed="64"/>
      </left>
      <right style="thin">
        <color indexed="64"/>
      </right>
      <top style="thin">
        <color indexed="64"/>
      </top>
      <bottom style="thin">
        <color indexed="64"/>
      </bottom>
      <diagonal/>
    </border>
    <border>
      <left style="thin">
        <color indexed="64"/>
      </left>
      <right/>
      <top/>
      <bottom/>
      <diagonal/>
    </border>
    <border>
      <left style="thin">
        <color indexed="64"/>
      </left>
      <right/>
      <top/>
      <bottom style="thin">
        <color indexed="64"/>
      </bottom>
      <diagonal/>
    </border>
    <border>
      <left/>
      <right/>
      <top/>
      <bottom style="thin">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style="thin">
        <color indexed="64"/>
      </left>
      <right style="thin">
        <color indexed="64"/>
      </right>
      <top style="thin">
        <color indexed="64"/>
      </top>
      <bottom/>
      <diagonal/>
    </border>
    <border>
      <left style="thin">
        <color indexed="64"/>
      </left>
      <right style="thin">
        <color indexed="64"/>
      </right>
      <top/>
      <bottom/>
      <diagonal/>
    </border>
    <border>
      <left style="thin">
        <color indexed="64"/>
      </left>
      <right style="thin">
        <color indexed="64"/>
      </right>
      <top/>
      <bottom style="thin">
        <color indexed="64"/>
      </bottom>
      <diagonal/>
    </border>
    <border>
      <left/>
      <right style="thin">
        <color indexed="64"/>
      </right>
      <top style="thin">
        <color indexed="64"/>
      </top>
      <bottom style="thin">
        <color indexed="64"/>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right style="thin">
        <color indexed="64"/>
      </right>
      <top/>
      <bottom/>
      <diagonal/>
    </border>
    <border>
      <left/>
      <right style="thin">
        <color indexed="64"/>
      </right>
      <top/>
      <bottom style="thin">
        <color indexed="64"/>
      </bottom>
      <diagonal/>
    </border>
    <border>
      <left style="thin">
        <color theme="0" tint="-0.499984740745262"/>
      </left>
      <right style="thin">
        <color theme="0" tint="-0.499984740745262"/>
      </right>
      <top style="thin">
        <color theme="0" tint="-0.499984740745262"/>
      </top>
      <bottom style="thin">
        <color theme="0" tint="-0.499984740745262"/>
      </bottom>
      <diagonal/>
    </border>
    <border>
      <left style="thin">
        <color theme="0" tint="-0.499984740745262"/>
      </left>
      <right style="thin">
        <color theme="0" tint="-0.499984740745262"/>
      </right>
      <top style="thin">
        <color theme="0" tint="-0.499984740745262"/>
      </top>
      <bottom/>
      <diagonal/>
    </border>
  </borders>
  <cellStyleXfs count="4">
    <xf numFmtId="0" fontId="0" fillId="0" borderId="0"/>
    <xf numFmtId="43" fontId="1" fillId="0" borderId="0" applyFont="0" applyFill="0" applyBorder="0" applyAlignment="0" applyProtection="0"/>
    <xf numFmtId="44" fontId="1" fillId="0" borderId="0" applyFont="0" applyFill="0" applyBorder="0" applyAlignment="0" applyProtection="0"/>
    <xf numFmtId="9" fontId="1" fillId="0" borderId="0" applyFont="0" applyFill="0" applyBorder="0" applyAlignment="0" applyProtection="0"/>
  </cellStyleXfs>
  <cellXfs count="165">
    <xf numFmtId="0" fontId="0" fillId="0" borderId="0" xfId="0"/>
    <xf numFmtId="0" fontId="0" fillId="2" borderId="1" xfId="0" applyFill="1" applyBorder="1"/>
    <xf numFmtId="164" fontId="0" fillId="2" borderId="1" xfId="1" applyNumberFormat="1" applyFont="1" applyFill="1" applyBorder="1"/>
    <xf numFmtId="0" fontId="0" fillId="3" borderId="0" xfId="0" applyFill="1"/>
    <xf numFmtId="0" fontId="0" fillId="3" borderId="0" xfId="0" applyFill="1" applyBorder="1"/>
    <xf numFmtId="44" fontId="1" fillId="2" borderId="1" xfId="2" applyFont="1" applyFill="1" applyBorder="1"/>
    <xf numFmtId="44" fontId="0" fillId="3" borderId="0" xfId="2" applyFont="1" applyFill="1"/>
    <xf numFmtId="0" fontId="3" fillId="3" borderId="0" xfId="0" applyFont="1" applyFill="1"/>
    <xf numFmtId="44" fontId="1" fillId="3" borderId="0" xfId="2" applyFont="1" applyFill="1"/>
    <xf numFmtId="164" fontId="0" fillId="3" borderId="0" xfId="1" applyNumberFormat="1" applyFont="1" applyFill="1"/>
    <xf numFmtId="9" fontId="0" fillId="3" borderId="0" xfId="3" applyFont="1" applyFill="1"/>
    <xf numFmtId="0" fontId="0" fillId="3" borderId="2" xfId="0" applyFill="1" applyBorder="1"/>
    <xf numFmtId="0" fontId="0" fillId="3" borderId="3" xfId="0" applyFill="1" applyBorder="1"/>
    <xf numFmtId="0" fontId="0" fillId="3" borderId="4" xfId="0" applyFill="1" applyBorder="1"/>
    <xf numFmtId="0" fontId="3" fillId="3" borderId="5" xfId="0" applyFont="1" applyFill="1" applyBorder="1" applyAlignment="1"/>
    <xf numFmtId="0" fontId="3" fillId="3" borderId="6" xfId="0" applyFont="1" applyFill="1" applyBorder="1" applyAlignment="1"/>
    <xf numFmtId="0" fontId="0" fillId="2" borderId="5" xfId="0" applyFill="1" applyBorder="1" applyAlignment="1"/>
    <xf numFmtId="0" fontId="0" fillId="2" borderId="6" xfId="0" applyFill="1" applyBorder="1" applyAlignment="1"/>
    <xf numFmtId="0" fontId="5" fillId="3" borderId="5" xfId="0" applyFont="1" applyFill="1" applyBorder="1" applyAlignment="1">
      <alignment vertical="top" wrapText="1"/>
    </xf>
    <xf numFmtId="0" fontId="5" fillId="3" borderId="1" xfId="0" applyFont="1" applyFill="1" applyBorder="1" applyAlignment="1">
      <alignment vertical="top" wrapText="1"/>
    </xf>
    <xf numFmtId="0" fontId="0" fillId="3" borderId="7" xfId="0" applyFill="1" applyBorder="1"/>
    <xf numFmtId="0" fontId="0" fillId="3" borderId="8" xfId="0" applyFill="1" applyBorder="1"/>
    <xf numFmtId="44" fontId="1" fillId="3" borderId="1" xfId="2" applyFill="1" applyBorder="1"/>
    <xf numFmtId="44" fontId="0" fillId="3" borderId="1" xfId="0" applyNumberFormat="1" applyFill="1" applyBorder="1" applyAlignment="1"/>
    <xf numFmtId="0" fontId="6" fillId="3" borderId="0" xfId="0" applyFont="1" applyFill="1"/>
    <xf numFmtId="44" fontId="5" fillId="3" borderId="1" xfId="2" applyFont="1" applyFill="1" applyBorder="1"/>
    <xf numFmtId="0" fontId="4" fillId="3" borderId="0" xfId="0" applyFont="1" applyFill="1"/>
    <xf numFmtId="0" fontId="5" fillId="3" borderId="5" xfId="0" applyFont="1" applyFill="1" applyBorder="1" applyAlignment="1"/>
    <xf numFmtId="44" fontId="0" fillId="3" borderId="0" xfId="0" applyNumberFormat="1" applyFill="1"/>
    <xf numFmtId="0" fontId="0" fillId="3" borderId="1" xfId="0" applyFill="1" applyBorder="1"/>
    <xf numFmtId="0" fontId="3" fillId="3" borderId="1" xfId="0" applyFont="1" applyFill="1" applyBorder="1"/>
    <xf numFmtId="165" fontId="3" fillId="3" borderId="1" xfId="3" applyNumberFormat="1" applyFont="1" applyFill="1" applyBorder="1" applyAlignment="1"/>
    <xf numFmtId="10" fontId="3" fillId="3" borderId="1" xfId="0" applyNumberFormat="1" applyFont="1" applyFill="1" applyBorder="1"/>
    <xf numFmtId="10" fontId="1" fillId="3" borderId="5" xfId="3" applyNumberFormat="1" applyFill="1" applyBorder="1" applyAlignment="1"/>
    <xf numFmtId="165" fontId="5" fillId="3" borderId="1" xfId="2" applyNumberFormat="1" applyFont="1" applyFill="1" applyBorder="1" applyAlignment="1">
      <alignment vertical="top"/>
    </xf>
    <xf numFmtId="10" fontId="5" fillId="3" borderId="1" xfId="0" applyNumberFormat="1" applyFont="1" applyFill="1" applyBorder="1"/>
    <xf numFmtId="0" fontId="3" fillId="3" borderId="0" xfId="0" applyFont="1" applyFill="1" applyBorder="1" applyAlignment="1">
      <alignment horizontal="left"/>
    </xf>
    <xf numFmtId="165" fontId="3" fillId="3" borderId="0" xfId="0" applyNumberFormat="1" applyFont="1" applyFill="1" applyBorder="1"/>
    <xf numFmtId="0" fontId="5" fillId="3" borderId="0" xfId="0" applyFont="1" applyFill="1" applyBorder="1" applyAlignment="1">
      <alignment horizontal="left"/>
    </xf>
    <xf numFmtId="165" fontId="5" fillId="3" borderId="1" xfId="0" applyNumberFormat="1" applyFont="1" applyFill="1" applyBorder="1"/>
    <xf numFmtId="44" fontId="1" fillId="0" borderId="1" xfId="2" applyFont="1" applyFill="1" applyBorder="1" applyAlignment="1">
      <alignment horizontal="right" vertical="top"/>
    </xf>
    <xf numFmtId="10" fontId="0" fillId="3" borderId="1" xfId="3" applyNumberFormat="1" applyFont="1" applyFill="1" applyBorder="1"/>
    <xf numFmtId="10" fontId="5" fillId="3" borderId="1" xfId="3" applyNumberFormat="1" applyFont="1" applyFill="1" applyBorder="1" applyAlignment="1">
      <alignment vertical="top"/>
    </xf>
    <xf numFmtId="44" fontId="1" fillId="3" borderId="1" xfId="0" applyNumberFormat="1" applyFont="1" applyFill="1" applyBorder="1"/>
    <xf numFmtId="9" fontId="1" fillId="3" borderId="1" xfId="3" applyFill="1" applyBorder="1"/>
    <xf numFmtId="0" fontId="0" fillId="3" borderId="0" xfId="0" applyFill="1" applyBorder="1" applyAlignment="1">
      <alignment horizontal="left"/>
    </xf>
    <xf numFmtId="44" fontId="1" fillId="3" borderId="0" xfId="2" applyFont="1" applyFill="1" applyBorder="1" applyAlignment="1">
      <alignment horizontal="right" vertical="top"/>
    </xf>
    <xf numFmtId="164" fontId="1" fillId="3" borderId="0" xfId="1" applyNumberFormat="1" applyFont="1" applyFill="1" applyBorder="1" applyAlignment="1">
      <alignment horizontal="right" vertical="top"/>
    </xf>
    <xf numFmtId="44" fontId="1" fillId="2" borderId="1" xfId="2" applyFont="1" applyFill="1" applyBorder="1" applyAlignment="1">
      <alignment horizontal="center" wrapText="1"/>
    </xf>
    <xf numFmtId="164" fontId="1" fillId="2" borderId="1" xfId="1" applyNumberFormat="1" applyFont="1" applyFill="1" applyBorder="1" applyAlignment="1">
      <alignment horizontal="center" wrapText="1"/>
    </xf>
    <xf numFmtId="0" fontId="1" fillId="3" borderId="1" xfId="0" applyFont="1" applyFill="1" applyBorder="1"/>
    <xf numFmtId="44" fontId="1" fillId="3" borderId="1" xfId="2" applyFont="1" applyFill="1" applyBorder="1"/>
    <xf numFmtId="44" fontId="1" fillId="3" borderId="1" xfId="2" applyFont="1" applyFill="1" applyBorder="1" applyAlignment="1">
      <alignment horizontal="right"/>
    </xf>
    <xf numFmtId="44" fontId="0" fillId="0" borderId="1" xfId="2" applyFont="1" applyFill="1" applyBorder="1" applyProtection="1"/>
    <xf numFmtId="44" fontId="0" fillId="3" borderId="1" xfId="0" applyNumberFormat="1" applyFill="1" applyBorder="1"/>
    <xf numFmtId="165" fontId="3" fillId="0" borderId="0" xfId="3" applyNumberFormat="1" applyFont="1" applyFill="1" applyProtection="1"/>
    <xf numFmtId="49" fontId="1" fillId="3" borderId="0" xfId="0" applyNumberFormat="1" applyFont="1" applyFill="1"/>
    <xf numFmtId="0" fontId="4" fillId="3" borderId="0" xfId="0" applyFont="1" applyFill="1" applyAlignment="1">
      <alignment horizontal="left"/>
    </xf>
    <xf numFmtId="0" fontId="3" fillId="3" borderId="0" xfId="0" applyFont="1" applyFill="1" applyAlignment="1">
      <alignment horizontal="left"/>
    </xf>
    <xf numFmtId="14" fontId="0" fillId="0" borderId="0" xfId="0" applyNumberFormat="1"/>
    <xf numFmtId="0" fontId="0" fillId="0" borderId="0" xfId="0" applyAlignment="1">
      <alignment wrapText="1"/>
    </xf>
    <xf numFmtId="0" fontId="1" fillId="3" borderId="0" xfId="0" applyFont="1" applyFill="1"/>
    <xf numFmtId="0" fontId="0" fillId="0" borderId="0" xfId="0" applyAlignment="1">
      <alignment horizontal="left"/>
    </xf>
    <xf numFmtId="0" fontId="1" fillId="2" borderId="5" xfId="0" applyFont="1" applyFill="1" applyBorder="1" applyAlignment="1"/>
    <xf numFmtId="0" fontId="7" fillId="6" borderId="16" xfId="0" applyFont="1" applyFill="1" applyBorder="1" applyAlignment="1">
      <alignment vertical="center"/>
    </xf>
    <xf numFmtId="0" fontId="7" fillId="6" borderId="16" xfId="0" applyFont="1" applyFill="1" applyBorder="1" applyAlignment="1">
      <alignment horizontal="left" vertical="center"/>
    </xf>
    <xf numFmtId="0" fontId="8" fillId="7" borderId="16" xfId="0" applyFont="1" applyFill="1" applyBorder="1" applyAlignment="1">
      <alignment vertical="center"/>
    </xf>
    <xf numFmtId="0" fontId="8" fillId="7" borderId="16" xfId="0" quotePrefix="1" applyFont="1" applyFill="1" applyBorder="1" applyAlignment="1">
      <alignment horizontal="left" vertical="center"/>
    </xf>
    <xf numFmtId="0" fontId="8" fillId="0" borderId="16" xfId="0" applyFont="1" applyBorder="1" applyAlignment="1">
      <alignment vertical="center"/>
    </xf>
    <xf numFmtId="0" fontId="0" fillId="0" borderId="16" xfId="0" applyFont="1" applyBorder="1" applyAlignment="1">
      <alignment vertical="top"/>
    </xf>
    <xf numFmtId="0" fontId="5" fillId="3" borderId="0" xfId="0" applyFont="1" applyFill="1" applyBorder="1" applyAlignment="1"/>
    <xf numFmtId="10" fontId="5" fillId="3" borderId="0" xfId="3" applyNumberFormat="1" applyFont="1" applyFill="1" applyBorder="1" applyAlignment="1">
      <alignment vertical="top"/>
    </xf>
    <xf numFmtId="0" fontId="3" fillId="4" borderId="0" xfId="0" applyFont="1" applyFill="1"/>
    <xf numFmtId="165" fontId="1" fillId="0" borderId="0" xfId="3" applyNumberFormat="1" applyFont="1" applyFill="1" applyProtection="1"/>
    <xf numFmtId="44" fontId="9" fillId="4" borderId="0" xfId="0" applyNumberFormat="1" applyFont="1" applyFill="1"/>
    <xf numFmtId="0" fontId="9" fillId="3" borderId="0" xfId="0" applyFont="1" applyFill="1"/>
    <xf numFmtId="0" fontId="9" fillId="4" borderId="0" xfId="0" applyFont="1" applyFill="1"/>
    <xf numFmtId="0" fontId="0" fillId="4" borderId="0" xfId="0" applyFill="1"/>
    <xf numFmtId="0" fontId="1" fillId="4" borderId="1" xfId="0" applyFont="1" applyFill="1" applyBorder="1"/>
    <xf numFmtId="10" fontId="1" fillId="8" borderId="1" xfId="3" applyNumberFormat="1" applyFont="1" applyFill="1" applyBorder="1"/>
    <xf numFmtId="44" fontId="9" fillId="8" borderId="0" xfId="2" applyFont="1" applyFill="1"/>
    <xf numFmtId="0" fontId="10" fillId="3" borderId="0" xfId="0" applyFont="1" applyFill="1"/>
    <xf numFmtId="44" fontId="1" fillId="5" borderId="7" xfId="2" applyFont="1" applyFill="1" applyBorder="1" applyAlignment="1" applyProtection="1">
      <alignment vertical="top"/>
      <protection locked="0"/>
    </xf>
    <xf numFmtId="44" fontId="1" fillId="5" borderId="9" xfId="2" applyFont="1" applyFill="1" applyBorder="1" applyAlignment="1" applyProtection="1">
      <alignment vertical="top"/>
    </xf>
    <xf numFmtId="0" fontId="1" fillId="0" borderId="0" xfId="0" applyFont="1" applyAlignment="1">
      <alignment wrapText="1"/>
    </xf>
    <xf numFmtId="0" fontId="1" fillId="0" borderId="0" xfId="0" applyFont="1"/>
    <xf numFmtId="0" fontId="8" fillId="0" borderId="17" xfId="0" applyFont="1" applyBorder="1" applyAlignment="1">
      <alignment vertical="center"/>
    </xf>
    <xf numFmtId="0" fontId="0" fillId="0" borderId="17" xfId="0" applyFont="1" applyBorder="1" applyAlignment="1">
      <alignment vertical="top"/>
    </xf>
    <xf numFmtId="0" fontId="8" fillId="7" borderId="1" xfId="0" applyFont="1" applyFill="1" applyBorder="1" applyAlignment="1">
      <alignment vertical="center"/>
    </xf>
    <xf numFmtId="0" fontId="0" fillId="7" borderId="1" xfId="0" applyFont="1" applyFill="1" applyBorder="1" applyAlignment="1">
      <alignment vertical="top"/>
    </xf>
    <xf numFmtId="0" fontId="0" fillId="7" borderId="1" xfId="0" applyFill="1" applyBorder="1"/>
    <xf numFmtId="0" fontId="3" fillId="3" borderId="0" xfId="0" applyFont="1" applyFill="1" applyProtection="1">
      <protection hidden="1"/>
    </xf>
    <xf numFmtId="165" fontId="3" fillId="0" borderId="0" xfId="3" applyNumberFormat="1" applyFont="1" applyFill="1" applyProtection="1">
      <protection hidden="1"/>
    </xf>
    <xf numFmtId="0" fontId="0" fillId="3" borderId="0" xfId="0" applyFill="1" applyProtection="1">
      <protection hidden="1"/>
    </xf>
    <xf numFmtId="0" fontId="1" fillId="3" borderId="1" xfId="0" applyFont="1" applyFill="1" applyBorder="1" applyProtection="1">
      <protection hidden="1"/>
    </xf>
    <xf numFmtId="44" fontId="0" fillId="0" borderId="1" xfId="2" applyFont="1" applyFill="1" applyBorder="1" applyProtection="1">
      <protection hidden="1"/>
    </xf>
    <xf numFmtId="44" fontId="1" fillId="7" borderId="0" xfId="2" applyFont="1" applyFill="1" applyBorder="1" applyAlignment="1">
      <alignment horizontal="right" vertical="top"/>
    </xf>
    <xf numFmtId="10" fontId="1" fillId="7" borderId="0" xfId="3" applyNumberFormat="1" applyFont="1" applyFill="1" applyBorder="1" applyAlignment="1">
      <alignment vertical="top"/>
    </xf>
    <xf numFmtId="44" fontId="1" fillId="7" borderId="0" xfId="2" applyFont="1" applyFill="1" applyBorder="1" applyAlignment="1">
      <alignment vertical="top"/>
    </xf>
    <xf numFmtId="44" fontId="1" fillId="7" borderId="0" xfId="2" applyFont="1" applyFill="1" applyBorder="1"/>
    <xf numFmtId="0" fontId="1" fillId="3" borderId="0" xfId="0" applyFont="1" applyFill="1" applyBorder="1" applyAlignment="1">
      <alignment horizontal="left"/>
    </xf>
    <xf numFmtId="44" fontId="1" fillId="7" borderId="0" xfId="2" applyFont="1" applyFill="1" applyBorder="1" applyAlignment="1">
      <alignment horizontal="left" vertical="top"/>
    </xf>
    <xf numFmtId="0" fontId="1" fillId="3" borderId="0" xfId="0" applyFont="1" applyFill="1" applyProtection="1">
      <protection hidden="1"/>
    </xf>
    <xf numFmtId="44" fontId="1" fillId="3" borderId="0" xfId="0" applyNumberFormat="1" applyFont="1" applyFill="1" applyProtection="1">
      <protection hidden="1"/>
    </xf>
    <xf numFmtId="44" fontId="1" fillId="3" borderId="0" xfId="0" applyNumberFormat="1" applyFont="1" applyFill="1"/>
    <xf numFmtId="0" fontId="1" fillId="4" borderId="0" xfId="0" applyFont="1" applyFill="1"/>
    <xf numFmtId="165" fontId="1" fillId="4" borderId="0" xfId="0" applyNumberFormat="1" applyFont="1" applyFill="1"/>
    <xf numFmtId="44" fontId="5" fillId="0" borderId="1" xfId="2" applyFont="1" applyFill="1" applyBorder="1"/>
    <xf numFmtId="10" fontId="0" fillId="0" borderId="1" xfId="0" applyNumberFormat="1" applyFill="1" applyBorder="1"/>
    <xf numFmtId="166" fontId="0" fillId="10" borderId="16" xfId="0" applyNumberFormat="1" applyFill="1" applyBorder="1"/>
    <xf numFmtId="166" fontId="0" fillId="10" borderId="17" xfId="0" applyNumberFormat="1" applyFill="1" applyBorder="1"/>
    <xf numFmtId="166" fontId="0" fillId="10" borderId="1" xfId="0" applyNumberFormat="1" applyFill="1" applyBorder="1"/>
    <xf numFmtId="0" fontId="0" fillId="10" borderId="1" xfId="0" applyFill="1" applyBorder="1"/>
    <xf numFmtId="0" fontId="1" fillId="3" borderId="0" xfId="0" quotePrefix="1" applyFont="1" applyFill="1"/>
    <xf numFmtId="49" fontId="1" fillId="3" borderId="0" xfId="0" quotePrefix="1" applyNumberFormat="1" applyFont="1" applyFill="1"/>
    <xf numFmtId="44" fontId="1" fillId="5" borderId="1" xfId="2" applyFont="1" applyFill="1" applyBorder="1" applyAlignment="1" applyProtection="1">
      <alignment vertical="top"/>
      <protection locked="0"/>
    </xf>
    <xf numFmtId="0" fontId="0" fillId="11" borderId="0" xfId="0" applyFill="1"/>
    <xf numFmtId="2" fontId="0" fillId="11" borderId="0" xfId="0" applyNumberFormat="1" applyFill="1"/>
    <xf numFmtId="10" fontId="0" fillId="3" borderId="0" xfId="3" applyNumberFormat="1" applyFont="1" applyFill="1"/>
    <xf numFmtId="10" fontId="0" fillId="0" borderId="1" xfId="3" applyNumberFormat="1" applyFont="1" applyFill="1" applyBorder="1" applyAlignment="1">
      <alignment horizontal="right" vertical="top"/>
    </xf>
    <xf numFmtId="44" fontId="1" fillId="0" borderId="5" xfId="2" applyFill="1" applyBorder="1" applyAlignment="1"/>
    <xf numFmtId="0" fontId="1" fillId="2" borderId="1" xfId="0" applyFont="1" applyFill="1" applyBorder="1" applyAlignment="1">
      <alignment horizontal="left"/>
    </xf>
    <xf numFmtId="0" fontId="0" fillId="2" borderId="1" xfId="0" applyFill="1" applyBorder="1" applyAlignment="1">
      <alignment horizontal="left"/>
    </xf>
    <xf numFmtId="0" fontId="1" fillId="3" borderId="1" xfId="0" applyFont="1" applyFill="1" applyBorder="1" applyAlignment="1">
      <alignment horizontal="left"/>
    </xf>
    <xf numFmtId="0" fontId="0" fillId="3" borderId="1" xfId="0" applyFill="1" applyBorder="1" applyAlignment="1">
      <alignment horizontal="left"/>
    </xf>
    <xf numFmtId="9" fontId="1" fillId="3" borderId="5" xfId="3" applyFont="1" applyFill="1" applyBorder="1" applyAlignment="1">
      <alignment horizontal="left"/>
    </xf>
    <xf numFmtId="9" fontId="1" fillId="3" borderId="6" xfId="3" applyFont="1" applyFill="1" applyBorder="1" applyAlignment="1">
      <alignment horizontal="left"/>
    </xf>
    <xf numFmtId="0" fontId="0" fillId="3" borderId="5" xfId="0" applyFill="1" applyBorder="1" applyAlignment="1">
      <alignment horizontal="left"/>
    </xf>
    <xf numFmtId="44" fontId="1" fillId="3" borderId="1" xfId="0" applyNumberFormat="1" applyFont="1" applyFill="1" applyBorder="1" applyAlignment="1"/>
    <xf numFmtId="0" fontId="0" fillId="3" borderId="1" xfId="0" applyFill="1" applyBorder="1" applyAlignment="1"/>
    <xf numFmtId="10" fontId="1" fillId="0" borderId="1" xfId="3" applyNumberFormat="1" applyFont="1" applyFill="1" applyBorder="1" applyAlignment="1">
      <alignment vertical="top"/>
    </xf>
    <xf numFmtId="44" fontId="1" fillId="0" borderId="1" xfId="2" applyFont="1" applyFill="1" applyBorder="1" applyAlignment="1">
      <alignment horizontal="left" vertical="top"/>
    </xf>
    <xf numFmtId="0" fontId="0" fillId="9" borderId="1" xfId="0" applyFill="1" applyBorder="1" applyAlignment="1">
      <alignment horizontal="left"/>
    </xf>
    <xf numFmtId="0" fontId="0" fillId="2" borderId="5" xfId="0" applyFill="1" applyBorder="1" applyAlignment="1">
      <alignment horizontal="left"/>
    </xf>
    <xf numFmtId="0" fontId="0" fillId="2" borderId="10" xfId="0" applyFill="1" applyBorder="1" applyAlignment="1">
      <alignment horizontal="left"/>
    </xf>
    <xf numFmtId="0" fontId="0" fillId="2" borderId="5" xfId="0" applyFill="1" applyBorder="1" applyAlignment="1">
      <alignment horizontal="left" wrapText="1"/>
    </xf>
    <xf numFmtId="0" fontId="0" fillId="2" borderId="6" xfId="0" applyFill="1" applyBorder="1" applyAlignment="1">
      <alignment horizontal="left" wrapText="1"/>
    </xf>
    <xf numFmtId="0" fontId="0" fillId="2" borderId="10" xfId="0" applyFill="1" applyBorder="1" applyAlignment="1">
      <alignment horizontal="left" wrapText="1"/>
    </xf>
    <xf numFmtId="0" fontId="3" fillId="3" borderId="5" xfId="0" applyFont="1" applyFill="1" applyBorder="1" applyAlignment="1">
      <alignment horizontal="left"/>
    </xf>
    <xf numFmtId="0" fontId="3" fillId="3" borderId="10" xfId="0" applyFont="1" applyFill="1" applyBorder="1" applyAlignment="1">
      <alignment horizontal="left"/>
    </xf>
    <xf numFmtId="0" fontId="0" fillId="3" borderId="11" xfId="0" applyFill="1" applyBorder="1" applyAlignment="1">
      <alignment horizontal="left" wrapText="1"/>
    </xf>
    <xf numFmtId="0" fontId="0" fillId="3" borderId="12" xfId="0" applyFill="1" applyBorder="1" applyAlignment="1">
      <alignment horizontal="left" wrapText="1"/>
    </xf>
    <xf numFmtId="0" fontId="0" fillId="3" borderId="13" xfId="0" applyFill="1" applyBorder="1" applyAlignment="1">
      <alignment horizontal="left" wrapText="1"/>
    </xf>
    <xf numFmtId="0" fontId="0" fillId="3" borderId="11" xfId="0" applyFill="1" applyBorder="1" applyAlignment="1">
      <alignment horizontal="left"/>
    </xf>
    <xf numFmtId="0" fontId="0" fillId="3" borderId="12" xfId="0" applyFill="1" applyBorder="1" applyAlignment="1">
      <alignment horizontal="left"/>
    </xf>
    <xf numFmtId="10" fontId="0" fillId="3" borderId="7" xfId="3" applyNumberFormat="1" applyFont="1" applyFill="1" applyBorder="1" applyAlignment="1">
      <alignment horizontal="right" vertical="top"/>
    </xf>
    <xf numFmtId="10" fontId="0" fillId="3" borderId="8" xfId="3" applyNumberFormat="1" applyFont="1" applyFill="1" applyBorder="1" applyAlignment="1">
      <alignment horizontal="right" vertical="top"/>
    </xf>
    <xf numFmtId="10" fontId="0" fillId="3" borderId="9" xfId="3" applyNumberFormat="1" applyFont="1" applyFill="1" applyBorder="1" applyAlignment="1">
      <alignment horizontal="right" vertical="top"/>
    </xf>
    <xf numFmtId="0" fontId="0" fillId="3" borderId="14" xfId="0" applyFill="1" applyBorder="1" applyAlignment="1">
      <alignment horizontal="left" vertical="top" wrapText="1"/>
    </xf>
    <xf numFmtId="0" fontId="0" fillId="3" borderId="15" xfId="0" applyFill="1" applyBorder="1" applyAlignment="1">
      <alignment horizontal="left" vertical="top" wrapText="1"/>
    </xf>
    <xf numFmtId="0" fontId="1" fillId="3" borderId="5" xfId="0" applyFont="1" applyFill="1" applyBorder="1" applyAlignment="1">
      <alignment horizontal="left" wrapText="1"/>
    </xf>
    <xf numFmtId="0" fontId="0" fillId="0" borderId="10" xfId="0" applyBorder="1"/>
    <xf numFmtId="0" fontId="5" fillId="3" borderId="5" xfId="0" applyFont="1" applyFill="1" applyBorder="1" applyAlignment="1">
      <alignment horizontal="left"/>
    </xf>
    <xf numFmtId="0" fontId="5" fillId="3" borderId="6" xfId="0" applyFont="1" applyFill="1" applyBorder="1" applyAlignment="1">
      <alignment horizontal="left"/>
    </xf>
    <xf numFmtId="0" fontId="5" fillId="3" borderId="10" xfId="0" applyFont="1" applyFill="1" applyBorder="1" applyAlignment="1">
      <alignment horizontal="left"/>
    </xf>
    <xf numFmtId="0" fontId="5" fillId="3" borderId="1" xfId="0" applyFont="1" applyFill="1" applyBorder="1" applyAlignment="1">
      <alignment horizontal="left"/>
    </xf>
    <xf numFmtId="0" fontId="1" fillId="3" borderId="5" xfId="0" applyFont="1" applyFill="1" applyBorder="1" applyAlignment="1">
      <alignment horizontal="left"/>
    </xf>
    <xf numFmtId="0" fontId="1" fillId="3" borderId="6" xfId="0" applyFont="1" applyFill="1" applyBorder="1" applyAlignment="1">
      <alignment horizontal="left"/>
    </xf>
    <xf numFmtId="0" fontId="1" fillId="3" borderId="10" xfId="0" applyFont="1" applyFill="1" applyBorder="1" applyAlignment="1">
      <alignment horizontal="left"/>
    </xf>
    <xf numFmtId="0" fontId="1" fillId="5" borderId="5" xfId="0" applyFont="1" applyFill="1" applyBorder="1" applyAlignment="1" applyProtection="1">
      <alignment horizontal="center"/>
      <protection locked="0"/>
    </xf>
    <xf numFmtId="0" fontId="1" fillId="5" borderId="6" xfId="0" applyFont="1" applyFill="1" applyBorder="1" applyAlignment="1" applyProtection="1">
      <alignment horizontal="center"/>
      <protection locked="0"/>
    </xf>
    <xf numFmtId="0" fontId="1" fillId="5" borderId="10" xfId="0" applyFont="1" applyFill="1" applyBorder="1" applyAlignment="1" applyProtection="1">
      <alignment horizontal="center"/>
      <protection locked="0"/>
    </xf>
    <xf numFmtId="0" fontId="1" fillId="7" borderId="5" xfId="0" applyFont="1" applyFill="1" applyBorder="1" applyAlignment="1">
      <alignment horizontal="center"/>
    </xf>
    <xf numFmtId="0" fontId="1" fillId="7" borderId="6" xfId="0" applyFont="1" applyFill="1" applyBorder="1" applyAlignment="1">
      <alignment horizontal="center"/>
    </xf>
    <xf numFmtId="0" fontId="1" fillId="7" borderId="10" xfId="0" applyFont="1" applyFill="1" applyBorder="1" applyAlignment="1">
      <alignment horizontal="center"/>
    </xf>
  </cellXfs>
  <cellStyles count="4">
    <cellStyle name="Comma" xfId="1" builtinId="3"/>
    <cellStyle name="Currency" xfId="2" builtinId="4"/>
    <cellStyle name="Normal" xfId="0" builtinId="0"/>
    <cellStyle name="Percent" xfId="3" builtinId="5"/>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customXml" Target="../customXml/item1.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calcChain" Target="calcChain.xml"/><Relationship Id="rId17" Type="http://schemas.openxmlformats.org/officeDocument/2006/relationships/customXml" Target="../customXml/item5.xml"/><Relationship Id="rId2" Type="http://schemas.openxmlformats.org/officeDocument/2006/relationships/worksheet" Target="worksheets/sheet2.xml"/><Relationship Id="rId16" Type="http://schemas.openxmlformats.org/officeDocument/2006/relationships/customXml" Target="../customXml/item4.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sharedStrings" Target="sharedStrings.xml"/><Relationship Id="rId5" Type="http://schemas.openxmlformats.org/officeDocument/2006/relationships/worksheet" Target="worksheets/sheet5.xml"/><Relationship Id="rId15" Type="http://schemas.openxmlformats.org/officeDocument/2006/relationships/customXml" Target="../customXml/item3.xml"/><Relationship Id="rId10" Type="http://schemas.openxmlformats.org/officeDocument/2006/relationships/styles" Target="styles.xml"/><Relationship Id="rId4" Type="http://schemas.openxmlformats.org/officeDocument/2006/relationships/worksheet" Target="worksheets/sheet4.xml"/><Relationship Id="rId9" Type="http://schemas.openxmlformats.org/officeDocument/2006/relationships/theme" Target="theme/theme1.xml"/><Relationship Id="rId14" Type="http://schemas.openxmlformats.org/officeDocument/2006/relationships/customXml" Target="../customXml/item2.xml"/></Relationships>
</file>

<file path=xl/drawings/_rels/vmlDrawing1.v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2.v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3.v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4.v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5.v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6.vml.rels><?xml version="1.0" encoding="UTF-8" standalone="yes"?>
<Relationships xmlns="http://schemas.openxmlformats.org/package/2006/relationships"><Relationship Id="rId1" Type="http://schemas.openxmlformats.org/officeDocument/2006/relationships/image" Target="../media/image2.png"/></Relationships>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vmlDrawing" Target="../drawings/vmlDrawing1.v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vmlDrawing" Target="../drawings/vmlDrawing2.v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vmlDrawing" Target="../drawings/vmlDrawing3.v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vmlDrawing" Target="../drawings/vmlDrawing4.v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vmlDrawing" Target="../drawings/vmlDrawing5.vml"/><Relationship Id="rId1" Type="http://schemas.openxmlformats.org/officeDocument/2006/relationships/printerSettings" Target="../printerSettings/printerSettings5.bin"/></Relationships>
</file>

<file path=xl/worksheets/_rels/sheet7.xml.rels><?xml version="1.0" encoding="UTF-8" standalone="yes"?>
<Relationships xmlns="http://schemas.openxmlformats.org/package/2006/relationships"><Relationship Id="rId2" Type="http://schemas.openxmlformats.org/officeDocument/2006/relationships/vmlDrawing" Target="../drawings/vmlDrawing6.vml"/><Relationship Id="rId1" Type="http://schemas.openxmlformats.org/officeDocument/2006/relationships/printerSettings" Target="../printerSettings/printerSettings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pageSetUpPr fitToPage="1"/>
  </sheetPr>
  <dimension ref="A1:K42"/>
  <sheetViews>
    <sheetView tabSelected="1" zoomScale="107" zoomScaleNormal="107" workbookViewId="0">
      <selection activeCell="A30" sqref="A30"/>
    </sheetView>
  </sheetViews>
  <sheetFormatPr defaultColWidth="9.1796875" defaultRowHeight="12.5" x14ac:dyDescent="0.25"/>
  <cols>
    <col min="1" max="1" width="25.26953125" style="3" customWidth="1"/>
    <col min="2" max="2" width="11.1796875" style="6" customWidth="1"/>
    <col min="3" max="3" width="19.54296875" style="6" customWidth="1"/>
    <col min="4" max="4" width="18" style="9" bestFit="1" customWidth="1"/>
    <col min="5" max="5" width="17.81640625" style="9" bestFit="1" customWidth="1"/>
    <col min="6" max="6" width="15.26953125" style="6" customWidth="1"/>
    <col min="7" max="7" width="0.1796875" style="3" customWidth="1"/>
    <col min="8" max="8" width="12" style="3" hidden="1" customWidth="1"/>
    <col min="9" max="9" width="6.26953125" style="3" hidden="1" customWidth="1"/>
    <col min="10" max="10" width="3.54296875" style="3" hidden="1" customWidth="1"/>
    <col min="11" max="11" width="25.26953125" style="3" hidden="1" customWidth="1"/>
    <col min="12" max="14" width="25.26953125" style="3" customWidth="1"/>
    <col min="15" max="16384" width="9.1796875" style="3"/>
  </cols>
  <sheetData>
    <row r="1" spans="1:9" ht="15" customHeight="1" x14ac:dyDescent="0.35">
      <c r="A1" s="57" t="s">
        <v>11</v>
      </c>
      <c r="B1" s="57"/>
      <c r="C1" s="24"/>
      <c r="D1" s="24"/>
      <c r="E1" s="24"/>
      <c r="F1" s="24"/>
      <c r="G1" s="24"/>
      <c r="H1" s="24"/>
    </row>
    <row r="2" spans="1:9" x14ac:dyDescent="0.25">
      <c r="A2" s="24"/>
      <c r="B2" s="24"/>
      <c r="C2" s="24"/>
      <c r="D2" s="24"/>
      <c r="E2" s="24"/>
      <c r="F2" s="24"/>
      <c r="G2" s="24"/>
      <c r="H2" s="24"/>
    </row>
    <row r="3" spans="1:9" ht="13" x14ac:dyDescent="0.3">
      <c r="A3" s="58"/>
      <c r="B3" s="58"/>
      <c r="C3" s="24"/>
      <c r="D3" s="24"/>
      <c r="E3" s="24"/>
      <c r="F3" s="24"/>
      <c r="G3" s="24"/>
      <c r="H3" s="24"/>
    </row>
    <row r="4" spans="1:9" ht="13" x14ac:dyDescent="0.3">
      <c r="A4" s="7" t="s">
        <v>239</v>
      </c>
      <c r="B4" s="7"/>
      <c r="C4" s="8"/>
      <c r="D4" s="24"/>
      <c r="E4" s="24"/>
      <c r="F4" s="24"/>
      <c r="G4" s="24"/>
      <c r="H4" s="24"/>
    </row>
    <row r="5" spans="1:9" x14ac:dyDescent="0.25">
      <c r="A5" s="121" t="s">
        <v>211</v>
      </c>
      <c r="B5" s="122"/>
      <c r="C5" s="5" t="s">
        <v>207</v>
      </c>
      <c r="D5" s="5" t="s">
        <v>66</v>
      </c>
      <c r="E5" s="99"/>
      <c r="F5" s="24"/>
      <c r="G5" s="24"/>
      <c r="H5" s="61" t="s">
        <v>208</v>
      </c>
      <c r="I5" s="116">
        <v>22.74</v>
      </c>
    </row>
    <row r="6" spans="1:9" x14ac:dyDescent="0.25">
      <c r="A6" s="123" t="s">
        <v>235</v>
      </c>
      <c r="B6" s="124"/>
      <c r="C6" s="82" t="s">
        <v>208</v>
      </c>
      <c r="D6" s="40">
        <f>VLOOKUP(C6,$H$5:$I$7,2,FALSE)</f>
        <v>22.74</v>
      </c>
      <c r="E6" s="96"/>
      <c r="F6" s="24"/>
      <c r="G6" s="24"/>
      <c r="H6" s="61" t="s">
        <v>209</v>
      </c>
      <c r="I6" s="117">
        <v>26.29</v>
      </c>
    </row>
    <row r="7" spans="1:9" x14ac:dyDescent="0.25">
      <c r="A7" s="123" t="s">
        <v>233</v>
      </c>
      <c r="B7" s="127"/>
      <c r="C7" s="130">
        <v>6.7000000000000004E-2</v>
      </c>
      <c r="D7" s="130"/>
      <c r="E7" s="97"/>
      <c r="F7" s="24"/>
      <c r="G7" s="24"/>
      <c r="H7" s="61" t="s">
        <v>210</v>
      </c>
      <c r="I7" s="117">
        <v>26.29</v>
      </c>
    </row>
    <row r="8" spans="1:9" x14ac:dyDescent="0.25">
      <c r="A8" s="123" t="s">
        <v>234</v>
      </c>
      <c r="B8" s="127"/>
      <c r="C8" s="131">
        <f>ROUND(D6*C7+D6,2)</f>
        <v>24.26</v>
      </c>
      <c r="D8" s="131"/>
      <c r="E8" s="98"/>
      <c r="F8" s="24"/>
      <c r="G8" s="24"/>
    </row>
    <row r="9" spans="1:9" x14ac:dyDescent="0.25">
      <c r="A9" s="100"/>
      <c r="B9" s="45"/>
      <c r="C9" s="101"/>
      <c r="D9" s="101"/>
      <c r="E9" s="98"/>
      <c r="F9" s="24"/>
      <c r="G9" s="24"/>
    </row>
    <row r="10" spans="1:9" ht="13" x14ac:dyDescent="0.3">
      <c r="A10" s="7" t="s">
        <v>236</v>
      </c>
      <c r="B10" s="7"/>
      <c r="C10" s="8"/>
      <c r="D10" s="101"/>
      <c r="E10" s="98"/>
      <c r="F10" s="24"/>
      <c r="G10" s="24"/>
    </row>
    <row r="11" spans="1:9" x14ac:dyDescent="0.25">
      <c r="A11" s="122" t="s">
        <v>237</v>
      </c>
      <c r="B11" s="122"/>
      <c r="C11" s="5" t="s">
        <v>238</v>
      </c>
      <c r="D11" s="101"/>
      <c r="E11" s="98"/>
      <c r="F11" s="24"/>
      <c r="G11" s="24"/>
    </row>
    <row r="12" spans="1:9" x14ac:dyDescent="0.25">
      <c r="A12" s="128" t="str">
        <f>C6</f>
        <v>Support</v>
      </c>
      <c r="B12" s="129"/>
      <c r="C12" s="40">
        <f>C8</f>
        <v>24.26</v>
      </c>
      <c r="D12" s="101"/>
      <c r="E12" s="98"/>
      <c r="F12" s="24"/>
      <c r="G12" s="24"/>
    </row>
    <row r="13" spans="1:9" x14ac:dyDescent="0.25">
      <c r="A13" s="24"/>
      <c r="B13" s="24"/>
      <c r="C13" s="24"/>
      <c r="D13" s="24"/>
      <c r="E13" s="24"/>
      <c r="F13" s="24"/>
      <c r="G13" s="24"/>
      <c r="H13" s="24"/>
    </row>
    <row r="14" spans="1:9" ht="13" x14ac:dyDescent="0.3">
      <c r="A14" s="7" t="s">
        <v>241</v>
      </c>
      <c r="B14" s="24"/>
      <c r="C14" s="24"/>
      <c r="D14" s="24"/>
      <c r="E14" s="24"/>
      <c r="F14" s="24"/>
      <c r="G14" s="24"/>
      <c r="H14" s="24"/>
    </row>
    <row r="15" spans="1:9" x14ac:dyDescent="0.25">
      <c r="A15" s="16" t="s">
        <v>52</v>
      </c>
      <c r="B15" s="17"/>
      <c r="C15" s="17" t="s">
        <v>53</v>
      </c>
      <c r="D15" s="1" t="s">
        <v>54</v>
      </c>
      <c r="E15" s="1" t="s">
        <v>55</v>
      </c>
      <c r="F15" s="24"/>
      <c r="G15" s="24"/>
      <c r="H15" s="24"/>
    </row>
    <row r="16" spans="1:9" x14ac:dyDescent="0.25">
      <c r="A16" s="125" t="s">
        <v>56</v>
      </c>
      <c r="B16" s="126"/>
      <c r="C16" s="120">
        <v>23.42</v>
      </c>
      <c r="D16" s="44">
        <v>0.11</v>
      </c>
      <c r="E16" s="22">
        <f>C16*D16</f>
        <v>2.5762</v>
      </c>
      <c r="F16" s="24"/>
      <c r="G16" s="24"/>
      <c r="H16" s="24"/>
    </row>
    <row r="17" spans="1:11" x14ac:dyDescent="0.25">
      <c r="A17" s="24">
        <v>3</v>
      </c>
      <c r="B17" s="24"/>
      <c r="C17" s="24"/>
      <c r="D17" s="24"/>
      <c r="E17" s="24"/>
      <c r="F17" s="24"/>
      <c r="G17" s="24"/>
      <c r="H17" s="24"/>
    </row>
    <row r="18" spans="1:11" ht="13" x14ac:dyDescent="0.3">
      <c r="A18" s="36" t="s">
        <v>242</v>
      </c>
      <c r="B18" s="45"/>
      <c r="C18" s="46"/>
      <c r="D18" s="47"/>
      <c r="E18" s="24"/>
      <c r="F18" s="24"/>
      <c r="G18" s="24"/>
      <c r="H18" s="24"/>
    </row>
    <row r="19" spans="1:11" ht="25" x14ac:dyDescent="0.25">
      <c r="A19" s="48" t="s">
        <v>57</v>
      </c>
      <c r="B19" s="5" t="s">
        <v>58</v>
      </c>
      <c r="C19" s="49" t="s">
        <v>59</v>
      </c>
      <c r="D19" s="24"/>
      <c r="E19" s="24"/>
      <c r="F19" s="24"/>
      <c r="G19" s="24"/>
      <c r="H19" s="24"/>
    </row>
    <row r="20" spans="1:11" x14ac:dyDescent="0.25">
      <c r="A20" s="50" t="s">
        <v>60</v>
      </c>
      <c r="B20" s="51">
        <v>0</v>
      </c>
      <c r="C20" s="82">
        <v>0</v>
      </c>
      <c r="D20" s="24"/>
      <c r="E20" s="24"/>
      <c r="F20" s="24"/>
      <c r="G20" s="24"/>
      <c r="H20" s="24"/>
    </row>
    <row r="21" spans="1:11" x14ac:dyDescent="0.25">
      <c r="A21" s="50" t="s">
        <v>61</v>
      </c>
      <c r="B21" s="52">
        <v>2.5</v>
      </c>
      <c r="C21" s="83"/>
      <c r="D21" s="24"/>
      <c r="E21" s="24"/>
      <c r="F21" s="24"/>
      <c r="G21" s="24"/>
      <c r="H21" s="24"/>
    </row>
    <row r="22" spans="1:11" x14ac:dyDescent="0.25">
      <c r="A22" s="24"/>
      <c r="B22" s="24"/>
      <c r="C22" s="24"/>
      <c r="D22" s="24"/>
      <c r="E22" s="24"/>
      <c r="F22" s="24"/>
      <c r="G22" s="24"/>
      <c r="H22" s="24"/>
    </row>
    <row r="23" spans="1:11" ht="13" x14ac:dyDescent="0.3">
      <c r="A23" s="7" t="s">
        <v>243</v>
      </c>
      <c r="B23" s="3"/>
      <c r="C23" s="3"/>
      <c r="D23" s="3"/>
      <c r="E23" s="3"/>
      <c r="F23" s="3"/>
      <c r="G23" s="24"/>
      <c r="H23" s="24"/>
    </row>
    <row r="24" spans="1:11" x14ac:dyDescent="0.25">
      <c r="A24" s="16" t="s">
        <v>41</v>
      </c>
      <c r="B24" s="17"/>
      <c r="C24" s="17"/>
      <c r="D24" s="1" t="s">
        <v>10</v>
      </c>
      <c r="E24" s="24"/>
      <c r="F24" s="24"/>
      <c r="G24" s="24"/>
      <c r="H24" s="24"/>
    </row>
    <row r="25" spans="1:11" x14ac:dyDescent="0.25">
      <c r="A25" s="125" t="s">
        <v>21</v>
      </c>
      <c r="B25" s="126"/>
      <c r="C25" s="33">
        <v>8.7099999999999997E-2</v>
      </c>
      <c r="D25" s="22">
        <f>ROUND(C25*(C12+E16+C20),2)</f>
        <v>2.34</v>
      </c>
      <c r="E25" s="24"/>
      <c r="F25" s="24"/>
      <c r="G25" s="24"/>
      <c r="H25" s="24"/>
    </row>
    <row r="26" spans="1:11" x14ac:dyDescent="0.25">
      <c r="A26" s="24"/>
      <c r="B26" s="24"/>
      <c r="C26" s="24"/>
      <c r="D26" s="24"/>
      <c r="E26" s="24"/>
      <c r="F26" s="24"/>
      <c r="G26" s="24"/>
      <c r="H26" s="24"/>
    </row>
    <row r="27" spans="1:11" ht="13" x14ac:dyDescent="0.3">
      <c r="A27" s="7" t="s">
        <v>244</v>
      </c>
      <c r="B27" s="3"/>
      <c r="C27" s="3"/>
      <c r="D27" s="24"/>
      <c r="E27" s="24"/>
      <c r="F27" s="24"/>
      <c r="G27" s="24"/>
      <c r="H27" s="24"/>
    </row>
    <row r="28" spans="1:11" x14ac:dyDescent="0.25">
      <c r="A28" s="133" t="s">
        <v>16</v>
      </c>
      <c r="B28" s="134"/>
      <c r="C28" s="23">
        <f>C12+E16+C20+D25</f>
        <v>29.176200000000001</v>
      </c>
      <c r="D28" s="24"/>
      <c r="E28" s="24"/>
      <c r="F28" s="24"/>
      <c r="G28" s="24"/>
      <c r="H28" s="24"/>
    </row>
    <row r="29" spans="1:11" ht="18.75" customHeight="1" x14ac:dyDescent="0.25">
      <c r="A29" s="24" t="e">
        <f>Support</f>
        <v>#VALUE!</v>
      </c>
      <c r="B29" s="24"/>
      <c r="C29" s="24"/>
      <c r="D29" s="24"/>
      <c r="E29" s="24"/>
      <c r="F29" s="24"/>
      <c r="G29" s="24"/>
      <c r="H29" s="24"/>
    </row>
    <row r="30" spans="1:11" ht="13.5" customHeight="1" x14ac:dyDescent="0.3">
      <c r="A30" s="7" t="s">
        <v>269</v>
      </c>
      <c r="B30" s="24"/>
      <c r="C30" s="24"/>
      <c r="D30" s="24"/>
      <c r="E30" s="24"/>
      <c r="F30" s="24"/>
      <c r="G30" s="24"/>
      <c r="H30" s="24"/>
    </row>
    <row r="31" spans="1:11" x14ac:dyDescent="0.25">
      <c r="A31" s="132" t="s">
        <v>69</v>
      </c>
      <c r="B31" s="132"/>
      <c r="C31" s="115" t="s">
        <v>251</v>
      </c>
      <c r="H31" s="61" t="s">
        <v>208</v>
      </c>
      <c r="I31" s="56" t="s">
        <v>251</v>
      </c>
      <c r="J31" s="56" t="s">
        <v>251</v>
      </c>
      <c r="K31" s="56" t="s">
        <v>251</v>
      </c>
    </row>
    <row r="32" spans="1:11" x14ac:dyDescent="0.25">
      <c r="H32" s="61" t="s">
        <v>209</v>
      </c>
      <c r="I32" s="56" t="s">
        <v>252</v>
      </c>
      <c r="J32" s="56" t="s">
        <v>252</v>
      </c>
      <c r="K32" s="61"/>
    </row>
    <row r="33" spans="8:10" x14ac:dyDescent="0.25">
      <c r="H33" s="61" t="s">
        <v>210</v>
      </c>
      <c r="I33" s="56" t="s">
        <v>253</v>
      </c>
      <c r="J33" s="56" t="s">
        <v>253</v>
      </c>
    </row>
    <row r="34" spans="8:10" x14ac:dyDescent="0.25">
      <c r="H34" s="61"/>
      <c r="I34" s="114" t="s">
        <v>254</v>
      </c>
      <c r="J34" s="113" t="s">
        <v>254</v>
      </c>
    </row>
    <row r="35" spans="8:10" x14ac:dyDescent="0.25">
      <c r="H35" s="61"/>
      <c r="I35" s="114" t="s">
        <v>255</v>
      </c>
      <c r="J35" s="113" t="s">
        <v>255</v>
      </c>
    </row>
    <row r="36" spans="8:10" x14ac:dyDescent="0.25">
      <c r="H36" s="61"/>
      <c r="I36" s="114" t="s">
        <v>256</v>
      </c>
      <c r="J36" s="61"/>
    </row>
    <row r="37" spans="8:10" x14ac:dyDescent="0.25">
      <c r="H37" s="61"/>
      <c r="I37" s="61"/>
    </row>
    <row r="38" spans="8:10" x14ac:dyDescent="0.25">
      <c r="H38" s="61"/>
      <c r="I38" s="61"/>
    </row>
    <row r="39" spans="8:10" x14ac:dyDescent="0.25">
      <c r="I39" s="61"/>
    </row>
    <row r="40" spans="8:10" x14ac:dyDescent="0.25">
      <c r="I40" s="61"/>
    </row>
    <row r="41" spans="8:10" x14ac:dyDescent="0.25">
      <c r="I41" s="61"/>
    </row>
    <row r="42" spans="8:10" x14ac:dyDescent="0.25">
      <c r="I42" s="61"/>
    </row>
  </sheetData>
  <sheetProtection algorithmName="SHA-512" hashValue="QYq5fFGzBXPF43b2EF2cuz64mh8j+TnW998GN8NBi9Ru1vBtIgnchsWvtSvucSJI9emTFOw6FVgMaHVYJu8VVA==" saltValue="yW7cEaaPrUm6p01AApWxWA==" spinCount="100000" sheet="1" objects="1" scenarios="1"/>
  <dataConsolidate/>
  <mergeCells count="12">
    <mergeCell ref="C7:D7"/>
    <mergeCell ref="C8:D8"/>
    <mergeCell ref="A11:B11"/>
    <mergeCell ref="A31:B31"/>
    <mergeCell ref="A25:B25"/>
    <mergeCell ref="A28:B28"/>
    <mergeCell ref="A5:B5"/>
    <mergeCell ref="A6:B6"/>
    <mergeCell ref="A16:B16"/>
    <mergeCell ref="A7:B7"/>
    <mergeCell ref="A8:B8"/>
    <mergeCell ref="A12:B12"/>
  </mergeCells>
  <phoneticPr fontId="2" type="noConversion"/>
  <dataValidations xWindow="340" yWindow="811" count="14">
    <dataValidation allowBlank="1" showInputMessage="1" showErrorMessage="1" prompt="Use CTRL plus arrow keys to move to edge of tables.  Press TAB to move to cells where data can be entered." sqref="A1:B1" xr:uid="{00000000-0002-0000-0000-000000000000}"/>
    <dataValidation allowBlank="1" showInputMessage="1" showErrorMessage="1" prompt="Supported Employemnt Services Wage" sqref="D6:E6 C7:C9" xr:uid="{00000000-0002-0000-0000-000001000000}"/>
    <dataValidation allowBlank="1" showInputMessage="1" showErrorMessage="1" prompt="Percentage for Direct Care Relief Staffing" sqref="C25" xr:uid="{00000000-0002-0000-0000-000002000000}"/>
    <dataValidation allowBlank="1" showInputMessage="1" showErrorMessage="1" prompt="Direct Care Relief Staffing Dollar Amount formula is Percentage for Direct Care Relief Staffing times (Supported Employment Services Wage plus Supervision Amount plus Add-on Choice)" sqref="D25" xr:uid="{00000000-0002-0000-0000-000003000000}"/>
    <dataValidation allowBlank="1" showInputMessage="1" showErrorMessage="1" prompt="Total Individual Staffing Amount formula is Supported Emplyment Services Wage plus Supervision Amount plus Add-on Choice plus Direct Care Relief Staffing Dollar Amount" sqref="C28" xr:uid="{00000000-0002-0000-0000-000004000000}"/>
    <dataValidation allowBlank="1" showInputMessage="1" showErrorMessage="1" prompt="Supervision Amount formula is Supervision Wage times Supervision Percent" sqref="E16" xr:uid="{00000000-0002-0000-0000-000005000000}"/>
    <dataValidation allowBlank="1" showInputMessage="1" showErrorMessage="1" prompt="Supervision Percent" sqref="D16" xr:uid="{00000000-0002-0000-0000-000006000000}"/>
    <dataValidation allowBlank="1" showInputMessage="1" showErrorMessage="1" prompt="Supervision Wage" sqref="C16" xr:uid="{00000000-0002-0000-0000-000007000000}"/>
    <dataValidation type="list" allowBlank="1" showInputMessage="1" showErrorMessage="1" prompt="Enter Add-on Choice.  Press ALT and the down arrow to bring up the drop down options.  Use arrow keys to scroll through the options and press ENTER on the appropriate selection." sqref="C20" xr:uid="{00000000-0002-0000-0000-000008000000}">
      <formula1>$B$20:$B$21</formula1>
    </dataValidation>
    <dataValidation allowBlank="1" showInputMessage="1" showErrorMessage="1" prompt="Deaf or Hard of Hearing Add-on Amount" sqref="B21" xr:uid="{00000000-0002-0000-0000-000009000000}"/>
    <dataValidation allowBlank="1" showInputMessage="1" showErrorMessage="1" prompt="No Customization Add-on Amount" sqref="B20" xr:uid="{00000000-0002-0000-0000-00000A000000}"/>
    <dataValidation type="list" allowBlank="1" showInputMessage="1" showErrorMessage="1" prompt="Enter Shared Staff Ratio.  Press ALT and the down arrow to bring up the drop down options.  Use arrow keys to scroll through the options and press ENTER on the appropriate selection." sqref="C31" xr:uid="{00000000-0002-0000-0000-00000B000000}">
      <formula1>INDIRECT($C$6)</formula1>
    </dataValidation>
    <dataValidation type="list" allowBlank="1" showInputMessage="1" showErrorMessage="1" prompt="Enter Wage Choice.  Press ALT and down arrow to bring up drop down options.  Use arrow keys to scroll through options and press ENTER on the appropriate selection" sqref="C6" xr:uid="{00000000-0002-0000-0000-00000C000000}">
      <formula1>Service</formula1>
    </dataValidation>
    <dataValidation allowBlank="1" showInputMessage="1" showErrorMessage="1" prompt="Housing Access Coordinator Wage" sqref="C12" xr:uid="{00000000-0002-0000-0000-00000D000000}"/>
  </dataValidations>
  <pageMargins left="0.75" right="0.75" top="1.37" bottom="1" header="0.5" footer="0.5"/>
  <pageSetup orientation="portrait" r:id="rId1"/>
  <headerFooter alignWithMargins="0">
    <oddHeader>&amp;C&amp;G</oddHeader>
    <oddFooter>&amp;LDWRS Draft framework for Supported Employment&amp;R&amp;P</oddFooter>
  </headerFooter>
  <legacyDrawingHF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pageSetUpPr fitToPage="1"/>
  </sheetPr>
  <dimension ref="A1:E12"/>
  <sheetViews>
    <sheetView zoomScale="125" workbookViewId="0">
      <selection activeCell="C10" sqref="C10"/>
    </sheetView>
  </sheetViews>
  <sheetFormatPr defaultColWidth="9.1796875" defaultRowHeight="12.5" x14ac:dyDescent="0.25"/>
  <cols>
    <col min="1" max="1" width="3.7265625" style="3" customWidth="1"/>
    <col min="2" max="2" width="49.7265625" style="3" customWidth="1"/>
    <col min="3" max="3" width="13.1796875" style="3" customWidth="1"/>
    <col min="4" max="16384" width="9.1796875" style="3"/>
  </cols>
  <sheetData>
    <row r="1" spans="1:5" ht="15.5" x14ac:dyDescent="0.35">
      <c r="A1" s="57" t="s">
        <v>34</v>
      </c>
      <c r="B1" s="57"/>
      <c r="C1" s="57"/>
      <c r="D1" s="24"/>
      <c r="E1" s="24"/>
    </row>
    <row r="2" spans="1:5" x14ac:dyDescent="0.25">
      <c r="A2" s="24"/>
      <c r="B2" s="24"/>
      <c r="C2" s="24"/>
      <c r="D2" s="24"/>
      <c r="E2" s="24"/>
    </row>
    <row r="3" spans="1:5" ht="13" x14ac:dyDescent="0.3">
      <c r="A3" s="7" t="s">
        <v>35</v>
      </c>
      <c r="C3" s="24"/>
      <c r="D3" s="24"/>
      <c r="E3" s="24"/>
    </row>
    <row r="4" spans="1:5" x14ac:dyDescent="0.25">
      <c r="A4" s="135" t="s">
        <v>36</v>
      </c>
      <c r="B4" s="136"/>
      <c r="C4" s="137"/>
      <c r="D4" s="24"/>
      <c r="E4" s="24"/>
    </row>
    <row r="5" spans="1:5" ht="39.75" customHeight="1" x14ac:dyDescent="0.25">
      <c r="A5" s="140" t="s">
        <v>71</v>
      </c>
      <c r="B5" s="141"/>
      <c r="C5" s="142"/>
      <c r="D5" s="24"/>
      <c r="E5" s="24"/>
    </row>
    <row r="6" spans="1:5" x14ac:dyDescent="0.25">
      <c r="A6" s="18"/>
      <c r="B6" s="19" t="s">
        <v>26</v>
      </c>
      <c r="C6" s="20"/>
      <c r="D6" s="24"/>
      <c r="E6" s="24"/>
    </row>
    <row r="7" spans="1:5" x14ac:dyDescent="0.25">
      <c r="A7" s="18"/>
      <c r="B7" s="19" t="s">
        <v>27</v>
      </c>
      <c r="C7" s="21"/>
      <c r="D7" s="24"/>
      <c r="E7" s="24"/>
    </row>
    <row r="8" spans="1:5" x14ac:dyDescent="0.25">
      <c r="A8" s="18"/>
      <c r="B8" s="19" t="s">
        <v>32</v>
      </c>
      <c r="C8" s="21"/>
      <c r="D8" s="24"/>
      <c r="E8" s="24"/>
    </row>
    <row r="9" spans="1:5" x14ac:dyDescent="0.25">
      <c r="A9" s="18"/>
      <c r="B9" s="19" t="s">
        <v>33</v>
      </c>
      <c r="C9" s="21"/>
      <c r="D9" s="24"/>
      <c r="E9" s="24"/>
    </row>
    <row r="10" spans="1:5" ht="13" x14ac:dyDescent="0.3">
      <c r="A10" s="138" t="s">
        <v>31</v>
      </c>
      <c r="B10" s="139"/>
      <c r="C10" s="31">
        <v>0.155</v>
      </c>
      <c r="D10" s="24"/>
      <c r="E10" s="24"/>
    </row>
    <row r="11" spans="1:5" x14ac:dyDescent="0.25">
      <c r="A11" s="24"/>
      <c r="B11" s="24"/>
      <c r="C11" s="24"/>
      <c r="D11" s="24"/>
      <c r="E11" s="24"/>
    </row>
    <row r="12" spans="1:5" x14ac:dyDescent="0.25">
      <c r="A12" s="24"/>
      <c r="B12" s="24"/>
      <c r="C12" s="24"/>
      <c r="D12" s="24"/>
      <c r="E12" s="24"/>
    </row>
  </sheetData>
  <sheetProtection algorithmName="SHA-512" hashValue="jxWk/3/v4QeGDKtGYvWKqUctNIOVC5zbjBfrEHQ2gySnRYQhGPTSMKMR7CSv8xDIEb1TehGJl8uBwm1UcLnoSw==" saltValue="hzQXKGeREBK2kOd4oQixRQ==" spinCount="100000" sheet="1" objects="1" scenarios="1"/>
  <mergeCells count="3">
    <mergeCell ref="A4:C4"/>
    <mergeCell ref="A10:B10"/>
    <mergeCell ref="A5:C5"/>
  </mergeCells>
  <phoneticPr fontId="2" type="noConversion"/>
  <dataValidations xWindow="674" yWindow="418" count="1">
    <dataValidation allowBlank="1" showInputMessage="1" showErrorMessage="1" prompt="Total Hourly Program Support Percentage" sqref="C10" xr:uid="{00000000-0002-0000-0100-000000000000}"/>
  </dataValidations>
  <pageMargins left="0.75" right="0.75" top="1.37" bottom="1" header="0.5" footer="0.5"/>
  <pageSetup orientation="portrait" r:id="rId1"/>
  <headerFooter alignWithMargins="0">
    <oddHeader>&amp;C&amp;G</oddHeader>
    <oddFooter>&amp;LDWRS Draft framework for Supported Employment - &amp;A&amp;R&amp;P</oddFooter>
  </headerFooter>
  <legacyDrawingHF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pageSetUpPr fitToPage="1"/>
  </sheetPr>
  <dimension ref="A1:E23"/>
  <sheetViews>
    <sheetView zoomScale="125" workbookViewId="0">
      <selection activeCell="D32" sqref="D32"/>
    </sheetView>
  </sheetViews>
  <sheetFormatPr defaultColWidth="9.1796875" defaultRowHeight="12.5" x14ac:dyDescent="0.25"/>
  <cols>
    <col min="1" max="1" width="3" style="3" customWidth="1"/>
    <col min="2" max="2" width="40.1796875" style="3" bestFit="1" customWidth="1"/>
    <col min="3" max="3" width="24.54296875" style="3" customWidth="1"/>
    <col min="4" max="4" width="14" style="10" customWidth="1"/>
    <col min="5" max="5" width="15.453125" style="3" customWidth="1"/>
    <col min="6" max="6" width="18.1796875" style="3" bestFit="1" customWidth="1"/>
    <col min="7" max="7" width="9.1796875" style="3" customWidth="1"/>
    <col min="8" max="16384" width="9.1796875" style="3"/>
  </cols>
  <sheetData>
    <row r="1" spans="1:5" ht="15.5" x14ac:dyDescent="0.35">
      <c r="A1" s="57" t="s">
        <v>22</v>
      </c>
      <c r="B1" s="57"/>
      <c r="C1" s="57"/>
      <c r="D1" s="57"/>
      <c r="E1" s="24"/>
    </row>
    <row r="2" spans="1:5" x14ac:dyDescent="0.25">
      <c r="A2" s="24"/>
      <c r="B2" s="24"/>
      <c r="C2" s="24"/>
      <c r="D2" s="24"/>
      <c r="E2" s="24"/>
    </row>
    <row r="3" spans="1:5" ht="13" x14ac:dyDescent="0.3">
      <c r="A3" s="7" t="s">
        <v>14</v>
      </c>
      <c r="D3" s="24"/>
      <c r="E3" s="24"/>
    </row>
    <row r="4" spans="1:5" x14ac:dyDescent="0.25">
      <c r="A4" s="133" t="s">
        <v>38</v>
      </c>
      <c r="B4" s="134"/>
      <c r="C4" s="2" t="s">
        <v>13</v>
      </c>
      <c r="D4" s="24"/>
      <c r="E4" s="24"/>
    </row>
    <row r="5" spans="1:5" x14ac:dyDescent="0.25">
      <c r="A5" s="143" t="s">
        <v>19</v>
      </c>
      <c r="B5" s="144"/>
      <c r="C5" s="145">
        <v>0.11559999999999999</v>
      </c>
      <c r="D5" s="24"/>
      <c r="E5" s="24"/>
    </row>
    <row r="6" spans="1:5" x14ac:dyDescent="0.25">
      <c r="A6" s="11"/>
      <c r="B6" s="148" t="s">
        <v>20</v>
      </c>
      <c r="C6" s="146"/>
      <c r="D6" s="24"/>
      <c r="E6" s="24"/>
    </row>
    <row r="7" spans="1:5" x14ac:dyDescent="0.25">
      <c r="A7" s="12"/>
      <c r="B7" s="149"/>
      <c r="C7" s="147"/>
      <c r="D7" s="24"/>
      <c r="E7" s="24"/>
    </row>
    <row r="8" spans="1:5" x14ac:dyDescent="0.25">
      <c r="A8" s="143" t="s">
        <v>18</v>
      </c>
      <c r="B8" s="144"/>
      <c r="C8" s="145">
        <v>0.12039999999999999</v>
      </c>
      <c r="D8" s="24"/>
      <c r="E8" s="24"/>
    </row>
    <row r="9" spans="1:5" x14ac:dyDescent="0.25">
      <c r="A9" s="11"/>
      <c r="B9" s="4" t="s">
        <v>1</v>
      </c>
      <c r="C9" s="146"/>
      <c r="D9" s="24"/>
      <c r="E9" s="24"/>
    </row>
    <row r="10" spans="1:5" x14ac:dyDescent="0.25">
      <c r="A10" s="11"/>
      <c r="B10" s="4" t="s">
        <v>40</v>
      </c>
      <c r="C10" s="146"/>
      <c r="D10" s="24"/>
      <c r="E10" s="24"/>
    </row>
    <row r="11" spans="1:5" x14ac:dyDescent="0.25">
      <c r="A11" s="11"/>
      <c r="B11" s="4" t="s">
        <v>2</v>
      </c>
      <c r="C11" s="146"/>
      <c r="D11" s="24"/>
      <c r="E11" s="24"/>
    </row>
    <row r="12" spans="1:5" x14ac:dyDescent="0.25">
      <c r="A12" s="11"/>
      <c r="B12" s="4" t="s">
        <v>3</v>
      </c>
      <c r="C12" s="146"/>
      <c r="D12" s="24"/>
      <c r="E12" s="24"/>
    </row>
    <row r="13" spans="1:5" x14ac:dyDescent="0.25">
      <c r="A13" s="11"/>
      <c r="B13" s="4" t="s">
        <v>5</v>
      </c>
      <c r="C13" s="146"/>
      <c r="D13" s="24"/>
      <c r="E13" s="24"/>
    </row>
    <row r="14" spans="1:5" x14ac:dyDescent="0.25">
      <c r="A14" s="11"/>
      <c r="B14" s="4" t="s">
        <v>4</v>
      </c>
      <c r="C14" s="146"/>
      <c r="D14" s="24"/>
      <c r="E14" s="24"/>
    </row>
    <row r="15" spans="1:5" x14ac:dyDescent="0.25">
      <c r="A15" s="11"/>
      <c r="B15" s="4" t="s">
        <v>6</v>
      </c>
      <c r="C15" s="146"/>
      <c r="D15" s="24"/>
      <c r="E15" s="24"/>
    </row>
    <row r="16" spans="1:5" x14ac:dyDescent="0.25">
      <c r="A16" s="11"/>
      <c r="B16" s="4" t="s">
        <v>7</v>
      </c>
      <c r="C16" s="146"/>
      <c r="D16" s="24"/>
      <c r="E16" s="24"/>
    </row>
    <row r="17" spans="1:5" x14ac:dyDescent="0.25">
      <c r="A17" s="11"/>
      <c r="B17" s="4" t="s">
        <v>17</v>
      </c>
      <c r="C17" s="146"/>
      <c r="D17" s="24"/>
      <c r="E17" s="24"/>
    </row>
    <row r="18" spans="1:5" ht="11.25" customHeight="1" x14ac:dyDescent="0.25">
      <c r="A18" s="12"/>
      <c r="B18" s="13"/>
      <c r="C18" s="147"/>
      <c r="D18" s="24"/>
      <c r="E18" s="24"/>
    </row>
    <row r="19" spans="1:5" ht="13" x14ac:dyDescent="0.3">
      <c r="A19" s="14" t="s">
        <v>51</v>
      </c>
      <c r="B19" s="15"/>
      <c r="C19" s="32">
        <f>SUM(C5+C8)</f>
        <v>0.23599999999999999</v>
      </c>
      <c r="D19" s="24"/>
      <c r="E19" s="24"/>
    </row>
    <row r="20" spans="1:5" x14ac:dyDescent="0.25">
      <c r="A20" s="24"/>
      <c r="B20" s="24"/>
      <c r="C20" s="24"/>
      <c r="D20" s="24"/>
      <c r="E20" s="24"/>
    </row>
    <row r="21" spans="1:5" x14ac:dyDescent="0.25">
      <c r="A21" s="3" t="s">
        <v>37</v>
      </c>
      <c r="C21" s="24"/>
      <c r="D21" s="24"/>
      <c r="E21" s="24"/>
    </row>
    <row r="22" spans="1:5" x14ac:dyDescent="0.25">
      <c r="A22" s="24"/>
      <c r="B22" s="24"/>
      <c r="C22" s="24"/>
      <c r="D22" s="24"/>
      <c r="E22" s="24"/>
    </row>
    <row r="23" spans="1:5" x14ac:dyDescent="0.25">
      <c r="A23" s="24"/>
      <c r="B23" s="24"/>
      <c r="C23" s="24"/>
      <c r="D23" s="24"/>
      <c r="E23" s="24"/>
    </row>
  </sheetData>
  <sheetProtection algorithmName="SHA-512" hashValue="CV0ceS017uBD/MiK41SVEZFv/SdsHDEDZp6uEw6ZErbNPD1zWx+3y6fCeDNCnLmwl2yUvs24D1Y65R/71behNQ==" saltValue="lPsE3QRmlFNb+x4pvNRc1w==" spinCount="100000" sheet="1" objects="1" scenarios="1"/>
  <mergeCells count="6">
    <mergeCell ref="A8:B8"/>
    <mergeCell ref="C8:C18"/>
    <mergeCell ref="A4:B4"/>
    <mergeCell ref="A5:B5"/>
    <mergeCell ref="C5:C7"/>
    <mergeCell ref="B6:B7"/>
  </mergeCells>
  <phoneticPr fontId="2" type="noConversion"/>
  <dataValidations xWindow="659" yWindow="293" count="3">
    <dataValidation allowBlank="1" showInputMessage="1" showErrorMessage="1" prompt="Taxes &amp; Workers Comp Percent" sqref="C5:C7" xr:uid="{00000000-0002-0000-0200-000000000000}"/>
    <dataValidation allowBlank="1" showInputMessage="1" showErrorMessage="1" prompt="Other Benefits Percent" sqref="C8:C18" xr:uid="{00000000-0002-0000-0200-000001000000}"/>
    <dataValidation allowBlank="1" showInputMessage="1" showErrorMessage="1" prompt="Total Employee Related Expense Percentage formula is Taxes &amp; Workers Comp Percent + Other Benefits Percent" sqref="C19" xr:uid="{00000000-0002-0000-0200-000002000000}"/>
  </dataValidations>
  <pageMargins left="0.75" right="0.75" top="1.37" bottom="1" header="0.5" footer="0.5"/>
  <pageSetup scale="92" orientation="portrait" r:id="rId1"/>
  <headerFooter alignWithMargins="0">
    <oddHeader>&amp;C&amp;G</oddHeader>
    <oddFooter>&amp;LDWRS Draft framework for Supported Employment - &amp;A&amp;R&amp;P</oddFooter>
  </headerFooter>
  <legacyDrawingHF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fitToPage="1"/>
  </sheetPr>
  <dimension ref="A1:H7"/>
  <sheetViews>
    <sheetView zoomScale="125" workbookViewId="0">
      <selection activeCell="C6" sqref="C6"/>
    </sheetView>
  </sheetViews>
  <sheetFormatPr defaultColWidth="9.1796875" defaultRowHeight="12.5" x14ac:dyDescent="0.25"/>
  <cols>
    <col min="1" max="1" width="9.1796875" style="3"/>
    <col min="2" max="2" width="52.81640625" style="3" bestFit="1" customWidth="1"/>
    <col min="3" max="3" width="11.81640625" style="3" bestFit="1" customWidth="1"/>
    <col min="4" max="7" width="9.1796875" style="3"/>
    <col min="8" max="8" width="0" style="3" hidden="1" customWidth="1"/>
    <col min="9" max="16384" width="9.1796875" style="3"/>
  </cols>
  <sheetData>
    <row r="1" spans="1:8" ht="15.5" x14ac:dyDescent="0.35">
      <c r="A1" s="57" t="s">
        <v>28</v>
      </c>
      <c r="B1" s="57"/>
      <c r="C1" s="57"/>
      <c r="D1" s="24"/>
      <c r="E1" s="24"/>
    </row>
    <row r="2" spans="1:8" x14ac:dyDescent="0.25">
      <c r="A2" s="24"/>
      <c r="B2" s="24"/>
      <c r="C2" s="24"/>
      <c r="D2" s="24"/>
      <c r="E2" s="24"/>
    </row>
    <row r="3" spans="1:8" ht="13" x14ac:dyDescent="0.3">
      <c r="A3" s="7" t="s">
        <v>39</v>
      </c>
      <c r="D3" s="24"/>
      <c r="E3" s="24"/>
    </row>
    <row r="4" spans="1:8" x14ac:dyDescent="0.25">
      <c r="A4" s="133" t="s">
        <v>12</v>
      </c>
      <c r="B4" s="134"/>
      <c r="C4" s="2" t="s">
        <v>30</v>
      </c>
      <c r="D4" s="24"/>
      <c r="E4" s="24"/>
    </row>
    <row r="5" spans="1:8" ht="139.5" customHeight="1" x14ac:dyDescent="0.25">
      <c r="A5" s="150" t="s">
        <v>49</v>
      </c>
      <c r="B5" s="151"/>
      <c r="C5" s="119">
        <v>5.8999999999999997E-2</v>
      </c>
      <c r="D5" s="24"/>
      <c r="E5" s="24"/>
    </row>
    <row r="6" spans="1:8" x14ac:dyDescent="0.25">
      <c r="A6" s="24"/>
      <c r="B6" s="24"/>
      <c r="C6" s="24"/>
      <c r="D6" s="24"/>
      <c r="E6" s="24"/>
    </row>
    <row r="7" spans="1:8" x14ac:dyDescent="0.25">
      <c r="A7" s="24"/>
      <c r="B7" s="24"/>
      <c r="C7" s="24"/>
      <c r="D7" s="24"/>
      <c r="E7" s="24"/>
      <c r="H7" s="118">
        <f>SUM(4.94%*15.39%)+4.94%</f>
        <v>5.7002660000000011E-2</v>
      </c>
    </row>
  </sheetData>
  <sheetProtection algorithmName="SHA-512" hashValue="BTbq8C8V92/6I00u2lX/ioPzkZn3vW68fjwBbf50Tp1NrpMrKJ+qWpPqzbGjX7pa3TuKxVnyzRnHCUGkPD1grA==" saltValue="Nhkd/50ijyGMUVN8tQ9tKw==" spinCount="100000" sheet="1" objects="1" scenarios="1"/>
  <mergeCells count="2">
    <mergeCell ref="A4:B4"/>
    <mergeCell ref="A5:B5"/>
  </mergeCells>
  <phoneticPr fontId="2" type="noConversion"/>
  <dataValidations xWindow="726" yWindow="286" count="1">
    <dataValidation allowBlank="1" showInputMessage="1" showErrorMessage="1" prompt="Client Programming and Supports Percent" sqref="C5" xr:uid="{00000000-0002-0000-0300-000000000000}"/>
  </dataValidations>
  <pageMargins left="0.75" right="0.75" top="1.37" bottom="1" header="0.5" footer="0.5"/>
  <pageSetup scale="96" orientation="portrait" r:id="rId1"/>
  <headerFooter alignWithMargins="0">
    <oddHeader>&amp;C&amp;G</oddHeader>
    <oddFooter>&amp;LDWRS Draft framework for Supported Employment - &amp;A&amp;R&amp;P</oddFooter>
  </headerFooter>
  <legacyDrawingHF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pageSetUpPr fitToPage="1"/>
  </sheetPr>
  <dimension ref="A1:G19"/>
  <sheetViews>
    <sheetView zoomScale="98" zoomScaleNormal="98" workbookViewId="0">
      <selection activeCell="E7" sqref="E7"/>
    </sheetView>
  </sheetViews>
  <sheetFormatPr defaultColWidth="9.1796875" defaultRowHeight="12.5" x14ac:dyDescent="0.25"/>
  <cols>
    <col min="1" max="1" width="9.1796875" style="3"/>
    <col min="2" max="2" width="24.7265625" style="3" customWidth="1"/>
    <col min="3" max="3" width="10.1796875" style="3" bestFit="1" customWidth="1"/>
    <col min="4" max="4" width="9.1796875" style="3"/>
    <col min="5" max="5" width="9.54296875" style="3" customWidth="1"/>
    <col min="6" max="6" width="10.26953125" style="3" bestFit="1" customWidth="1"/>
    <col min="7" max="7" width="9.1796875" style="3"/>
    <col min="8" max="8" width="9.1796875" style="3" customWidth="1"/>
    <col min="9" max="16384" width="9.1796875" style="3"/>
  </cols>
  <sheetData>
    <row r="1" spans="1:7" ht="15.5" x14ac:dyDescent="0.35">
      <c r="A1" s="57" t="s">
        <v>43</v>
      </c>
      <c r="B1" s="57"/>
      <c r="C1" s="57"/>
      <c r="D1" s="57"/>
      <c r="E1" s="57"/>
      <c r="F1" s="57"/>
      <c r="G1" s="24"/>
    </row>
    <row r="2" spans="1:7" x14ac:dyDescent="0.25">
      <c r="A2" s="24"/>
      <c r="B2" s="24"/>
      <c r="C2" s="24"/>
      <c r="D2" s="24"/>
      <c r="E2" s="24"/>
      <c r="F2" s="24"/>
      <c r="G2" s="24"/>
    </row>
    <row r="3" spans="1:7" ht="13" x14ac:dyDescent="0.3">
      <c r="A3" s="58" t="s">
        <v>15</v>
      </c>
      <c r="B3" s="58"/>
      <c r="C3" s="58"/>
      <c r="D3" s="58"/>
      <c r="E3" s="58"/>
      <c r="F3" s="58"/>
      <c r="G3" s="24"/>
    </row>
    <row r="4" spans="1:7" ht="12" customHeight="1" x14ac:dyDescent="0.25">
      <c r="A4" s="155" t="s">
        <v>47</v>
      </c>
      <c r="B4" s="124"/>
      <c r="C4" s="124"/>
      <c r="D4" s="124"/>
      <c r="E4" s="41">
        <v>0.13250000000000001</v>
      </c>
      <c r="F4" s="24"/>
      <c r="G4" s="24"/>
    </row>
    <row r="5" spans="1:7" ht="13" x14ac:dyDescent="0.3">
      <c r="A5" s="36"/>
      <c r="B5" s="36"/>
      <c r="C5" s="36"/>
      <c r="D5" s="36"/>
      <c r="E5" s="37"/>
      <c r="F5" s="24"/>
      <c r="G5" s="24"/>
    </row>
    <row r="6" spans="1:7" ht="13" x14ac:dyDescent="0.3">
      <c r="A6" s="7" t="s">
        <v>42</v>
      </c>
      <c r="B6" s="36"/>
      <c r="C6" s="36"/>
      <c r="D6" s="36"/>
      <c r="E6" s="37"/>
      <c r="F6" s="24"/>
      <c r="G6" s="24"/>
    </row>
    <row r="7" spans="1:7" x14ac:dyDescent="0.25">
      <c r="A7" s="152" t="s">
        <v>43</v>
      </c>
      <c r="B7" s="153"/>
      <c r="C7" s="153"/>
      <c r="D7" s="154"/>
      <c r="E7" s="39">
        <v>6.0999999999999999E-2</v>
      </c>
      <c r="F7" s="24"/>
      <c r="G7" s="24"/>
    </row>
    <row r="8" spans="1:7" ht="13" x14ac:dyDescent="0.3">
      <c r="A8" s="38"/>
      <c r="B8" s="36"/>
      <c r="C8" s="36"/>
      <c r="D8" s="36"/>
      <c r="E8" s="37"/>
      <c r="F8" s="24"/>
      <c r="G8" s="24"/>
    </row>
    <row r="9" spans="1:7" ht="13" x14ac:dyDescent="0.3">
      <c r="A9" s="7" t="s">
        <v>67</v>
      </c>
      <c r="B9" s="36"/>
      <c r="C9" s="36"/>
      <c r="D9" s="36"/>
      <c r="E9" s="37"/>
      <c r="F9" s="24"/>
      <c r="G9" s="24"/>
    </row>
    <row r="10" spans="1:7" x14ac:dyDescent="0.25">
      <c r="A10" s="156" t="s">
        <v>68</v>
      </c>
      <c r="B10" s="157"/>
      <c r="C10" s="157"/>
      <c r="D10" s="158"/>
      <c r="E10" s="39">
        <v>3.9E-2</v>
      </c>
      <c r="F10" s="24"/>
      <c r="G10" s="24"/>
    </row>
    <row r="11" spans="1:7" ht="13" x14ac:dyDescent="0.3">
      <c r="A11" s="38"/>
      <c r="B11" s="36"/>
      <c r="C11" s="36"/>
      <c r="D11" s="36"/>
      <c r="E11" s="37"/>
      <c r="F11" s="24"/>
      <c r="G11" s="24"/>
    </row>
    <row r="12" spans="1:7" ht="13" x14ac:dyDescent="0.3">
      <c r="A12" s="7" t="s">
        <v>45</v>
      </c>
      <c r="B12" s="36"/>
      <c r="C12" s="36"/>
      <c r="D12" s="36"/>
      <c r="E12" s="37"/>
      <c r="F12" s="24"/>
      <c r="G12" s="24"/>
    </row>
    <row r="13" spans="1:7" ht="13" x14ac:dyDescent="0.3">
      <c r="A13" s="152" t="s">
        <v>46</v>
      </c>
      <c r="B13" s="153"/>
      <c r="C13" s="153"/>
      <c r="D13" s="154"/>
      <c r="E13" s="32">
        <f>SUM(E4+E7+E10)</f>
        <v>0.23250000000000001</v>
      </c>
      <c r="F13" s="24"/>
      <c r="G13" s="24"/>
    </row>
    <row r="14" spans="1:7" ht="13" x14ac:dyDescent="0.3">
      <c r="A14" s="38"/>
      <c r="B14" s="36"/>
      <c r="C14" s="36"/>
      <c r="D14" s="36"/>
      <c r="E14" s="37"/>
      <c r="F14" s="24"/>
      <c r="G14" s="24"/>
    </row>
    <row r="15" spans="1:7" x14ac:dyDescent="0.25">
      <c r="C15" s="24"/>
      <c r="D15" s="24"/>
      <c r="E15" s="24"/>
      <c r="F15" s="24"/>
      <c r="G15" s="24"/>
    </row>
    <row r="16" spans="1:7" x14ac:dyDescent="0.25">
      <c r="F16" s="24"/>
      <c r="G16" s="24"/>
    </row>
    <row r="17" spans="1:7" x14ac:dyDescent="0.25">
      <c r="A17" s="24"/>
      <c r="B17" s="24"/>
      <c r="C17" s="24"/>
      <c r="D17" s="24"/>
      <c r="E17" s="24"/>
      <c r="G17" s="24"/>
    </row>
    <row r="18" spans="1:7" x14ac:dyDescent="0.25">
      <c r="A18" s="24"/>
      <c r="B18" s="24"/>
      <c r="C18" s="24"/>
      <c r="D18" s="24"/>
      <c r="E18" s="24"/>
      <c r="F18" s="24"/>
      <c r="G18" s="24"/>
    </row>
    <row r="19" spans="1:7" x14ac:dyDescent="0.25">
      <c r="F19" s="24"/>
      <c r="G19" s="24"/>
    </row>
  </sheetData>
  <sheetProtection algorithmName="SHA-512" hashValue="dbrQEy2N3jYKXC48Jt3J+fMYAOzstFTKLOBhyyMEPvqx/J3p6X1ze0hmAJ9VQ//1Y+bdbO5pet1y0gpvjKih/g==" saltValue="ZgyL2xcoPG7falNWakdXLg==" spinCount="100000" sheet="1" objects="1" scenarios="1"/>
  <mergeCells count="4">
    <mergeCell ref="A13:D13"/>
    <mergeCell ref="A4:D4"/>
    <mergeCell ref="A7:D7"/>
    <mergeCell ref="A10:D10"/>
  </mergeCells>
  <phoneticPr fontId="2" type="noConversion"/>
  <dataValidations xWindow="507" yWindow="253" count="4">
    <dataValidation allowBlank="1" showInputMessage="1" showErrorMessage="1" prompt="Standard General &amp; Administrative Support Percent" sqref="E4" xr:uid="{00000000-0002-0000-0400-000000000000}"/>
    <dataValidation allowBlank="1" showInputMessage="1" showErrorMessage="1" prompt="Program Related Expenses Percent" sqref="E7" xr:uid="{00000000-0002-0000-0400-000001000000}"/>
    <dataValidation allowBlank="1" showInputMessage="1" showErrorMessage="1" prompt="Total Program Related Expenses Percent formula is Standard General &amp; Administrative Support Percent + Program Related Expenses Percent + Utilization Expenses Percent" sqref="E13" xr:uid="{00000000-0002-0000-0400-000002000000}"/>
    <dataValidation allowBlank="1" showInputMessage="1" showErrorMessage="1" prompt="Utilization Expenses Percent" sqref="E10" xr:uid="{00000000-0002-0000-0400-000003000000}"/>
  </dataValidations>
  <pageMargins left="0.75" right="0.75" top="1.37" bottom="1" header="0.5" footer="0.5"/>
  <pageSetup orientation="portrait" r:id="rId1"/>
  <headerFooter alignWithMargins="0">
    <oddHeader>&amp;C&amp;G</oddHeader>
    <oddFooter>&amp;LDWRS Draft framework for Supported Employment - &amp;A&amp;R&amp;P</oddFooter>
  </headerFooter>
  <legacyDrawingHF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A3:F108"/>
  <sheetViews>
    <sheetView workbookViewId="0">
      <selection activeCell="B4" sqref="B4:D4"/>
    </sheetView>
  </sheetViews>
  <sheetFormatPr defaultRowHeight="12.5" x14ac:dyDescent="0.25"/>
  <cols>
    <col min="1" max="1" width="29" customWidth="1"/>
    <col min="2" max="2" width="17.453125" customWidth="1"/>
    <col min="3" max="3" width="20" customWidth="1"/>
    <col min="4" max="5" width="9.1796875" customWidth="1"/>
    <col min="6" max="6" width="5.54296875" style="62" bestFit="1" customWidth="1"/>
  </cols>
  <sheetData>
    <row r="3" spans="1:6" ht="13" x14ac:dyDescent="0.3">
      <c r="A3" s="7" t="s">
        <v>93</v>
      </c>
      <c r="B3" s="61"/>
      <c r="C3" s="61"/>
      <c r="D3" s="61"/>
    </row>
    <row r="4" spans="1:6" x14ac:dyDescent="0.25">
      <c r="A4" s="63" t="s">
        <v>94</v>
      </c>
      <c r="B4" s="159" t="s">
        <v>95</v>
      </c>
      <c r="C4" s="160"/>
      <c r="D4" s="161"/>
    </row>
    <row r="5" spans="1:6" x14ac:dyDescent="0.25">
      <c r="A5" s="63" t="s">
        <v>96</v>
      </c>
      <c r="B5" s="162" t="str">
        <f>INDEX($C$10:$C$108,MATCH(B4:D4,B10:B108,0))</f>
        <v>Unspecified Region</v>
      </c>
      <c r="C5" s="163"/>
      <c r="D5" s="164"/>
    </row>
    <row r="6" spans="1:6" ht="14.25" customHeight="1" x14ac:dyDescent="0.25"/>
    <row r="7" spans="1:6" hidden="1" x14ac:dyDescent="0.25">
      <c r="A7" t="s">
        <v>97</v>
      </c>
      <c r="B7" t="str">
        <f>INDEX($D$10:$D$108,MATCH(B4:D4,B10:B108,0))</f>
        <v>-</v>
      </c>
    </row>
    <row r="8" spans="1:6" hidden="1" x14ac:dyDescent="0.25"/>
    <row r="9" spans="1:6" ht="14.5" hidden="1" x14ac:dyDescent="0.25">
      <c r="B9" s="64" t="s">
        <v>98</v>
      </c>
      <c r="C9" s="64" t="s">
        <v>99</v>
      </c>
      <c r="D9" s="65" t="s">
        <v>97</v>
      </c>
      <c r="F9"/>
    </row>
    <row r="10" spans="1:6" ht="14.5" hidden="1" x14ac:dyDescent="0.25">
      <c r="B10" s="66" t="s">
        <v>95</v>
      </c>
      <c r="C10" s="66" t="s">
        <v>100</v>
      </c>
      <c r="D10" s="67" t="s">
        <v>101</v>
      </c>
      <c r="F10"/>
    </row>
    <row r="11" spans="1:6" ht="14.5" hidden="1" x14ac:dyDescent="0.25">
      <c r="B11" s="68" t="s">
        <v>102</v>
      </c>
      <c r="C11" s="68" t="s">
        <v>103</v>
      </c>
      <c r="D11" s="109">
        <v>1.026</v>
      </c>
      <c r="F11"/>
    </row>
    <row r="12" spans="1:6" ht="14.5" hidden="1" x14ac:dyDescent="0.25">
      <c r="B12" s="68" t="s">
        <v>104</v>
      </c>
      <c r="C12" s="68" t="s">
        <v>105</v>
      </c>
      <c r="D12" s="109">
        <v>0.995</v>
      </c>
      <c r="F12"/>
    </row>
    <row r="13" spans="1:6" ht="14.5" hidden="1" x14ac:dyDescent="0.25">
      <c r="B13" s="68" t="s">
        <v>106</v>
      </c>
      <c r="C13" s="68" t="s">
        <v>107</v>
      </c>
      <c r="D13" s="109">
        <v>0.94</v>
      </c>
      <c r="F13"/>
    </row>
    <row r="14" spans="1:6" ht="14.5" hidden="1" x14ac:dyDescent="0.25">
      <c r="B14" s="68" t="s">
        <v>108</v>
      </c>
      <c r="C14" s="68" t="s">
        <v>107</v>
      </c>
      <c r="D14" s="109">
        <v>0.94</v>
      </c>
      <c r="F14"/>
    </row>
    <row r="15" spans="1:6" ht="14.5" hidden="1" x14ac:dyDescent="0.25">
      <c r="B15" s="68" t="s">
        <v>109</v>
      </c>
      <c r="C15" s="68" t="s">
        <v>110</v>
      </c>
      <c r="D15" s="109">
        <v>1.04</v>
      </c>
      <c r="F15"/>
    </row>
    <row r="16" spans="1:6" ht="14.5" hidden="1" x14ac:dyDescent="0.25">
      <c r="B16" s="68" t="s">
        <v>111</v>
      </c>
      <c r="C16" s="69" t="s">
        <v>112</v>
      </c>
      <c r="D16" s="109">
        <v>1.002</v>
      </c>
      <c r="F16"/>
    </row>
    <row r="17" spans="2:6" ht="14.5" hidden="1" x14ac:dyDescent="0.25">
      <c r="B17" s="68" t="s">
        <v>113</v>
      </c>
      <c r="C17" s="68" t="s">
        <v>114</v>
      </c>
      <c r="D17" s="109">
        <v>1.069</v>
      </c>
      <c r="F17"/>
    </row>
    <row r="18" spans="2:6" ht="14.5" hidden="1" x14ac:dyDescent="0.25">
      <c r="B18" s="68" t="s">
        <v>115</v>
      </c>
      <c r="C18" s="69" t="s">
        <v>116</v>
      </c>
      <c r="D18" s="109">
        <v>1.0609999999999999</v>
      </c>
      <c r="F18"/>
    </row>
    <row r="19" spans="2:6" ht="14.5" hidden="1" x14ac:dyDescent="0.25">
      <c r="B19" s="68" t="s">
        <v>117</v>
      </c>
      <c r="C19" s="69" t="s">
        <v>118</v>
      </c>
      <c r="D19" s="109">
        <v>0.98499999999999999</v>
      </c>
      <c r="F19"/>
    </row>
    <row r="20" spans="2:6" ht="14.5" hidden="1" x14ac:dyDescent="0.25">
      <c r="B20" s="68" t="s">
        <v>119</v>
      </c>
      <c r="C20" s="68" t="s">
        <v>105</v>
      </c>
      <c r="D20" s="109">
        <v>0.995</v>
      </c>
      <c r="F20"/>
    </row>
    <row r="21" spans="2:6" ht="14.5" hidden="1" x14ac:dyDescent="0.25">
      <c r="B21" s="68" t="s">
        <v>120</v>
      </c>
      <c r="C21" s="68" t="s">
        <v>107</v>
      </c>
      <c r="D21" s="109">
        <v>0.94</v>
      </c>
      <c r="F21"/>
    </row>
    <row r="22" spans="2:6" ht="14.5" hidden="1" x14ac:dyDescent="0.25">
      <c r="B22" s="68" t="s">
        <v>121</v>
      </c>
      <c r="C22" s="69" t="s">
        <v>112</v>
      </c>
      <c r="D22" s="109">
        <v>1.002</v>
      </c>
      <c r="F22"/>
    </row>
    <row r="23" spans="2:6" ht="14.5" hidden="1" x14ac:dyDescent="0.25">
      <c r="B23" s="68" t="s">
        <v>122</v>
      </c>
      <c r="C23" s="69" t="s">
        <v>105</v>
      </c>
      <c r="D23" s="109">
        <v>0.995</v>
      </c>
      <c r="F23"/>
    </row>
    <row r="24" spans="2:6" ht="14.5" hidden="1" x14ac:dyDescent="0.25">
      <c r="B24" s="68" t="s">
        <v>123</v>
      </c>
      <c r="C24" s="69" t="s">
        <v>124</v>
      </c>
      <c r="D24" s="109">
        <v>0.96799999999999997</v>
      </c>
      <c r="F24"/>
    </row>
    <row r="25" spans="2:6" ht="14.5" hidden="1" x14ac:dyDescent="0.25">
      <c r="B25" s="68" t="s">
        <v>125</v>
      </c>
      <c r="C25" s="68" t="s">
        <v>107</v>
      </c>
      <c r="D25" s="109">
        <v>0.94</v>
      </c>
      <c r="F25"/>
    </row>
    <row r="26" spans="2:6" ht="14.5" hidden="1" x14ac:dyDescent="0.25">
      <c r="B26" s="68" t="s">
        <v>126</v>
      </c>
      <c r="C26" s="69" t="s">
        <v>103</v>
      </c>
      <c r="D26" s="109">
        <v>1.026</v>
      </c>
      <c r="F26"/>
    </row>
    <row r="27" spans="2:6" ht="14.5" hidden="1" x14ac:dyDescent="0.25">
      <c r="B27" s="68" t="s">
        <v>127</v>
      </c>
      <c r="C27" s="69" t="s">
        <v>112</v>
      </c>
      <c r="D27" s="109">
        <v>1.002</v>
      </c>
      <c r="F27"/>
    </row>
    <row r="28" spans="2:6" ht="14.5" hidden="1" x14ac:dyDescent="0.25">
      <c r="B28" s="68" t="s">
        <v>128</v>
      </c>
      <c r="C28" s="68" t="s">
        <v>107</v>
      </c>
      <c r="D28" s="109">
        <v>0.94</v>
      </c>
      <c r="F28"/>
    </row>
    <row r="29" spans="2:6" ht="14.5" hidden="1" x14ac:dyDescent="0.25">
      <c r="B29" s="68" t="s">
        <v>129</v>
      </c>
      <c r="C29" s="68" t="s">
        <v>105</v>
      </c>
      <c r="D29" s="109">
        <v>0.995</v>
      </c>
      <c r="F29"/>
    </row>
    <row r="30" spans="2:6" ht="14.5" hidden="1" x14ac:dyDescent="0.25">
      <c r="B30" s="68" t="s">
        <v>130</v>
      </c>
      <c r="C30" s="69" t="s">
        <v>131</v>
      </c>
      <c r="D30" s="109">
        <v>1.0469999999999999</v>
      </c>
      <c r="F30"/>
    </row>
    <row r="31" spans="2:6" ht="14.5" hidden="1" x14ac:dyDescent="0.25">
      <c r="B31" s="68" t="s">
        <v>132</v>
      </c>
      <c r="C31" s="68" t="s">
        <v>107</v>
      </c>
      <c r="D31" s="109">
        <v>0.94</v>
      </c>
      <c r="F31"/>
    </row>
    <row r="32" spans="2:6" ht="14.5" hidden="1" x14ac:dyDescent="0.25">
      <c r="B32" s="68" t="s">
        <v>133</v>
      </c>
      <c r="C32" s="69" t="s">
        <v>116</v>
      </c>
      <c r="D32" s="109">
        <v>1.0609999999999999</v>
      </c>
      <c r="F32"/>
    </row>
    <row r="33" spans="2:6" ht="14.5" hidden="1" x14ac:dyDescent="0.25">
      <c r="B33" s="68" t="s">
        <v>134</v>
      </c>
      <c r="C33" s="69" t="s">
        <v>131</v>
      </c>
      <c r="D33" s="109">
        <v>1.0469999999999999</v>
      </c>
      <c r="F33"/>
    </row>
    <row r="34" spans="2:6" ht="14.5" hidden="1" x14ac:dyDescent="0.25">
      <c r="B34" s="68" t="s">
        <v>135</v>
      </c>
      <c r="C34" s="69" t="s">
        <v>116</v>
      </c>
      <c r="D34" s="109">
        <v>1.0609999999999999</v>
      </c>
      <c r="F34"/>
    </row>
    <row r="35" spans="2:6" ht="14.5" hidden="1" x14ac:dyDescent="0.25">
      <c r="B35" s="68" t="s">
        <v>136</v>
      </c>
      <c r="C35" s="69" t="s">
        <v>116</v>
      </c>
      <c r="D35" s="109">
        <v>1.0609999999999999</v>
      </c>
      <c r="F35"/>
    </row>
    <row r="36" spans="2:6" ht="14.5" hidden="1" x14ac:dyDescent="0.25">
      <c r="B36" s="68" t="s">
        <v>137</v>
      </c>
      <c r="C36" s="68" t="s">
        <v>107</v>
      </c>
      <c r="D36" s="109">
        <v>0.94</v>
      </c>
      <c r="F36"/>
    </row>
    <row r="37" spans="2:6" ht="14.5" hidden="1" x14ac:dyDescent="0.25">
      <c r="B37" s="68" t="s">
        <v>138</v>
      </c>
      <c r="C37" s="68" t="s">
        <v>105</v>
      </c>
      <c r="D37" s="109">
        <v>0.995</v>
      </c>
      <c r="F37"/>
    </row>
    <row r="38" spans="2:6" ht="14.5" hidden="1" x14ac:dyDescent="0.25">
      <c r="B38" s="68" t="s">
        <v>139</v>
      </c>
      <c r="C38" s="69" t="s">
        <v>140</v>
      </c>
      <c r="D38" s="109">
        <v>1.0129999999999999</v>
      </c>
      <c r="F38"/>
    </row>
    <row r="39" spans="2:6" ht="14.5" hidden="1" x14ac:dyDescent="0.25">
      <c r="B39" s="68" t="s">
        <v>141</v>
      </c>
      <c r="C39" s="68" t="s">
        <v>107</v>
      </c>
      <c r="D39" s="109">
        <v>0.94</v>
      </c>
      <c r="F39"/>
    </row>
    <row r="40" spans="2:6" ht="14.5" hidden="1" x14ac:dyDescent="0.25">
      <c r="B40" s="68" t="s">
        <v>142</v>
      </c>
      <c r="C40" s="69" t="s">
        <v>105</v>
      </c>
      <c r="D40" s="109">
        <v>0.995</v>
      </c>
      <c r="F40"/>
    </row>
    <row r="41" spans="2:6" ht="14.5" hidden="1" x14ac:dyDescent="0.25">
      <c r="B41" s="68" t="s">
        <v>143</v>
      </c>
      <c r="C41" s="69" t="s">
        <v>103</v>
      </c>
      <c r="D41" s="109">
        <v>1.026</v>
      </c>
      <c r="F41"/>
    </row>
    <row r="42" spans="2:6" ht="14.5" hidden="1" x14ac:dyDescent="0.25">
      <c r="B42" s="68" t="s">
        <v>144</v>
      </c>
      <c r="C42" s="69" t="s">
        <v>112</v>
      </c>
      <c r="D42" s="109">
        <v>1.002</v>
      </c>
      <c r="F42"/>
    </row>
    <row r="43" spans="2:6" ht="14.5" hidden="1" x14ac:dyDescent="0.25">
      <c r="B43" s="68" t="s">
        <v>145</v>
      </c>
      <c r="C43" s="69" t="s">
        <v>103</v>
      </c>
      <c r="D43" s="109">
        <v>1.026</v>
      </c>
      <c r="F43"/>
    </row>
    <row r="44" spans="2:6" ht="14.5" hidden="1" x14ac:dyDescent="0.25">
      <c r="B44" s="68" t="s">
        <v>146</v>
      </c>
      <c r="C44" s="69" t="s">
        <v>112</v>
      </c>
      <c r="D44" s="109">
        <v>1.002</v>
      </c>
      <c r="F44"/>
    </row>
    <row r="45" spans="2:6" ht="14.5" hidden="1" x14ac:dyDescent="0.25">
      <c r="B45" s="68" t="s">
        <v>147</v>
      </c>
      <c r="C45" s="68" t="s">
        <v>107</v>
      </c>
      <c r="D45" s="109">
        <v>0.94</v>
      </c>
      <c r="F45"/>
    </row>
    <row r="46" spans="2:6" ht="14.5" hidden="1" x14ac:dyDescent="0.25">
      <c r="B46" s="68" t="s">
        <v>148</v>
      </c>
      <c r="C46" s="69" t="s">
        <v>103</v>
      </c>
      <c r="D46" s="109">
        <v>1.026</v>
      </c>
      <c r="F46"/>
    </row>
    <row r="47" spans="2:6" ht="14.5" hidden="1" x14ac:dyDescent="0.25">
      <c r="B47" s="68" t="s">
        <v>149</v>
      </c>
      <c r="C47" s="69" t="s">
        <v>112</v>
      </c>
      <c r="D47" s="109">
        <v>1.002</v>
      </c>
      <c r="F47"/>
    </row>
    <row r="48" spans="2:6" ht="14.5" hidden="1" x14ac:dyDescent="0.25">
      <c r="B48" s="68" t="s">
        <v>150</v>
      </c>
      <c r="C48" s="69" t="s">
        <v>103</v>
      </c>
      <c r="D48" s="109">
        <v>1.026</v>
      </c>
      <c r="F48"/>
    </row>
    <row r="49" spans="2:6" ht="14.5" hidden="1" x14ac:dyDescent="0.25">
      <c r="B49" s="68" t="s">
        <v>151</v>
      </c>
      <c r="C49" s="68" t="s">
        <v>107</v>
      </c>
      <c r="D49" s="109">
        <v>0.94</v>
      </c>
      <c r="F49"/>
    </row>
    <row r="50" spans="2:6" ht="14.5" hidden="1" x14ac:dyDescent="0.25">
      <c r="B50" s="68" t="s">
        <v>152</v>
      </c>
      <c r="C50" s="69" t="s">
        <v>105</v>
      </c>
      <c r="D50" s="109">
        <v>0.995</v>
      </c>
      <c r="F50"/>
    </row>
    <row r="51" spans="2:6" ht="14.5" hidden="1" x14ac:dyDescent="0.25">
      <c r="B51" s="68" t="s">
        <v>153</v>
      </c>
      <c r="C51" s="69" t="s">
        <v>112</v>
      </c>
      <c r="D51" s="109">
        <v>1.002</v>
      </c>
      <c r="F51"/>
    </row>
    <row r="52" spans="2:6" ht="14.5" hidden="1" x14ac:dyDescent="0.25">
      <c r="B52" s="68" t="s">
        <v>154</v>
      </c>
      <c r="C52" s="69" t="s">
        <v>112</v>
      </c>
      <c r="D52" s="109">
        <v>1.002</v>
      </c>
      <c r="F52"/>
    </row>
    <row r="53" spans="2:6" ht="14.5" hidden="1" x14ac:dyDescent="0.25">
      <c r="B53" s="68" t="s">
        <v>158</v>
      </c>
      <c r="C53" s="69" t="s">
        <v>112</v>
      </c>
      <c r="D53" s="109">
        <v>1.002</v>
      </c>
      <c r="F53"/>
    </row>
    <row r="54" spans="2:6" ht="14.5" hidden="1" x14ac:dyDescent="0.25">
      <c r="B54" s="68" t="s">
        <v>155</v>
      </c>
      <c r="C54" s="68" t="s">
        <v>107</v>
      </c>
      <c r="D54" s="109">
        <v>0.94</v>
      </c>
      <c r="F54"/>
    </row>
    <row r="55" spans="2:6" ht="14.5" hidden="1" x14ac:dyDescent="0.25">
      <c r="B55" s="68" t="s">
        <v>156</v>
      </c>
      <c r="C55" s="68" t="s">
        <v>107</v>
      </c>
      <c r="D55" s="109">
        <v>0.94</v>
      </c>
      <c r="F55"/>
    </row>
    <row r="56" spans="2:6" ht="14.5" hidden="1" x14ac:dyDescent="0.25">
      <c r="B56" s="68" t="s">
        <v>157</v>
      </c>
      <c r="C56" s="69" t="s">
        <v>116</v>
      </c>
      <c r="D56" s="109">
        <v>1.0609999999999999</v>
      </c>
      <c r="F56"/>
    </row>
    <row r="57" spans="2:6" ht="14.5" hidden="1" x14ac:dyDescent="0.25">
      <c r="B57" s="68" t="s">
        <v>159</v>
      </c>
      <c r="C57" s="69" t="s">
        <v>112</v>
      </c>
      <c r="D57" s="109">
        <v>1.002</v>
      </c>
      <c r="F57"/>
    </row>
    <row r="58" spans="2:6" ht="14.5" hidden="1" x14ac:dyDescent="0.25">
      <c r="B58" s="68" t="s">
        <v>160</v>
      </c>
      <c r="C58" s="69" t="s">
        <v>105</v>
      </c>
      <c r="D58" s="109">
        <v>0.995</v>
      </c>
      <c r="F58"/>
    </row>
    <row r="59" spans="2:6" ht="14.5" hidden="1" x14ac:dyDescent="0.25">
      <c r="B59" s="68" t="s">
        <v>161</v>
      </c>
      <c r="C59" s="68" t="s">
        <v>107</v>
      </c>
      <c r="D59" s="109">
        <v>0.94</v>
      </c>
      <c r="F59"/>
    </row>
    <row r="60" spans="2:6" ht="14.5" hidden="1" x14ac:dyDescent="0.25">
      <c r="B60" s="68" t="s">
        <v>162</v>
      </c>
      <c r="C60" s="69" t="s">
        <v>116</v>
      </c>
      <c r="D60" s="109">
        <v>1.0609999999999999</v>
      </c>
      <c r="F60"/>
    </row>
    <row r="61" spans="2:6" ht="14.5" hidden="1" x14ac:dyDescent="0.25">
      <c r="B61" s="68" t="s">
        <v>163</v>
      </c>
      <c r="C61" s="69" t="s">
        <v>112</v>
      </c>
      <c r="D61" s="109">
        <v>1.002</v>
      </c>
      <c r="F61"/>
    </row>
    <row r="62" spans="2:6" ht="14.5" hidden="1" x14ac:dyDescent="0.25">
      <c r="B62" s="68" t="s">
        <v>164</v>
      </c>
      <c r="C62" s="69" t="s">
        <v>114</v>
      </c>
      <c r="D62" s="109">
        <v>1.069</v>
      </c>
      <c r="F62"/>
    </row>
    <row r="63" spans="2:6" ht="14.5" hidden="1" x14ac:dyDescent="0.25">
      <c r="B63" s="68" t="s">
        <v>165</v>
      </c>
      <c r="C63" s="69" t="s">
        <v>112</v>
      </c>
      <c r="D63" s="109">
        <v>1.002</v>
      </c>
      <c r="F63"/>
    </row>
    <row r="64" spans="2:6" ht="14.5" hidden="1" x14ac:dyDescent="0.25">
      <c r="B64" s="68" t="s">
        <v>166</v>
      </c>
      <c r="C64" s="68" t="s">
        <v>107</v>
      </c>
      <c r="D64" s="109">
        <v>0.94</v>
      </c>
      <c r="F64"/>
    </row>
    <row r="65" spans="2:6" ht="14.5" hidden="1" x14ac:dyDescent="0.25">
      <c r="B65" s="68" t="s">
        <v>167</v>
      </c>
      <c r="C65" s="69" t="s">
        <v>131</v>
      </c>
      <c r="D65" s="109">
        <v>1.0469999999999999</v>
      </c>
      <c r="F65"/>
    </row>
    <row r="66" spans="2:6" ht="14.5" hidden="1" x14ac:dyDescent="0.25">
      <c r="B66" s="68" t="s">
        <v>168</v>
      </c>
      <c r="C66" s="68" t="s">
        <v>107</v>
      </c>
      <c r="D66" s="109">
        <v>0.94</v>
      </c>
      <c r="F66"/>
    </row>
    <row r="67" spans="2:6" ht="14.5" hidden="1" x14ac:dyDescent="0.25">
      <c r="B67" s="68" t="s">
        <v>169</v>
      </c>
      <c r="C67" s="68" t="s">
        <v>107</v>
      </c>
      <c r="D67" s="109">
        <v>0.94</v>
      </c>
      <c r="F67"/>
    </row>
    <row r="68" spans="2:6" ht="14.5" hidden="1" x14ac:dyDescent="0.25">
      <c r="B68" s="68" t="s">
        <v>170</v>
      </c>
      <c r="C68" s="69" t="s">
        <v>103</v>
      </c>
      <c r="D68" s="109">
        <v>1.026</v>
      </c>
      <c r="F68"/>
    </row>
    <row r="69" spans="2:6" ht="14.5" hidden="1" x14ac:dyDescent="0.25">
      <c r="B69" s="68" t="s">
        <v>171</v>
      </c>
      <c r="C69" s="69" t="s">
        <v>112</v>
      </c>
      <c r="D69" s="109">
        <v>1.002</v>
      </c>
      <c r="F69"/>
    </row>
    <row r="70" spans="2:6" ht="14.5" hidden="1" x14ac:dyDescent="0.25">
      <c r="B70" s="68" t="s">
        <v>172</v>
      </c>
      <c r="C70" s="69" t="s">
        <v>173</v>
      </c>
      <c r="D70" s="109">
        <v>1.0209999999999999</v>
      </c>
      <c r="F70"/>
    </row>
    <row r="71" spans="2:6" ht="14.5" hidden="1" x14ac:dyDescent="0.25">
      <c r="B71" s="68" t="s">
        <v>174</v>
      </c>
      <c r="C71" s="68" t="s">
        <v>107</v>
      </c>
      <c r="D71" s="109">
        <v>0.94</v>
      </c>
      <c r="F71"/>
    </row>
    <row r="72" spans="2:6" ht="14.5" hidden="1" x14ac:dyDescent="0.25">
      <c r="B72" s="68" t="s">
        <v>175</v>
      </c>
      <c r="C72" s="68" t="s">
        <v>105</v>
      </c>
      <c r="D72" s="109">
        <v>0.995</v>
      </c>
      <c r="F72"/>
    </row>
    <row r="73" spans="2:6" ht="14.5" hidden="1" x14ac:dyDescent="0.25">
      <c r="B73" s="68" t="s">
        <v>176</v>
      </c>
      <c r="C73" s="68" t="s">
        <v>107</v>
      </c>
      <c r="D73" s="109">
        <v>0.94</v>
      </c>
      <c r="F73"/>
    </row>
    <row r="74" spans="2:6" ht="14.5" hidden="1" x14ac:dyDescent="0.25">
      <c r="B74" s="68" t="s">
        <v>177</v>
      </c>
      <c r="C74" s="69" t="s">
        <v>112</v>
      </c>
      <c r="D74" s="109">
        <v>1.002</v>
      </c>
      <c r="F74"/>
    </row>
    <row r="75" spans="2:6" ht="14.5" hidden="1" x14ac:dyDescent="0.25">
      <c r="B75" s="68" t="s">
        <v>178</v>
      </c>
      <c r="C75" s="69" t="s">
        <v>112</v>
      </c>
      <c r="D75" s="109">
        <v>1.002</v>
      </c>
      <c r="F75"/>
    </row>
    <row r="76" spans="2:6" ht="14.5" hidden="1" x14ac:dyDescent="0.25">
      <c r="B76" s="68" t="s">
        <v>179</v>
      </c>
      <c r="C76" s="69" t="s">
        <v>116</v>
      </c>
      <c r="D76" s="109">
        <v>1.0609999999999999</v>
      </c>
      <c r="F76"/>
    </row>
    <row r="77" spans="2:6" ht="14.5" hidden="1" x14ac:dyDescent="0.25">
      <c r="B77" s="68" t="s">
        <v>180</v>
      </c>
      <c r="C77" s="69" t="s">
        <v>112</v>
      </c>
      <c r="D77" s="109">
        <v>1.002</v>
      </c>
      <c r="F77"/>
    </row>
    <row r="78" spans="2:6" ht="14.5" hidden="1" x14ac:dyDescent="0.25">
      <c r="B78" s="68" t="s">
        <v>181</v>
      </c>
      <c r="C78" s="68" t="s">
        <v>107</v>
      </c>
      <c r="D78" s="109">
        <v>0.94</v>
      </c>
      <c r="F78"/>
    </row>
    <row r="79" spans="2:6" ht="14.5" hidden="1" x14ac:dyDescent="0.25">
      <c r="B79" s="68" t="s">
        <v>185</v>
      </c>
      <c r="C79" s="69" t="s">
        <v>118</v>
      </c>
      <c r="D79" s="109">
        <v>0.98499999999999999</v>
      </c>
      <c r="F79"/>
    </row>
    <row r="80" spans="2:6" ht="14.5" hidden="1" x14ac:dyDescent="0.25">
      <c r="B80" s="68" t="s">
        <v>182</v>
      </c>
      <c r="C80" s="68" t="s">
        <v>105</v>
      </c>
      <c r="D80" s="109">
        <v>0.995</v>
      </c>
      <c r="F80"/>
    </row>
    <row r="81" spans="2:6" ht="14.5" hidden="1" x14ac:dyDescent="0.25">
      <c r="B81" s="68" t="s">
        <v>183</v>
      </c>
      <c r="C81" s="69" t="s">
        <v>105</v>
      </c>
      <c r="D81" s="109">
        <v>0.995</v>
      </c>
      <c r="F81"/>
    </row>
    <row r="82" spans="2:6" ht="14.5" hidden="1" x14ac:dyDescent="0.25">
      <c r="B82" s="68" t="s">
        <v>184</v>
      </c>
      <c r="C82" s="69" t="s">
        <v>105</v>
      </c>
      <c r="D82" s="109">
        <v>0.995</v>
      </c>
      <c r="F82"/>
    </row>
    <row r="83" spans="2:6" ht="14.5" hidden="1" x14ac:dyDescent="0.25">
      <c r="B83" s="68" t="s">
        <v>186</v>
      </c>
      <c r="C83" s="69" t="s">
        <v>110</v>
      </c>
      <c r="D83" s="109">
        <v>1.04</v>
      </c>
      <c r="F83"/>
    </row>
    <row r="84" spans="2:6" ht="14.5" hidden="1" x14ac:dyDescent="0.25">
      <c r="B84" s="68" t="s">
        <v>187</v>
      </c>
      <c r="C84" s="69" t="s">
        <v>116</v>
      </c>
      <c r="D84" s="109">
        <v>1.0609999999999999</v>
      </c>
      <c r="F84"/>
    </row>
    <row r="85" spans="2:6" ht="14.5" hidden="1" x14ac:dyDescent="0.25">
      <c r="B85" s="68" t="s">
        <v>188</v>
      </c>
      <c r="C85" s="68" t="s">
        <v>107</v>
      </c>
      <c r="D85" s="109">
        <v>0.94</v>
      </c>
      <c r="F85"/>
    </row>
    <row r="86" spans="2:6" ht="14.5" hidden="1" x14ac:dyDescent="0.25">
      <c r="B86" s="68" t="s">
        <v>189</v>
      </c>
      <c r="C86" s="69" t="s">
        <v>112</v>
      </c>
      <c r="D86" s="109">
        <v>1.002</v>
      </c>
      <c r="F86"/>
    </row>
    <row r="87" spans="2:6" ht="14.5" hidden="1" x14ac:dyDescent="0.25">
      <c r="B87" s="68" t="s">
        <v>190</v>
      </c>
      <c r="C87" s="68" t="s">
        <v>107</v>
      </c>
      <c r="D87" s="109">
        <v>0.94</v>
      </c>
      <c r="F87"/>
    </row>
    <row r="88" spans="2:6" ht="14.5" hidden="1" x14ac:dyDescent="0.25">
      <c r="B88" s="68" t="s">
        <v>191</v>
      </c>
      <c r="C88" s="68" t="s">
        <v>107</v>
      </c>
      <c r="D88" s="109">
        <v>0.94</v>
      </c>
      <c r="F88"/>
    </row>
    <row r="89" spans="2:6" ht="14.5" hidden="1" x14ac:dyDescent="0.25">
      <c r="B89" s="68" t="s">
        <v>192</v>
      </c>
      <c r="C89" s="69" t="s">
        <v>131</v>
      </c>
      <c r="D89" s="109">
        <v>1.0469999999999999</v>
      </c>
      <c r="F89"/>
    </row>
    <row r="90" spans="2:6" ht="14.5" hidden="1" x14ac:dyDescent="0.25">
      <c r="B90" s="68" t="s">
        <v>193</v>
      </c>
      <c r="C90" s="68" t="s">
        <v>107</v>
      </c>
      <c r="D90" s="109">
        <v>0.94</v>
      </c>
      <c r="F90"/>
    </row>
    <row r="91" spans="2:6" ht="14.5" hidden="1" x14ac:dyDescent="0.25">
      <c r="B91" s="68" t="s">
        <v>194</v>
      </c>
      <c r="C91" s="69" t="s">
        <v>116</v>
      </c>
      <c r="D91" s="109">
        <v>1.0609999999999999</v>
      </c>
      <c r="F91"/>
    </row>
    <row r="92" spans="2:6" ht="14.5" hidden="1" x14ac:dyDescent="0.25">
      <c r="B92" s="68" t="s">
        <v>195</v>
      </c>
      <c r="C92" s="68" t="s">
        <v>105</v>
      </c>
      <c r="D92" s="109">
        <v>0.995</v>
      </c>
      <c r="F92"/>
    </row>
    <row r="93" spans="2:6" ht="14.5" hidden="1" x14ac:dyDescent="0.25">
      <c r="B93" s="68" t="s">
        <v>196</v>
      </c>
      <c r="C93" s="69" t="s">
        <v>116</v>
      </c>
      <c r="D93" s="109">
        <v>1.0609999999999999</v>
      </c>
      <c r="F93"/>
    </row>
    <row r="94" spans="2:6" ht="14.5" hidden="1" x14ac:dyDescent="0.25">
      <c r="B94" s="68" t="s">
        <v>197</v>
      </c>
      <c r="C94" s="68" t="s">
        <v>107</v>
      </c>
      <c r="D94" s="109">
        <v>0.94</v>
      </c>
      <c r="F94"/>
    </row>
    <row r="95" spans="2:6" ht="14.5" hidden="1" x14ac:dyDescent="0.25">
      <c r="B95" s="68" t="s">
        <v>198</v>
      </c>
      <c r="C95" s="69" t="s">
        <v>116</v>
      </c>
      <c r="D95" s="109">
        <v>1.0609999999999999</v>
      </c>
      <c r="F95"/>
    </row>
    <row r="96" spans="2:6" ht="14.5" hidden="1" x14ac:dyDescent="0.25">
      <c r="B96" s="86" t="s">
        <v>199</v>
      </c>
      <c r="C96" s="87" t="s">
        <v>105</v>
      </c>
      <c r="D96" s="110">
        <v>0.995</v>
      </c>
      <c r="F96"/>
    </row>
    <row r="97" spans="2:6" ht="14.5" hidden="1" x14ac:dyDescent="0.25">
      <c r="B97" s="88" t="s">
        <v>200</v>
      </c>
      <c r="C97" s="89" t="s">
        <v>112</v>
      </c>
      <c r="D97" s="111">
        <v>1.002</v>
      </c>
      <c r="F97"/>
    </row>
    <row r="98" spans="2:6" hidden="1" x14ac:dyDescent="0.25">
      <c r="B98" s="90" t="s">
        <v>212</v>
      </c>
      <c r="C98" s="90" t="s">
        <v>107</v>
      </c>
      <c r="D98" s="111">
        <v>0.94</v>
      </c>
    </row>
    <row r="99" spans="2:6" hidden="1" x14ac:dyDescent="0.25">
      <c r="B99" s="90" t="s">
        <v>213</v>
      </c>
      <c r="C99" s="90" t="s">
        <v>107</v>
      </c>
      <c r="D99" s="111">
        <v>0.94</v>
      </c>
    </row>
    <row r="100" spans="2:6" hidden="1" x14ac:dyDescent="0.25">
      <c r="B100" s="90" t="s">
        <v>214</v>
      </c>
      <c r="C100" s="90" t="s">
        <v>112</v>
      </c>
      <c r="D100" s="111">
        <v>1.002</v>
      </c>
    </row>
    <row r="101" spans="2:6" hidden="1" x14ac:dyDescent="0.25">
      <c r="B101" s="90" t="s">
        <v>215</v>
      </c>
      <c r="C101" s="90" t="s">
        <v>105</v>
      </c>
      <c r="D101" s="111">
        <v>0.995</v>
      </c>
    </row>
    <row r="102" spans="2:6" hidden="1" x14ac:dyDescent="0.25">
      <c r="B102" s="90" t="s">
        <v>216</v>
      </c>
      <c r="C102" s="90" t="s">
        <v>112</v>
      </c>
      <c r="D102" s="111">
        <v>1.002</v>
      </c>
    </row>
    <row r="103" spans="2:6" hidden="1" x14ac:dyDescent="0.25">
      <c r="B103" s="90" t="s">
        <v>217</v>
      </c>
      <c r="C103" s="90" t="s">
        <v>105</v>
      </c>
      <c r="D103" s="111">
        <v>0.995</v>
      </c>
    </row>
    <row r="104" spans="2:6" hidden="1" x14ac:dyDescent="0.25">
      <c r="B104" s="90" t="s">
        <v>218</v>
      </c>
      <c r="C104" s="90" t="s">
        <v>103</v>
      </c>
      <c r="D104" s="111">
        <v>1.026</v>
      </c>
    </row>
    <row r="105" spans="2:6" hidden="1" x14ac:dyDescent="0.25">
      <c r="B105" s="90" t="s">
        <v>219</v>
      </c>
      <c r="C105" s="90" t="s">
        <v>118</v>
      </c>
      <c r="D105" s="111">
        <v>0.98499999999999999</v>
      </c>
    </row>
    <row r="106" spans="2:6" hidden="1" x14ac:dyDescent="0.25">
      <c r="B106" s="90" t="s">
        <v>220</v>
      </c>
      <c r="C106" s="90" t="s">
        <v>107</v>
      </c>
      <c r="D106" s="112">
        <v>0.94</v>
      </c>
    </row>
    <row r="107" spans="2:6" hidden="1" x14ac:dyDescent="0.25">
      <c r="B107" s="90" t="s">
        <v>221</v>
      </c>
      <c r="C107" s="90" t="s">
        <v>103</v>
      </c>
      <c r="D107" s="111">
        <v>1.026</v>
      </c>
    </row>
    <row r="108" spans="2:6" hidden="1" x14ac:dyDescent="0.25">
      <c r="B108" s="90" t="s">
        <v>222</v>
      </c>
      <c r="C108" s="90" t="s">
        <v>116</v>
      </c>
      <c r="D108" s="111">
        <v>1.0609999999999999</v>
      </c>
    </row>
  </sheetData>
  <sheetProtection algorithmName="SHA-512" hashValue="b6xCFnLysjw61SmAzBppZBOCjpxkLWOcakf6KP65+LRSQ0y98fDZH6KUWNEAyKP0vvmHnHr4NOCxHC7+c1KbcA==" saltValue="xGTjA7K2mmxQzhiZiaOeGA==" spinCount="100000" sheet="1" objects="1" scenarios="1"/>
  <mergeCells count="2">
    <mergeCell ref="B4:D4"/>
    <mergeCell ref="B5:D5"/>
  </mergeCells>
  <dataValidations count="2">
    <dataValidation type="list" allowBlank="1" showInputMessage="1" showErrorMessage="1" prompt="Select the County of Residence to determine the Regional Variance Factor for this service." sqref="B65528:D65528" xr:uid="{00000000-0002-0000-0500-000000000000}">
      <formula1>$B$10:$B$97</formula1>
    </dataValidation>
    <dataValidation type="list" allowBlank="1" showInputMessage="1" showErrorMessage="1" prompt="Select the County of Residence to determine the Regional Variance Factor for this service." sqref="B4:D4" xr:uid="{00000000-0002-0000-0500-000001000000}">
      <formula1>$B$10:$B$108</formula1>
    </dataValidation>
  </dataValidations>
  <pageMargins left="0.7" right="0.7" top="0.75" bottom="0.75" header="0.3" footer="0.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pageSetUpPr fitToPage="1"/>
  </sheetPr>
  <dimension ref="A1:L80"/>
  <sheetViews>
    <sheetView zoomScaleNormal="100" workbookViewId="0">
      <selection activeCell="M63" sqref="M63"/>
    </sheetView>
  </sheetViews>
  <sheetFormatPr defaultColWidth="9.1796875" defaultRowHeight="12.5" x14ac:dyDescent="0.25"/>
  <cols>
    <col min="1" max="1" width="37.81640625" style="3" customWidth="1"/>
    <col min="2" max="2" width="19.453125" style="3" customWidth="1"/>
    <col min="3" max="3" width="12.7265625" style="3" bestFit="1" customWidth="1"/>
    <col min="4" max="4" width="15.81640625" style="3" customWidth="1"/>
    <col min="5" max="5" width="10.26953125" style="81" bestFit="1" customWidth="1"/>
    <col min="6" max="6" width="11.26953125" style="3" bestFit="1" customWidth="1"/>
    <col min="7" max="9" width="9.1796875" style="61" customWidth="1"/>
    <col min="10" max="12" width="9.1796875" style="61"/>
    <col min="13" max="16384" width="9.1796875" style="3"/>
  </cols>
  <sheetData>
    <row r="1" spans="1:6" ht="15.5" x14ac:dyDescent="0.35">
      <c r="A1" s="26" t="s">
        <v>206</v>
      </c>
      <c r="D1" s="24"/>
      <c r="F1" s="24"/>
    </row>
    <row r="2" spans="1:6" x14ac:dyDescent="0.25">
      <c r="A2" s="24"/>
      <c r="B2" s="24"/>
      <c r="C2" s="24"/>
      <c r="D2" s="24"/>
      <c r="F2" s="24"/>
    </row>
    <row r="3" spans="1:6" ht="13" x14ac:dyDescent="0.3">
      <c r="A3" s="7" t="s">
        <v>9</v>
      </c>
      <c r="B3" s="24"/>
      <c r="C3" s="24"/>
      <c r="D3" s="7" t="s">
        <v>50</v>
      </c>
      <c r="F3" s="24"/>
    </row>
    <row r="4" spans="1:6" x14ac:dyDescent="0.25">
      <c r="A4" s="27" t="s">
        <v>23</v>
      </c>
      <c r="B4" s="107">
        <f>'Direct Staffing'!C28</f>
        <v>29.176200000000001</v>
      </c>
      <c r="D4" s="28">
        <f>B4</f>
        <v>29.176200000000001</v>
      </c>
      <c r="F4" s="24"/>
    </row>
    <row r="5" spans="1:6" x14ac:dyDescent="0.25">
      <c r="A5" s="24"/>
      <c r="B5" s="24"/>
      <c r="C5" s="24"/>
      <c r="D5" s="24"/>
      <c r="F5" s="24"/>
    </row>
    <row r="6" spans="1:6" ht="13" x14ac:dyDescent="0.3">
      <c r="A6" s="7" t="s">
        <v>24</v>
      </c>
      <c r="B6" s="24"/>
      <c r="C6" s="24"/>
      <c r="D6" s="24"/>
      <c r="F6" s="24"/>
    </row>
    <row r="7" spans="1:6" x14ac:dyDescent="0.25">
      <c r="A7" s="27" t="s">
        <v>25</v>
      </c>
      <c r="B7" s="34">
        <f>'Program Plan Support'!C10</f>
        <v>0.155</v>
      </c>
      <c r="D7" s="28">
        <f>ROUND(B7*D4,2)</f>
        <v>4.5199999999999996</v>
      </c>
      <c r="F7" s="24"/>
    </row>
    <row r="8" spans="1:6" x14ac:dyDescent="0.25">
      <c r="A8" s="24"/>
      <c r="B8" s="24"/>
      <c r="C8" s="24"/>
      <c r="D8" s="24"/>
      <c r="F8" s="24"/>
    </row>
    <row r="9" spans="1:6" ht="13" x14ac:dyDescent="0.3">
      <c r="A9" s="7" t="s">
        <v>0</v>
      </c>
      <c r="B9" s="24"/>
      <c r="C9" s="24"/>
      <c r="D9" s="24"/>
      <c r="F9" s="24"/>
    </row>
    <row r="10" spans="1:6" x14ac:dyDescent="0.25">
      <c r="A10" s="27" t="s">
        <v>8</v>
      </c>
      <c r="B10" s="35">
        <f>'Emp. Related Exp.'!C19</f>
        <v>0.23599999999999999</v>
      </c>
      <c r="C10" s="28"/>
      <c r="D10" s="28">
        <f>ROUND(B10*(D4+D7),2)</f>
        <v>7.95</v>
      </c>
      <c r="F10" s="24"/>
    </row>
    <row r="11" spans="1:6" ht="16.5" customHeight="1" x14ac:dyDescent="0.25">
      <c r="A11" s="24"/>
      <c r="B11" s="24"/>
      <c r="C11" s="24"/>
      <c r="D11" s="24"/>
      <c r="F11" s="24"/>
    </row>
    <row r="12" spans="1:6" ht="13" x14ac:dyDescent="0.3">
      <c r="A12" s="7" t="s">
        <v>28</v>
      </c>
      <c r="B12" s="24"/>
      <c r="C12" s="24"/>
      <c r="D12" s="24"/>
      <c r="F12" s="24"/>
    </row>
    <row r="13" spans="1:6" x14ac:dyDescent="0.25">
      <c r="A13" s="29" t="s">
        <v>29</v>
      </c>
      <c r="B13" s="108">
        <f>'Client Programming &amp; Supports'!C5</f>
        <v>5.8999999999999997E-2</v>
      </c>
      <c r="D13" s="6">
        <f>ROUND((D4+D7+D10)*B13,2)</f>
        <v>2.46</v>
      </c>
      <c r="F13" s="24"/>
    </row>
    <row r="14" spans="1:6" x14ac:dyDescent="0.25">
      <c r="A14" s="24"/>
      <c r="B14" s="24"/>
      <c r="C14" s="24"/>
      <c r="D14" s="24"/>
      <c r="F14" s="24"/>
    </row>
    <row r="15" spans="1:6" ht="13" x14ac:dyDescent="0.3">
      <c r="A15" s="7" t="s">
        <v>43</v>
      </c>
      <c r="B15" s="24"/>
      <c r="C15" s="24"/>
      <c r="D15" s="24"/>
      <c r="F15" s="24"/>
    </row>
    <row r="16" spans="1:6" x14ac:dyDescent="0.25">
      <c r="A16" s="27" t="s">
        <v>44</v>
      </c>
      <c r="B16" s="42">
        <f>'Program Related Expenses'!E13</f>
        <v>0.23250000000000001</v>
      </c>
      <c r="C16" s="28"/>
      <c r="D16" s="28">
        <f>E16-(D4+D10+D7+D13)</f>
        <v>13.363799999999991</v>
      </c>
      <c r="E16" s="81">
        <f>ROUND((D4+D10+D7+D13)/(1-B16),2)</f>
        <v>57.47</v>
      </c>
      <c r="F16" s="24"/>
    </row>
    <row r="17" spans="1:12" x14ac:dyDescent="0.25">
      <c r="A17" s="70"/>
      <c r="B17" s="71"/>
      <c r="C17" s="28"/>
      <c r="D17" s="28"/>
      <c r="F17" s="24"/>
    </row>
    <row r="18" spans="1:12" s="77" customFormat="1" ht="13" x14ac:dyDescent="0.3">
      <c r="A18" s="72" t="s">
        <v>201</v>
      </c>
      <c r="B18" s="73"/>
      <c r="C18" s="74"/>
      <c r="D18" s="74"/>
      <c r="E18" s="81"/>
      <c r="F18" s="75"/>
      <c r="G18" s="105"/>
      <c r="H18" s="105"/>
      <c r="I18" s="105"/>
      <c r="J18" s="105"/>
      <c r="K18" s="105"/>
      <c r="L18" s="105"/>
    </row>
    <row r="19" spans="1:12" s="77" customFormat="1" x14ac:dyDescent="0.25">
      <c r="A19" s="78" t="s">
        <v>202</v>
      </c>
      <c r="B19" s="79" t="str">
        <f>'Regional Variance Factor'!B7</f>
        <v>-</v>
      </c>
      <c r="C19" s="76"/>
      <c r="D19" s="80" t="str">
        <f>IF((B19&lt;&gt;"-"),((E16*B19)-E16),"Select County")</f>
        <v>Select County</v>
      </c>
      <c r="E19" s="81"/>
      <c r="F19" s="75"/>
      <c r="G19" s="106"/>
      <c r="H19" s="105"/>
      <c r="I19" s="105"/>
      <c r="J19" s="105"/>
      <c r="K19" s="105"/>
      <c r="L19" s="105"/>
    </row>
    <row r="20" spans="1:12" x14ac:dyDescent="0.25">
      <c r="A20" s="24"/>
      <c r="B20" s="24"/>
      <c r="C20" s="24"/>
      <c r="D20" s="24"/>
      <c r="F20" s="24"/>
    </row>
    <row r="21" spans="1:12" ht="13" x14ac:dyDescent="0.3">
      <c r="A21" s="30" t="s">
        <v>65</v>
      </c>
      <c r="B21" s="25" t="str">
        <f>D21</f>
        <v>Select County</v>
      </c>
      <c r="D21" s="6" t="str">
        <f>IF((B19&lt;&gt;"-"),E16+D19,"Select County")</f>
        <v>Select County</v>
      </c>
      <c r="F21" s="24"/>
    </row>
    <row r="22" spans="1:12" x14ac:dyDescent="0.25">
      <c r="A22" s="24"/>
      <c r="B22" s="24"/>
      <c r="C22" s="24"/>
      <c r="D22" s="61"/>
      <c r="E22" s="61"/>
      <c r="F22" s="61"/>
    </row>
    <row r="23" spans="1:12" ht="13" x14ac:dyDescent="0.3">
      <c r="A23" s="30" t="s">
        <v>48</v>
      </c>
      <c r="B23" s="43" t="str">
        <f>IF((B19&lt;&gt;"-"),ROUND(B21/4,2),"Select County")</f>
        <v>Select County</v>
      </c>
      <c r="C23" s="24"/>
      <c r="D23" s="61"/>
      <c r="E23" s="61"/>
      <c r="F23" s="61"/>
    </row>
    <row r="24" spans="1:12" ht="12.75" hidden="1" customHeight="1" x14ac:dyDescent="0.25">
      <c r="D24" s="61"/>
      <c r="E24" s="61"/>
      <c r="F24" s="61"/>
    </row>
    <row r="25" spans="1:12" s="93" customFormat="1" ht="13" hidden="1" x14ac:dyDescent="0.3">
      <c r="A25" s="91" t="s">
        <v>62</v>
      </c>
      <c r="B25" s="92">
        <v>1</v>
      </c>
      <c r="D25" s="102"/>
      <c r="E25" s="102"/>
      <c r="F25" s="102"/>
      <c r="G25" s="102"/>
      <c r="H25" s="102"/>
      <c r="I25" s="102"/>
      <c r="J25" s="102"/>
      <c r="K25" s="102"/>
      <c r="L25" s="102"/>
    </row>
    <row r="26" spans="1:12" s="93" customFormat="1" hidden="1" x14ac:dyDescent="0.25">
      <c r="A26" s="94" t="s">
        <v>63</v>
      </c>
      <c r="B26" s="95" t="str">
        <f>IF((B19&lt;&gt;"-"),B33-B21,"-")</f>
        <v>-</v>
      </c>
      <c r="D26" s="103"/>
      <c r="E26" s="102"/>
      <c r="F26" s="102"/>
      <c r="G26" s="102"/>
      <c r="H26" s="102"/>
      <c r="I26" s="102"/>
      <c r="J26" s="102"/>
      <c r="K26" s="102"/>
      <c r="L26" s="102"/>
    </row>
    <row r="27" spans="1:12" s="93" customFormat="1" hidden="1" x14ac:dyDescent="0.25">
      <c r="A27" s="94" t="s">
        <v>64</v>
      </c>
      <c r="B27" s="95" t="str">
        <f>IF((B19&lt;&gt;"-"),B34-B23,"-")</f>
        <v>-</v>
      </c>
      <c r="D27" s="103"/>
      <c r="E27" s="102"/>
      <c r="F27" s="102"/>
      <c r="G27" s="102"/>
      <c r="H27" s="102"/>
      <c r="I27" s="102"/>
      <c r="J27" s="102"/>
      <c r="K27" s="102"/>
      <c r="L27" s="102"/>
    </row>
    <row r="28" spans="1:12" s="93" customFormat="1" x14ac:dyDescent="0.25">
      <c r="D28" s="102"/>
      <c r="E28" s="102"/>
      <c r="F28" s="102"/>
      <c r="G28" s="102"/>
      <c r="H28" s="102"/>
      <c r="I28" s="102"/>
      <c r="J28" s="102"/>
      <c r="K28" s="102"/>
      <c r="L28" s="102"/>
    </row>
    <row r="29" spans="1:12" ht="13" x14ac:dyDescent="0.3">
      <c r="A29" s="7" t="s">
        <v>70</v>
      </c>
      <c r="D29" s="61"/>
      <c r="E29" s="61"/>
      <c r="F29" s="61"/>
    </row>
    <row r="30" spans="1:12" x14ac:dyDescent="0.25">
      <c r="A30" s="50" t="s">
        <v>70</v>
      </c>
      <c r="B30" s="54" t="str">
        <f>'Direct Staffing'!$C$31</f>
        <v>1:1</v>
      </c>
      <c r="D30" s="61"/>
      <c r="E30" s="61"/>
      <c r="F30" s="61"/>
    </row>
    <row r="31" spans="1:12" x14ac:dyDescent="0.25">
      <c r="C31" s="61"/>
      <c r="D31" s="61"/>
      <c r="E31" s="61"/>
      <c r="F31" s="61"/>
    </row>
    <row r="32" spans="1:12" ht="13" x14ac:dyDescent="0.3">
      <c r="A32" s="7" t="s">
        <v>223</v>
      </c>
      <c r="D32" s="61"/>
      <c r="E32" s="61"/>
      <c r="F32" s="61"/>
    </row>
    <row r="33" spans="1:6" x14ac:dyDescent="0.25">
      <c r="A33" s="50" t="s">
        <v>75</v>
      </c>
      <c r="B33" s="54" t="str">
        <f>IF((B19&lt;&gt;"-"),ROUND((B25*B21)/I80,4),"Select County")</f>
        <v>Select County</v>
      </c>
      <c r="D33" s="61"/>
      <c r="E33" s="61"/>
      <c r="F33" s="61"/>
    </row>
    <row r="34" spans="1:6" x14ac:dyDescent="0.25">
      <c r="A34" s="50" t="s">
        <v>76</v>
      </c>
      <c r="B34" s="54" t="str">
        <f>IF((B19&lt;&gt;"-"),ROUND((B25*B23)/I80,4),"Select County")</f>
        <v>Select County</v>
      </c>
      <c r="D34" s="61" t="s">
        <v>82</v>
      </c>
      <c r="E34" s="61"/>
      <c r="F34" s="61"/>
    </row>
    <row r="35" spans="1:6" x14ac:dyDescent="0.25">
      <c r="D35" s="61"/>
      <c r="E35" s="61"/>
      <c r="F35" s="61"/>
    </row>
    <row r="36" spans="1:6" ht="13" hidden="1" x14ac:dyDescent="0.3">
      <c r="A36" s="7" t="s">
        <v>77</v>
      </c>
      <c r="B36" s="55">
        <v>0.01</v>
      </c>
      <c r="D36" s="61"/>
      <c r="E36" s="61"/>
      <c r="F36" s="61"/>
    </row>
    <row r="37" spans="1:6" hidden="1" x14ac:dyDescent="0.25">
      <c r="A37" s="50" t="s">
        <v>78</v>
      </c>
      <c r="B37" s="53" t="str">
        <f>IF((B19&lt;&gt;"-"),B33*B36,"-")</f>
        <v>-</v>
      </c>
      <c r="D37" s="104"/>
      <c r="E37" s="61"/>
      <c r="F37" s="61"/>
    </row>
    <row r="38" spans="1:6" hidden="1" x14ac:dyDescent="0.25">
      <c r="A38" s="50" t="s">
        <v>79</v>
      </c>
      <c r="B38" s="53" t="str">
        <f>IF((B19&lt;&gt;"-"),B34*B36,"-")</f>
        <v>-</v>
      </c>
      <c r="D38" s="104"/>
      <c r="E38" s="61"/>
      <c r="F38" s="61"/>
    </row>
    <row r="39" spans="1:6" hidden="1" x14ac:dyDescent="0.25">
      <c r="D39" s="61"/>
      <c r="E39" s="61"/>
      <c r="F39" s="61"/>
    </row>
    <row r="40" spans="1:6" ht="13" hidden="1" x14ac:dyDescent="0.3">
      <c r="A40" s="7" t="s">
        <v>84</v>
      </c>
      <c r="D40" s="61"/>
      <c r="E40" s="61"/>
      <c r="F40" s="61"/>
    </row>
    <row r="41" spans="1:6" hidden="1" x14ac:dyDescent="0.25">
      <c r="A41" s="50" t="s">
        <v>80</v>
      </c>
      <c r="B41" s="54" t="str">
        <f>IF((B19&lt;&gt;"-"),B33+B37,"-")</f>
        <v>-</v>
      </c>
      <c r="D41" s="61"/>
      <c r="E41" s="61"/>
      <c r="F41" s="61"/>
    </row>
    <row r="42" spans="1:6" hidden="1" x14ac:dyDescent="0.25">
      <c r="A42" s="50" t="s">
        <v>81</v>
      </c>
      <c r="B42" s="54" t="str">
        <f>IF((B19&lt;&gt;"-"),B34+B38,"-")</f>
        <v>-</v>
      </c>
      <c r="D42" s="61"/>
      <c r="E42" s="61"/>
      <c r="F42" s="61"/>
    </row>
    <row r="43" spans="1:6" hidden="1" x14ac:dyDescent="0.25">
      <c r="D43" s="61"/>
      <c r="E43" s="61"/>
      <c r="F43" s="61"/>
    </row>
    <row r="44" spans="1:6" ht="13" hidden="1" x14ac:dyDescent="0.3">
      <c r="A44" s="7" t="s">
        <v>85</v>
      </c>
      <c r="B44" s="55">
        <v>0.05</v>
      </c>
      <c r="D44" s="61"/>
      <c r="E44" s="61"/>
      <c r="F44" s="61"/>
    </row>
    <row r="45" spans="1:6" hidden="1" x14ac:dyDescent="0.25">
      <c r="A45" s="50" t="s">
        <v>78</v>
      </c>
      <c r="B45" s="53" t="str">
        <f>IF((B19&lt;&gt;"-"),B41*B44,"-")</f>
        <v>-</v>
      </c>
      <c r="D45" s="104"/>
      <c r="E45" s="61"/>
      <c r="F45" s="61"/>
    </row>
    <row r="46" spans="1:6" hidden="1" x14ac:dyDescent="0.25">
      <c r="A46" s="50" t="s">
        <v>79</v>
      </c>
      <c r="B46" s="53" t="str">
        <f>IF((B19&lt;&gt;"-"),B42*B44,"-")</f>
        <v>-</v>
      </c>
      <c r="D46" s="104"/>
      <c r="E46" s="61"/>
      <c r="F46" s="61"/>
    </row>
    <row r="47" spans="1:6" hidden="1" x14ac:dyDescent="0.25">
      <c r="D47" s="61"/>
      <c r="E47" s="61"/>
      <c r="F47" s="61"/>
    </row>
    <row r="48" spans="1:6" ht="13" hidden="1" x14ac:dyDescent="0.3">
      <c r="A48" s="7" t="s">
        <v>86</v>
      </c>
      <c r="D48" s="61"/>
      <c r="E48" s="61"/>
      <c r="F48" s="61"/>
    </row>
    <row r="49" spans="1:6" hidden="1" x14ac:dyDescent="0.25">
      <c r="A49" s="50" t="s">
        <v>80</v>
      </c>
      <c r="B49" s="54" t="str">
        <f>IF((B19&lt;&gt;"-"),B41+B45,"-")</f>
        <v>-</v>
      </c>
      <c r="D49" s="61"/>
      <c r="E49" s="61"/>
      <c r="F49" s="61"/>
    </row>
    <row r="50" spans="1:6" hidden="1" x14ac:dyDescent="0.25">
      <c r="A50" s="50" t="s">
        <v>81</v>
      </c>
      <c r="B50" s="54" t="str">
        <f>IF((B19&lt;&gt;"-"),B42+B46,"-")</f>
        <v>-</v>
      </c>
      <c r="D50" s="61"/>
      <c r="E50" s="61"/>
      <c r="F50" s="61"/>
    </row>
    <row r="51" spans="1:6" hidden="1" x14ac:dyDescent="0.25">
      <c r="D51" s="61"/>
      <c r="E51" s="61"/>
      <c r="F51" s="61"/>
    </row>
    <row r="52" spans="1:6" ht="13" hidden="1" x14ac:dyDescent="0.3">
      <c r="A52" s="7" t="s">
        <v>203</v>
      </c>
      <c r="B52" s="55">
        <v>0.01</v>
      </c>
      <c r="D52" s="61"/>
      <c r="E52" s="61"/>
      <c r="F52" s="61"/>
    </row>
    <row r="53" spans="1:6" hidden="1" x14ac:dyDescent="0.25">
      <c r="A53" s="50" t="s">
        <v>78</v>
      </c>
      <c r="B53" s="53" t="str">
        <f>IF((B19&lt;&gt;"-"),B49*B52,"-")</f>
        <v>-</v>
      </c>
      <c r="D53" s="104"/>
      <c r="E53" s="61"/>
      <c r="F53" s="61"/>
    </row>
    <row r="54" spans="1:6" hidden="1" x14ac:dyDescent="0.25">
      <c r="A54" s="50" t="s">
        <v>79</v>
      </c>
      <c r="B54" s="53" t="str">
        <f>IF((B19&lt;&gt;"-"),B50*B52,"-")</f>
        <v>-</v>
      </c>
      <c r="D54" s="104"/>
      <c r="E54" s="61"/>
      <c r="F54" s="61"/>
    </row>
    <row r="55" spans="1:6" hidden="1" x14ac:dyDescent="0.25">
      <c r="D55" s="61"/>
      <c r="E55" s="61"/>
      <c r="F55" s="61"/>
    </row>
    <row r="56" spans="1:6" ht="13" hidden="1" x14ac:dyDescent="0.3">
      <c r="A56" s="7" t="s">
        <v>92</v>
      </c>
      <c r="D56" s="61"/>
      <c r="E56" s="61"/>
      <c r="F56" s="61"/>
    </row>
    <row r="57" spans="1:6" hidden="1" x14ac:dyDescent="0.25">
      <c r="A57" s="50" t="s">
        <v>80</v>
      </c>
      <c r="B57" s="54" t="str">
        <f>IF((B19&lt;&gt;"-"),B49+B53,"Select County")</f>
        <v>Select County</v>
      </c>
      <c r="D57" s="61"/>
      <c r="E57" s="61"/>
      <c r="F57" s="61"/>
    </row>
    <row r="58" spans="1:6" hidden="1" x14ac:dyDescent="0.25">
      <c r="A58" s="50" t="s">
        <v>81</v>
      </c>
      <c r="B58" s="54" t="str">
        <f>IF((B19&lt;&gt;"-"),B50+B54,"Select County")</f>
        <v>Select County</v>
      </c>
      <c r="D58" s="61"/>
      <c r="E58" s="61"/>
      <c r="F58" s="61"/>
    </row>
    <row r="59" spans="1:6" x14ac:dyDescent="0.25">
      <c r="D59" s="61"/>
      <c r="E59" s="61"/>
      <c r="F59" s="61"/>
    </row>
    <row r="60" spans="1:6" x14ac:dyDescent="0.25">
      <c r="D60" s="61"/>
      <c r="E60" s="61"/>
      <c r="F60" s="61"/>
    </row>
    <row r="80" spans="9:9" x14ac:dyDescent="0.25">
      <c r="I80" s="61" t="str">
        <f>IF('Direct Staffing'!C31='Direct Staffing'!I31,"1",IF('Direct Staffing'!C31='Direct Staffing'!I32,"2",IF('Direct Staffing'!C31='Direct Staffing'!I33,"3",IF('Direct Staffing'!C31='Direct Staffing'!I34,"4",IF('Direct Staffing'!C31='Direct Staffing'!I35,"5",IF('Direct Staffing'!C31='Direct Staffing'!I36,"6",""))))))</f>
        <v>1</v>
      </c>
    </row>
  </sheetData>
  <sheetProtection algorithmName="SHA-512" hashValue="Ohh/AvxT4NmCBRSe4doojdQKKWe2CGOZPtfn3ZMAkmyJsxdL5bUkq69c7biz9o+rgqYjp0ZdmBeVrbBTQeIMqQ==" saltValue="I6Jh6dOC7LYBp6UKgqNcvA==" spinCount="100000" sheet="1" objects="1" scenarios="1"/>
  <phoneticPr fontId="2" type="noConversion"/>
  <dataValidations xWindow="660" yWindow="330" count="26">
    <dataValidation allowBlank="1" showInputMessage="1" showErrorMessage="1" prompt="Total Costs for Staffing per Hour formula is equal to Total Individual Staffing Amount from Direct Staffing sheet" sqref="B4" xr:uid="{00000000-0002-0000-0600-000000000000}"/>
    <dataValidation allowBlank="1" showInputMessage="1" showErrorMessage="1" prompt="Direct Staffing Rate Calculation formula is equal to Total Costs for Staffing per Hour" sqref="D4" xr:uid="{00000000-0002-0000-0600-000001000000}"/>
    <dataValidation allowBlank="1" showInputMessage="1" showErrorMessage="1" prompt="Program Support Hourly Standard formula is equal to Total Hourly Program Support Percentage from Program Plan Support sheet" sqref="B7" xr:uid="{00000000-0002-0000-0600-000002000000}"/>
    <dataValidation allowBlank="1" showInputMessage="1" showErrorMessage="1" prompt="Program Support Rate Calculation formula is Program Support Hourly Standard times Direct Staffing Rate" sqref="D7" xr:uid="{00000000-0002-0000-0600-000003000000}"/>
    <dataValidation allowBlank="1" showInputMessage="1" showErrorMessage="1" prompt="Total Benefit Percentage formula is Total Employee Related Expense Percentage from Emp. Related Exp. sheet" sqref="B10" xr:uid="{00000000-0002-0000-0600-000004000000}"/>
    <dataValidation allowBlank="1" showInputMessage="1" showErrorMessage="1" prompt="Employee Related Expenses Rate Calculation formula is Total Benefit Percentage times (Direct Staffing Rate + Program Support Rate)" sqref="D10" xr:uid="{00000000-0002-0000-0600-000005000000}"/>
    <dataValidation allowBlank="1" showInputMessage="1" showErrorMessage="1" prompt="Client Programming and Supports Standard formula is equal to Client Programming and Supports Percent from Client Programming &amp; Supports sheet" sqref="B13" xr:uid="{00000000-0002-0000-0600-000006000000}"/>
    <dataValidation allowBlank="1" showInputMessage="1" showErrorMessage="1" prompt="Client Programming and Supports Rate Calculation formula is (Direct Staffing Rate + Program Support Rate + Employee Related Expenses Rate) times Client Programming and Supports Standard" sqref="D13" xr:uid="{00000000-0002-0000-0600-000007000000}"/>
    <dataValidation allowBlank="1" showInputMessage="1" showErrorMessage="1" prompt="Total Program Related Expenses Percentage formula is equal to Total Program Related Expenses Percent from Program Related Expenses sheet" sqref="B16:B17" xr:uid="{00000000-0002-0000-0600-000008000000}"/>
    <dataValidation allowBlank="1" showInputMessage="1" showErrorMessage="1" prompt="Hourly Rate Calculation formula is (Direct Staffing Rate + Program Support Rate + Employee Related Expenses Rate + Client Programming and Supports Rate) divided by (1 minus Total Program Related Expenses Percentage)" sqref="D21" xr:uid="{00000000-0002-0000-0600-000009000000}"/>
    <dataValidation allowBlank="1" showInputMessage="1" showErrorMessage="1" prompt="Program Related Expenses Rate Calculation formula is Hourly Rate minus (Direct Staffing Rate + Program Support Rate + Employee Related Expenses Rate + Client Programming and Supports Standard Rate)" sqref="D16:D17" xr:uid="{00000000-0002-0000-0600-00000A000000}"/>
    <dataValidation allowBlank="1" showInputMessage="1" showErrorMessage="1" prompt="Hourly Rate formula is equal to Hourly Rate Calculation" sqref="B21" xr:uid="{00000000-0002-0000-0600-00000B000000}"/>
    <dataValidation allowBlank="1" showInputMessage="1" showErrorMessage="1" prompt="15 Minute Unit Rate formula is Hourly Rate divided by 4" sqref="B23" xr:uid="{00000000-0002-0000-0600-00000C000000}"/>
    <dataValidation allowBlank="1" showInputMessage="1" showErrorMessage="1" prompt="Hourly Cost of Living Adjustment formula is Original Total Hourly Rate multiplied by the COLA" sqref="B53 B37 B45" xr:uid="{00000000-0002-0000-0600-00000D000000}"/>
    <dataValidation allowBlank="1" showInputMessage="1" showErrorMessage="1" prompt="Budget Neutrality Rate" sqref="B18 B25" xr:uid="{00000000-0002-0000-0600-00000E000000}"/>
    <dataValidation allowBlank="1" showInputMessage="1" showErrorMessage="1" prompt="Staffing Ratio formula is equal to Shared Staff Ratio from Direct Staffing sheet." sqref="B30" xr:uid="{00000000-0002-0000-0600-00000F000000}"/>
    <dataValidation allowBlank="1" showInputMessage="1" showErrorMessage="1" prompt="G&amp;A Rate Rate Calculation formula is Total Unit Rate minus the sum of (Staffing per Unit Rate plus Program Support Rate plus Employee Related Expense Rate plus Client Programming and Supports Rate plus Program Facility Rate)" sqref="D18" xr:uid="{00000000-0002-0000-0600-000010000000}"/>
    <dataValidation allowBlank="1" showInputMessage="1" showErrorMessage="1" prompt="Post COLA Total 15 Minute Rate formula is Original Total Rate Hourly Rate plus Hourly Cost of Living Adjustment" sqref="B42 B50 B58" xr:uid="{00000000-0002-0000-0600-000011000000}"/>
    <dataValidation allowBlank="1" showInputMessage="1" showErrorMessage="1" prompt="Post COLA Tota lHourly Rate formula is Original Total Rate Hourly Rate plus Hourly Cost of Living Adjustment" sqref="B41 B49 B57" xr:uid="{00000000-0002-0000-0600-000012000000}"/>
    <dataValidation allowBlank="1" showInputMessage="1" showErrorMessage="1" prompt="Original Total Hourly Rate formula is Hourly Rate plus Hourly Budget Neutrality" sqref="B33" xr:uid="{00000000-0002-0000-0600-000013000000}"/>
    <dataValidation allowBlank="1" showInputMessage="1" showErrorMessage="1" prompt="Original Total 15 Minute Rate formula is 15 Minute Rate plus 15 Minute Budget Neutrality" sqref="B34" xr:uid="{00000000-0002-0000-0600-000014000000}"/>
    <dataValidation allowBlank="1" showInputMessage="1" showErrorMessage="1" prompt="15 Minute Cost of Living Adjustment formula is Original Total 15 Minute Rate multiplied by the COLA" sqref="B54 B38 B46" xr:uid="{00000000-0002-0000-0600-000015000000}"/>
    <dataValidation allowBlank="1" showInputMessage="1" showErrorMessage="1" prompt="4/1/2014 COLA" sqref="B36 B44 B52" xr:uid="{00000000-0002-0000-0600-000016000000}"/>
    <dataValidation allowBlank="1" showInputMessage="1" showErrorMessage="1" prompt="Unit Regional Variance formula is Unit Rate multiplied by the appropriate Regional Variance Factor" sqref="B19" xr:uid="{00000000-0002-0000-0600-000017000000}"/>
    <dataValidation allowBlank="1" showInputMessage="1" showErrorMessage="1" prompt="Hourly Budget Neutrality formula is Hourly Rate multiplied by the Budget Neutrality Rate" sqref="B26" xr:uid="{00000000-0002-0000-0600-000018000000}"/>
    <dataValidation allowBlank="1" showInputMessage="1" showErrorMessage="1" prompt="15 Minute Budget Neutrality formula is 15 Minute  Rate multiplied by the Budget Neutrality Rate" sqref="B27" xr:uid="{00000000-0002-0000-0600-000019000000}"/>
  </dataValidations>
  <pageMargins left="0.75" right="0.75" top="1.37" bottom="1" header="0.5" footer="0.5"/>
  <pageSetup scale="83" orientation="portrait" r:id="rId1"/>
  <headerFooter alignWithMargins="0">
    <oddHeader>&amp;C&amp;G</oddHeader>
    <oddFooter>&amp;LDWRS Draft framework for Supported Employment - &amp;A&amp;R&amp;P</oddFooter>
  </headerFooter>
  <legacyDrawingHF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dimension ref="A3:C25"/>
  <sheetViews>
    <sheetView topLeftCell="A12" workbookViewId="0">
      <selection activeCell="G23" sqref="G23"/>
    </sheetView>
  </sheetViews>
  <sheetFormatPr defaultRowHeight="12.5" x14ac:dyDescent="0.25"/>
  <cols>
    <col min="1" max="1" width="10.1796875" bestFit="1" customWidth="1"/>
    <col min="2" max="2" width="58.54296875" style="60" customWidth="1"/>
  </cols>
  <sheetData>
    <row r="3" spans="1:3" ht="15.75" customHeight="1" x14ac:dyDescent="0.25"/>
    <row r="4" spans="1:3" ht="10.5" customHeight="1" x14ac:dyDescent="0.25"/>
    <row r="5" spans="1:3" x14ac:dyDescent="0.25">
      <c r="A5" s="59">
        <v>41610</v>
      </c>
      <c r="B5" s="60" t="s">
        <v>72</v>
      </c>
      <c r="C5" t="s">
        <v>89</v>
      </c>
    </row>
    <row r="6" spans="1:3" x14ac:dyDescent="0.25">
      <c r="A6" s="59">
        <v>41684</v>
      </c>
      <c r="B6" s="60" t="s">
        <v>73</v>
      </c>
      <c r="C6" t="s">
        <v>89</v>
      </c>
    </row>
    <row r="7" spans="1:3" x14ac:dyDescent="0.25">
      <c r="A7" s="59">
        <v>41709</v>
      </c>
      <c r="B7" s="60" t="s">
        <v>74</v>
      </c>
      <c r="C7" t="s">
        <v>90</v>
      </c>
    </row>
    <row r="8" spans="1:3" x14ac:dyDescent="0.25">
      <c r="A8" s="59">
        <v>41808</v>
      </c>
      <c r="B8" s="60" t="s">
        <v>83</v>
      </c>
      <c r="C8" t="s">
        <v>91</v>
      </c>
    </row>
    <row r="9" spans="1:3" x14ac:dyDescent="0.25">
      <c r="A9" s="59">
        <v>42164</v>
      </c>
      <c r="B9" s="60" t="s">
        <v>87</v>
      </c>
      <c r="C9" t="s">
        <v>88</v>
      </c>
    </row>
    <row r="10" spans="1:3" x14ac:dyDescent="0.25">
      <c r="A10" s="59">
        <v>42887</v>
      </c>
      <c r="B10" s="84" t="s">
        <v>204</v>
      </c>
      <c r="C10" s="85" t="s">
        <v>205</v>
      </c>
    </row>
    <row r="11" spans="1:3" x14ac:dyDescent="0.25">
      <c r="A11" s="59">
        <v>43101</v>
      </c>
      <c r="B11" s="84" t="s">
        <v>226</v>
      </c>
      <c r="C11" s="85" t="s">
        <v>227</v>
      </c>
    </row>
    <row r="12" spans="1:3" x14ac:dyDescent="0.25">
      <c r="A12" s="59">
        <v>43282</v>
      </c>
      <c r="B12" s="84" t="s">
        <v>224</v>
      </c>
      <c r="C12" s="85" t="s">
        <v>225</v>
      </c>
    </row>
    <row r="13" spans="1:3" x14ac:dyDescent="0.25">
      <c r="A13" s="59">
        <v>43466</v>
      </c>
      <c r="B13" s="60" t="s">
        <v>228</v>
      </c>
      <c r="C13" s="85" t="s">
        <v>229</v>
      </c>
    </row>
    <row r="14" spans="1:3" ht="25" x14ac:dyDescent="0.25">
      <c r="A14" s="59">
        <v>43831</v>
      </c>
      <c r="B14" s="84" t="s">
        <v>231</v>
      </c>
      <c r="C14" s="85" t="s">
        <v>230</v>
      </c>
    </row>
    <row r="15" spans="1:3" x14ac:dyDescent="0.25">
      <c r="A15" s="59">
        <v>43831</v>
      </c>
      <c r="B15" s="84" t="s">
        <v>240</v>
      </c>
      <c r="C15" s="85" t="s">
        <v>232</v>
      </c>
    </row>
    <row r="16" spans="1:3" x14ac:dyDescent="0.25">
      <c r="A16" s="59">
        <v>44197</v>
      </c>
      <c r="B16" s="84" t="s">
        <v>247</v>
      </c>
      <c r="C16" s="85" t="s">
        <v>245</v>
      </c>
    </row>
    <row r="17" spans="1:3" x14ac:dyDescent="0.25">
      <c r="A17" s="59">
        <v>44378</v>
      </c>
      <c r="B17" s="60" t="s">
        <v>248</v>
      </c>
      <c r="C17" s="85" t="s">
        <v>246</v>
      </c>
    </row>
    <row r="18" spans="1:3" ht="50" x14ac:dyDescent="0.25">
      <c r="A18" s="59">
        <v>44562</v>
      </c>
      <c r="B18" s="60" t="s">
        <v>250</v>
      </c>
      <c r="C18" s="85" t="s">
        <v>249</v>
      </c>
    </row>
    <row r="19" spans="1:3" x14ac:dyDescent="0.25">
      <c r="A19" s="59">
        <v>44720</v>
      </c>
      <c r="B19" s="60" t="s">
        <v>257</v>
      </c>
      <c r="C19" s="85" t="s">
        <v>258</v>
      </c>
    </row>
    <row r="20" spans="1:3" x14ac:dyDescent="0.25">
      <c r="A20" s="59">
        <v>44844</v>
      </c>
      <c r="B20" s="60" t="s">
        <v>247</v>
      </c>
      <c r="C20" s="85" t="s">
        <v>259</v>
      </c>
    </row>
    <row r="21" spans="1:3" x14ac:dyDescent="0.25">
      <c r="A21" s="59">
        <v>45246</v>
      </c>
      <c r="B21" s="60" t="s">
        <v>260</v>
      </c>
      <c r="C21" s="85" t="s">
        <v>261</v>
      </c>
    </row>
    <row r="22" spans="1:3" x14ac:dyDescent="0.25">
      <c r="A22" s="59">
        <v>45631</v>
      </c>
      <c r="B22" s="60" t="s">
        <v>262</v>
      </c>
      <c r="C22" s="85" t="s">
        <v>263</v>
      </c>
    </row>
    <row r="23" spans="1:3" x14ac:dyDescent="0.25">
      <c r="A23" s="59">
        <v>45896</v>
      </c>
      <c r="B23" s="60" t="s">
        <v>264</v>
      </c>
      <c r="C23" s="85" t="s">
        <v>265</v>
      </c>
    </row>
    <row r="24" spans="1:3" ht="25" x14ac:dyDescent="0.25">
      <c r="A24" s="59">
        <v>45902</v>
      </c>
      <c r="B24" s="60" t="s">
        <v>266</v>
      </c>
      <c r="C24" s="85" t="s">
        <v>265</v>
      </c>
    </row>
    <row r="25" spans="1:3" ht="25" x14ac:dyDescent="0.25">
      <c r="A25" s="59">
        <v>46073</v>
      </c>
      <c r="B25" s="84" t="s">
        <v>268</v>
      </c>
      <c r="C25" s="85" t="s">
        <v>267</v>
      </c>
    </row>
  </sheetData>
  <phoneticPr fontId="11" type="noConversion"/>
  <pageMargins left="0.7" right="0.7" top="0.75" bottom="0.75" header="0.3" footer="0.3"/>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LongProperties xmlns="http://schemas.microsoft.com/office/2006/metadata/longProperties"/>
</file>

<file path=customXml/item2.xml><?xml version="1.0" encoding="utf-8"?>
<p:properties xmlns:p="http://schemas.microsoft.com/office/2006/metadata/properties" xmlns:xsi="http://www.w3.org/2001/XMLSchema-instance" xmlns:pc="http://schemas.microsoft.com/office/infopath/2007/PartnerControls">
  <documentManagement>
    <Category_x002d_Req xmlns="39dc04e4-1dc7-4207-b25c-d7db9724c689">MnSP R22.12</Category_x002d_Req>
    <Sub_x0020_category_x002d_req_x003a_ xmlns="39dc04e4-1dc7-4207-b25c-d7db9724c689">Frameworks</Sub_x0020_category_x002d_req_x003a_>
    <_dlc_DocId xmlns="0cdeeaad-74a8-4021-893f-c7b31297a14c">S2EJPDAADAY4-1521811817-568</_dlc_DocId>
    <_dlc_DocIdUrl xmlns="0cdeeaad-74a8-4021-893f-c7b31297a14c">
      <Url>https://workplace/cc/MnSPA/_layouts/15/DocIdRedir.aspx?ID=S2EJPDAADAY4-1521811817-568</Url>
      <Description>S2EJPDAADAY4-1521811817-568</Description>
    </_dlc_DocIdUrl>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162A03CF163030488AA007497FCFE82D" ma:contentTypeVersion="3" ma:contentTypeDescription="Create a new document." ma:contentTypeScope="" ma:versionID="caf600041b5895cf1dc2bdecad897c66">
  <xsd:schema xmlns:xsd="http://www.w3.org/2001/XMLSchema" xmlns:xs="http://www.w3.org/2001/XMLSchema" xmlns:p="http://schemas.microsoft.com/office/2006/metadata/properties" xmlns:ns2="39dc04e4-1dc7-4207-b25c-d7db9724c689" xmlns:ns3="0cdeeaad-74a8-4021-893f-c7b31297a14c" targetNamespace="http://schemas.microsoft.com/office/2006/metadata/properties" ma:root="true" ma:fieldsID="111228701334d912b2ecc02ae36940fc" ns2:_="" ns3:_="">
    <xsd:import namespace="39dc04e4-1dc7-4207-b25c-d7db9724c689"/>
    <xsd:import namespace="0cdeeaad-74a8-4021-893f-c7b31297a14c"/>
    <xsd:element name="properties">
      <xsd:complexType>
        <xsd:sequence>
          <xsd:element name="documentManagement">
            <xsd:complexType>
              <xsd:all>
                <xsd:element ref="ns2:Category_x002d_Req"/>
                <xsd:element ref="ns2:Sub_x0020_category_x002d_req_x003a_" minOccurs="0"/>
                <xsd:element ref="ns3:SharedWithUsers"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9dc04e4-1dc7-4207-b25c-d7db9724c689" elementFormDefault="qualified">
    <xsd:import namespace="http://schemas.microsoft.com/office/2006/documentManagement/types"/>
    <xsd:import namespace="http://schemas.microsoft.com/office/infopath/2007/PartnerControls"/>
    <xsd:element name="Category_x002d_Req" ma:index="8" ma:displayName="Category-Req" ma:description="Enter the category for your document" ma:format="Dropdown" ma:internalName="Category_x002d_Req">
      <xsd:simpleType>
        <xsd:restriction base="dms:Choice">
          <xsd:enumeration value="No Category"/>
          <xsd:enumeration value="MnCHOICES and RMS R14.3"/>
          <xsd:enumeration value="MnCHOICES and RMS R14.4"/>
          <xsd:enumeration value="MnCHOICES and RMS R15.1"/>
          <xsd:enumeration value="MnCHOICES and RMS R15.2"/>
          <xsd:enumeration value="MnCHOICES and RMS R15.3"/>
          <xsd:enumeration value="MnCHOICES and RMS R15.4"/>
          <xsd:enumeration value="MnCHOICES and RMS R16.1"/>
          <xsd:enumeration value="MnCHOICES and RMS R16.2"/>
          <xsd:enumeration value="MnCHOICES and RMS R16.3"/>
          <xsd:enumeration value="MnCHOICES and RMS R16.4"/>
          <xsd:enumeration value="MnCHOICES and RMS R17.1"/>
          <xsd:enumeration value="MnCHOICES and RMS R17.2"/>
          <xsd:enumeration value="MnCHOICES and RMS R17.3"/>
          <xsd:enumeration value="MnCHOICES and RMS R17.4"/>
          <xsd:enumeration value="MnCHOICES and RMS R18.1"/>
          <xsd:enumeration value="MnCHOICES and RMS R18.2"/>
          <xsd:enumeration value="MnCHOICES and RMS R18.3"/>
          <xsd:enumeration value="MnCHOICES and RMS R18.4"/>
          <xsd:enumeration value="MnCHOICES and RMS R18.5"/>
          <xsd:enumeration value="MnCHOICES and RMS R18.6"/>
          <xsd:enumeration value="MnCHOICES and RMS R18.7"/>
          <xsd:enumeration value="MnCHOICES and RMS R19.1"/>
          <xsd:enumeration value="MnCHOICES and RMS R19.2"/>
          <xsd:enumeration value="MnCHOICES and RMS R19.3"/>
          <xsd:enumeration value="MnCHOICES and RMS R19.4"/>
          <xsd:enumeration value="MnCHOICES and RMS R20.1"/>
          <xsd:enumeration value="MnCHOICES and RMS R20.2"/>
          <xsd:enumeration value="MnCHOICES and RMS R20.3"/>
          <xsd:enumeration value="MnCHOICES and RMS R20.4"/>
          <xsd:enumeration value="MnCHOICES and RMS R20.5"/>
          <xsd:enumeration value="MnCHOICES and RMS R20.6"/>
          <xsd:enumeration value="MnCHOICES and RMS R20.7"/>
          <xsd:enumeration value="MnCHOICES and RMS R20.8"/>
          <xsd:enumeration value="MnCHOICES and RMS R20.9"/>
          <xsd:enumeration value="MnCHOICES and RMS R20.10"/>
          <xsd:enumeration value="MnCHOICES and RMS R20.11"/>
          <xsd:enumeration value="MnCHOICES and RMS R20.12"/>
          <xsd:enumeration value="MnCHOICES and RMS R20.12.1"/>
          <xsd:enumeration value="MnCHOICES and RMS R20.12.6"/>
          <xsd:enumeration value="MnCHOICES and RMS R20.13"/>
          <xsd:enumeration value="MnCHOICES and RMS R20.14"/>
          <xsd:enumeration value="MnCHOICES and RMS R21.1"/>
          <xsd:enumeration value="MnCHOICES and RMS R21.2"/>
          <xsd:enumeration value="MnCHOICES and RMS R21.3"/>
          <xsd:enumeration value="MnCHOICES and RMS R21.4"/>
          <xsd:enumeration value="MnSP R14.3"/>
          <xsd:enumeration value="MnSP R14.4"/>
          <xsd:enumeration value="MnSP R15.1"/>
          <xsd:enumeration value="MnSP R15.2"/>
          <xsd:enumeration value="MnSP R15.3"/>
          <xsd:enumeration value="MnSP R15.4"/>
          <xsd:enumeration value="MnSP R16.1"/>
          <xsd:enumeration value="MnSP R16.2"/>
          <xsd:enumeration value="MnSP R16.3"/>
          <xsd:enumeration value="MnSP R16.4"/>
          <xsd:enumeration value="MnSP R17.1"/>
          <xsd:enumeration value="MnSP R17.2"/>
          <xsd:enumeration value="MnSP R17.3"/>
          <xsd:enumeration value="MnSP R17.4"/>
          <xsd:enumeration value="MnSP R18.1"/>
          <xsd:enumeration value="MnSP R18.2"/>
          <xsd:enumeration value="MnSP R18.3"/>
          <xsd:enumeration value="MnSP R18.4"/>
          <xsd:enumeration value="MnSP R18.5"/>
          <xsd:enumeration value="MnSP R18.6"/>
          <xsd:enumeration value="MnSP R18.7"/>
          <xsd:enumeration value="MnSP R18.8"/>
          <xsd:enumeration value="MnSP R19.1"/>
          <xsd:enumeration value="MnSP R19.2"/>
          <xsd:enumeration value="MnSP R19.3"/>
          <xsd:enumeration value="MnSP R19.4"/>
          <xsd:enumeration value="MnSP R20.1"/>
          <xsd:enumeration value="MnSP R20.2"/>
          <xsd:enumeration value="MnSP R20.3"/>
          <xsd:enumeration value="MnSP R20.4"/>
          <xsd:enumeration value="MnSP R20.6"/>
          <xsd:enumeration value="MnSP R20.8"/>
          <xsd:enumeration value="MnSP R20.10"/>
          <xsd:enumeration value="MnSP R20.12"/>
          <xsd:enumeration value="MnSP R21.1"/>
          <xsd:enumeration value="MnSP R21.12"/>
          <xsd:enumeration value="MnSP R21.2"/>
          <xsd:enumeration value="MnSP R21.3"/>
          <xsd:enumeration value="MnSP R21.4"/>
          <xsd:enumeration value="MnSP R21.6"/>
          <xsd:enumeration value="MnSP R21.9"/>
          <xsd:enumeration value="MnSP R22.6"/>
          <xsd:enumeration value="MnSP R22.12"/>
        </xsd:restriction>
      </xsd:simpleType>
    </xsd:element>
    <xsd:element name="Sub_x0020_category_x002d_req_x003a_" ma:index="9" nillable="true" ma:displayName="Sub category-req:" ma:description="Enter the subcategory for the document" ma:format="Dropdown" ma:internalName="Sub_x0020_category_x002d_req_x003a_">
      <xsd:simpleType>
        <xsd:restriction base="dms:Choice">
          <xsd:enumeration value="MnCHOICES and RMS"/>
          <xsd:enumeration value="MnSPA"/>
          <xsd:enumeration value="Data"/>
          <xsd:enumeration value="Frameworks"/>
          <xsd:enumeration value="Supporting Documentation"/>
          <xsd:enumeration value="Wireframes"/>
        </xsd:restriction>
      </xsd:simpleType>
    </xsd:element>
  </xsd:schema>
  <xsd:schema xmlns:xsd="http://www.w3.org/2001/XMLSchema" xmlns:xs="http://www.w3.org/2001/XMLSchema" xmlns:dms="http://schemas.microsoft.com/office/2006/documentManagement/types" xmlns:pc="http://schemas.microsoft.com/office/infopath/2007/PartnerControls" targetNamespace="0cdeeaad-74a8-4021-893f-c7b31297a14c" elementFormDefault="qualified">
    <xsd:import namespace="http://schemas.microsoft.com/office/2006/documentManagement/types"/>
    <xsd:import namespace="http://schemas.microsoft.com/office/infopath/2007/PartnerControls"/>
    <xsd:element name="SharedWithUsers" ma:index="10"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dlc_DocId" ma:index="11" nillable="true" ma:displayName="Document ID Value" ma:description="The value of the document ID assigned to this item." ma:internalName="_dlc_DocId" ma:readOnly="true">
      <xsd:simpleType>
        <xsd:restriction base="dms:Text"/>
      </xsd:simpleType>
    </xsd:element>
    <xsd:element name="_dlc_DocIdUrl" ma:index="1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3"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pe:Receivers xmlns:spe="http://schemas.microsoft.com/sharepoint/events"/>
</file>

<file path=customXml/itemProps1.xml><?xml version="1.0" encoding="utf-8"?>
<ds:datastoreItem xmlns:ds="http://schemas.openxmlformats.org/officeDocument/2006/customXml" ds:itemID="{C3E5E87E-6DA8-4EB2-8649-EC5533B942C8}">
  <ds:schemaRefs>
    <ds:schemaRef ds:uri="http://schemas.microsoft.com/office/2006/metadata/longProperties"/>
  </ds:schemaRefs>
</ds:datastoreItem>
</file>

<file path=customXml/itemProps2.xml><?xml version="1.0" encoding="utf-8"?>
<ds:datastoreItem xmlns:ds="http://schemas.openxmlformats.org/officeDocument/2006/customXml" ds:itemID="{5FDD3175-BB88-4B45-926E-2B5D8738BB53}">
  <ds:schemaRefs>
    <ds:schemaRef ds:uri="http://schemas.microsoft.com/office/2006/metadata/properties"/>
    <ds:schemaRef ds:uri="http://purl.org/dc/terms/"/>
    <ds:schemaRef ds:uri="0cdeeaad-74a8-4021-893f-c7b31297a14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39dc04e4-1dc7-4207-b25c-d7db9724c689"/>
    <ds:schemaRef ds:uri="http://www.w3.org/XML/1998/namespace"/>
    <ds:schemaRef ds:uri="http://purl.org/dc/dcmitype/"/>
  </ds:schemaRefs>
</ds:datastoreItem>
</file>

<file path=customXml/itemProps3.xml><?xml version="1.0" encoding="utf-8"?>
<ds:datastoreItem xmlns:ds="http://schemas.openxmlformats.org/officeDocument/2006/customXml" ds:itemID="{C36EBFF4-F487-48B3-A7BE-975004D73FBA}">
  <ds:schemaRefs>
    <ds:schemaRef ds:uri="http://schemas.microsoft.com/sharepoint/v3/contenttype/forms"/>
  </ds:schemaRefs>
</ds:datastoreItem>
</file>

<file path=customXml/itemProps4.xml><?xml version="1.0" encoding="utf-8"?>
<ds:datastoreItem xmlns:ds="http://schemas.openxmlformats.org/officeDocument/2006/customXml" ds:itemID="{7CB9C658-43F2-4C73-B9D7-307E0B2A2C3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9dc04e4-1dc7-4207-b25c-d7db9724c689"/>
    <ds:schemaRef ds:uri="0cdeeaad-74a8-4021-893f-c7b31297a14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7856678D-0F55-4885-9B43-02E4E850D1C4}">
  <ds:schemaRefs>
    <ds:schemaRef ds:uri="http://schemas.microsoft.com/sharepoint/events"/>
  </ds:schemaRefs>
</ds:datastoreItem>
</file>

<file path=docMetadata/LabelInfo.xml><?xml version="1.0" encoding="utf-8"?>
<clbl:labelList xmlns:clbl="http://schemas.microsoft.com/office/2020/mipLabelMetadata">
  <clbl:label id="{eb14b046-24c4-4519-8f26-b89c2159828c}" enabled="0" method="" siteId="{eb14b046-24c4-4519-8f26-b89c2159828c}"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8</vt:i4>
      </vt:variant>
      <vt:variant>
        <vt:lpstr>Named Ranges</vt:lpstr>
      </vt:variant>
      <vt:variant>
        <vt:i4>11</vt:i4>
      </vt:variant>
    </vt:vector>
  </HeadingPairs>
  <TitlesOfParts>
    <vt:vector size="19" baseType="lpstr">
      <vt:lpstr>Direct Staffing</vt:lpstr>
      <vt:lpstr>Program Plan Support</vt:lpstr>
      <vt:lpstr>Emp. Related Exp.</vt:lpstr>
      <vt:lpstr>Client Programming &amp; Supports</vt:lpstr>
      <vt:lpstr>Program Related Expenses</vt:lpstr>
      <vt:lpstr>Regional Variance Factor</vt:lpstr>
      <vt:lpstr>Employment Serv Rate Framework</vt:lpstr>
      <vt:lpstr>Version</vt:lpstr>
      <vt:lpstr>Budget_Neutrality</vt:lpstr>
      <vt:lpstr>Customization</vt:lpstr>
      <vt:lpstr>Development</vt:lpstr>
      <vt:lpstr>DirectStaff</vt:lpstr>
      <vt:lpstr>Exploration</vt:lpstr>
      <vt:lpstr>'Direct Staffing'!Print_Area</vt:lpstr>
      <vt:lpstr>ReliefStaff</vt:lpstr>
      <vt:lpstr>Service</vt:lpstr>
      <vt:lpstr>Share_Staff_Ratio</vt:lpstr>
      <vt:lpstr>Supervision</vt:lpstr>
      <vt:lpstr>Support</vt:lpstr>
    </vt:vector>
  </TitlesOfParts>
  <Company>State of Minnesota</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2023 Employment Services v17</dc:title>
  <dc:creator>pwmfb67</dc:creator>
  <cp:lastModifiedBy>Roettger, Ruby (DHS)</cp:lastModifiedBy>
  <cp:lastPrinted>2013-02-20T16:03:06Z</cp:lastPrinted>
  <dcterms:created xsi:type="dcterms:W3CDTF">2009-10-20T14:58:44Z</dcterms:created>
  <dcterms:modified xsi:type="dcterms:W3CDTF">2026-03-25T16:59:30Z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
    <vt:lpwstr>Document</vt:lpwstr>
  </property>
  <property fmtid="{D5CDD505-2E9C-101B-9397-08002B2CF9AE}" pid="3" name="ContentTypeId">
    <vt:lpwstr>0x010100162A03CF163030488AA007497FCFE82D</vt:lpwstr>
  </property>
  <property fmtid="{D5CDD505-2E9C-101B-9397-08002B2CF9AE}" pid="4" name="ServiceType">
    <vt:lpwstr>2013 Frameworks</vt:lpwstr>
  </property>
  <property fmtid="{D5CDD505-2E9C-101B-9397-08002B2CF9AE}" pid="5" name="Order">
    <vt:lpwstr>18600.0000000000</vt:lpwstr>
  </property>
  <property fmtid="{D5CDD505-2E9C-101B-9397-08002B2CF9AE}" pid="6" name="_dlc_DocIdItemGuid">
    <vt:lpwstr>e2c896eb-3679-4dd4-a23d-0ce886e545e5</vt:lpwstr>
  </property>
  <property fmtid="{D5CDD505-2E9C-101B-9397-08002B2CF9AE}" pid="7" name="_dlc_DocId">
    <vt:lpwstr>S2EJPDAADAY4-1521811817-568</vt:lpwstr>
  </property>
  <property fmtid="{D5CDD505-2E9C-101B-9397-08002B2CF9AE}" pid="8" name="_dlc_DocIdUrl">
    <vt:lpwstr>https://workplace/cc/MnSPA/_layouts/15/DocIdRedir.aspx?ID=S2EJPDAADAY4-1521811817-568, S2EJPDAADAY4-1521811817-568</vt:lpwstr>
  </property>
</Properties>
</file>