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6" r:id="rId5"/>
    <p:sldId id="264" r:id="rId6"/>
    <p:sldId id="277" r:id="rId7"/>
    <p:sldId id="262" r:id="rId8"/>
    <p:sldId id="279" r:id="rId9"/>
    <p:sldId id="275" r:id="rId10"/>
    <p:sldId id="280" r:id="rId11"/>
    <p:sldId id="282" r:id="rId12"/>
    <p:sldId id="287" r:id="rId13"/>
    <p:sldId id="288" r:id="rId14"/>
    <p:sldId id="289" r:id="rId15"/>
    <p:sldId id="283" r:id="rId16"/>
    <p:sldId id="284" r:id="rId17"/>
    <p:sldId id="285" r:id="rId18"/>
    <p:sldId id="286"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6C346-E164-3A4E-8BF6-54BF88EE38C9}" type="datetimeFigureOut">
              <a:rPr lang="en-US" smtClean="0"/>
              <a:pPr/>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8E8CC-E387-6A40-B116-0A6E1F8DB125}" type="slidenum">
              <a:rPr lang="en-US" smtClean="0"/>
              <a:pPr/>
              <a:t>‹#›</a:t>
            </a:fld>
            <a:endParaRPr lang="en-US"/>
          </a:p>
        </p:txBody>
      </p:sp>
    </p:spTree>
    <p:extLst>
      <p:ext uri="{BB962C8B-B14F-4D97-AF65-F5344CB8AC3E}">
        <p14:creationId xmlns:p14="http://schemas.microsoft.com/office/powerpoint/2010/main" val="113957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Introducing program staff here:</a:t>
            </a:r>
          </a:p>
          <a:p>
            <a:endParaRPr lang="en-US"/>
          </a:p>
        </p:txBody>
      </p:sp>
      <p:sp>
        <p:nvSpPr>
          <p:cNvPr id="4" name="Slide Number Placeholder 3"/>
          <p:cNvSpPr>
            <a:spLocks noGrp="1"/>
          </p:cNvSpPr>
          <p:nvPr>
            <p:ph type="sldNum" sz="quarter" idx="10"/>
          </p:nvPr>
        </p:nvSpPr>
        <p:spPr/>
        <p:txBody>
          <a:bodyPr/>
          <a:lstStyle/>
          <a:p>
            <a:fld id="{7C78E8CC-E387-6A40-B116-0A6E1F8DB125}" type="slidenum">
              <a:rPr lang="en-US" smtClean="0"/>
              <a:pPr/>
              <a:t>1</a:t>
            </a:fld>
            <a:endParaRPr lang="en-US"/>
          </a:p>
        </p:txBody>
      </p:sp>
    </p:spTree>
    <p:extLst>
      <p:ext uri="{BB962C8B-B14F-4D97-AF65-F5344CB8AC3E}">
        <p14:creationId xmlns:p14="http://schemas.microsoft.com/office/powerpoint/2010/main" val="151088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78E8CC-E387-6A40-B116-0A6E1F8DB125}" type="slidenum">
              <a:rPr lang="en-US" smtClean="0"/>
              <a:pPr/>
              <a:t>2</a:t>
            </a:fld>
            <a:endParaRPr lang="en-US"/>
          </a:p>
        </p:txBody>
      </p:sp>
    </p:spTree>
    <p:extLst>
      <p:ext uri="{BB962C8B-B14F-4D97-AF65-F5344CB8AC3E}">
        <p14:creationId xmlns:p14="http://schemas.microsoft.com/office/powerpoint/2010/main" val="52355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example of healthy pregnancy, healthy children and healthy family, all learning together to be strong, resilient and keepers of our culture.</a:t>
            </a:r>
            <a:endParaRPr lang="en-US"/>
          </a:p>
          <a:p>
            <a:endParaRPr lang="en-US"/>
          </a:p>
          <a:p>
            <a:endParaRPr lang="en-US"/>
          </a:p>
        </p:txBody>
      </p:sp>
      <p:sp>
        <p:nvSpPr>
          <p:cNvPr id="4" name="Slide Number Placeholder 3"/>
          <p:cNvSpPr>
            <a:spLocks noGrp="1"/>
          </p:cNvSpPr>
          <p:nvPr>
            <p:ph type="sldNum" sz="quarter" idx="10"/>
          </p:nvPr>
        </p:nvSpPr>
        <p:spPr/>
        <p:txBody>
          <a:bodyPr/>
          <a:lstStyle/>
          <a:p>
            <a:fld id="{7C78E8CC-E387-6A40-B116-0A6E1F8DB125}" type="slidenum">
              <a:rPr lang="en-US" smtClean="0"/>
              <a:pPr/>
              <a:t>4</a:t>
            </a:fld>
            <a:endParaRPr lang="en-US"/>
          </a:p>
        </p:txBody>
      </p:sp>
    </p:spTree>
    <p:extLst>
      <p:ext uri="{BB962C8B-B14F-4D97-AF65-F5344CB8AC3E}">
        <p14:creationId xmlns:p14="http://schemas.microsoft.com/office/powerpoint/2010/main" val="241577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8E8CC-E387-6A40-B116-0A6E1F8DB125}" type="slidenum">
              <a:rPr lang="en-US" smtClean="0"/>
              <a:pPr/>
              <a:t>16</a:t>
            </a:fld>
            <a:endParaRPr lang="en-US"/>
          </a:p>
        </p:txBody>
      </p:sp>
    </p:spTree>
    <p:extLst>
      <p:ext uri="{BB962C8B-B14F-4D97-AF65-F5344CB8AC3E}">
        <p14:creationId xmlns:p14="http://schemas.microsoft.com/office/powerpoint/2010/main" val="326577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89C18262-E6D7-BF41-88F0-8CC7639B5D56}" type="datetimeFigureOut">
              <a:rPr lang="en-US" smtClean="0"/>
              <a:pPr/>
              <a:t>4/19/2023</a:t>
            </a:fld>
            <a:endParaRPr lang="en-US"/>
          </a:p>
        </p:txBody>
      </p:sp>
      <p:sp>
        <p:nvSpPr>
          <p:cNvPr id="16" name="Slide Number Placeholder 15"/>
          <p:cNvSpPr>
            <a:spLocks noGrp="1"/>
          </p:cNvSpPr>
          <p:nvPr>
            <p:ph type="sldNum" sz="quarter" idx="11"/>
          </p:nvPr>
        </p:nvSpPr>
        <p:spPr/>
        <p:txBody>
          <a:bodyPr/>
          <a:lstStyle/>
          <a:p>
            <a:fld id="{04A224DD-1873-144E-868F-4D7D4159C40F}"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9C18262-E6D7-BF41-88F0-8CC7639B5D56}" type="datetimeFigureOut">
              <a:rPr lang="en-US" smtClean="0"/>
              <a:pPr/>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24DD-1873-144E-868F-4D7D4159C4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9C18262-E6D7-BF41-88F0-8CC7639B5D56}" type="datetimeFigureOut">
              <a:rPr lang="en-US" smtClean="0"/>
              <a:pPr/>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24DD-1873-144E-868F-4D7D4159C4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89C18262-E6D7-BF41-88F0-8CC7639B5D56}" type="datetimeFigureOut">
              <a:rPr lang="en-US" smtClean="0"/>
              <a:pPr/>
              <a:t>4/19/2023</a:t>
            </a:fld>
            <a:endParaRPr lang="en-US"/>
          </a:p>
        </p:txBody>
      </p:sp>
      <p:sp>
        <p:nvSpPr>
          <p:cNvPr id="15" name="Slide Number Placeholder 14"/>
          <p:cNvSpPr>
            <a:spLocks noGrp="1"/>
          </p:cNvSpPr>
          <p:nvPr>
            <p:ph type="sldNum" sz="quarter" idx="15"/>
          </p:nvPr>
        </p:nvSpPr>
        <p:spPr/>
        <p:txBody>
          <a:bodyPr/>
          <a:lstStyle>
            <a:lvl1pPr algn="ctr">
              <a:defRPr/>
            </a:lvl1pPr>
          </a:lstStyle>
          <a:p>
            <a:fld id="{04A224DD-1873-144E-868F-4D7D4159C40F}"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9C18262-E6D7-BF41-88F0-8CC7639B5D56}" type="datetimeFigureOut">
              <a:rPr lang="en-US" smtClean="0"/>
              <a:pPr/>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24DD-1873-144E-868F-4D7D4159C40F}" type="slidenum">
              <a:rPr lang="en-US" smtClean="0"/>
              <a:pPr/>
              <a:t>‹#›</a:t>
            </a:fld>
            <a:endParaRPr lang="en-US"/>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9C18262-E6D7-BF41-88F0-8CC7639B5D56}" type="datetimeFigureOut">
              <a:rPr lang="en-US" smtClean="0"/>
              <a:pPr/>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224DD-1873-144E-868F-4D7D4159C40F}"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4A224DD-1873-144E-868F-4D7D4159C40F}"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89C18262-E6D7-BF41-88F0-8CC7639B5D56}" type="datetimeFigureOut">
              <a:rPr lang="en-US" smtClean="0"/>
              <a:pPr/>
              <a:t>4/19/2023</a:t>
            </a:fld>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8262-E6D7-BF41-88F0-8CC7639B5D56}" type="datetimeFigureOut">
              <a:rPr lang="en-US" smtClean="0"/>
              <a:pPr/>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224DD-1873-144E-868F-4D7D4159C40F}"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8262-E6D7-BF41-88F0-8CC7639B5D56}" type="datetimeFigureOut">
              <a:rPr lang="en-US" smtClean="0"/>
              <a:pPr/>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224DD-1873-144E-868F-4D7D4159C4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89C18262-E6D7-BF41-88F0-8CC7639B5D56}" type="datetimeFigureOut">
              <a:rPr lang="en-US" smtClean="0"/>
              <a:pPr/>
              <a:t>4/19/2023</a:t>
            </a:fld>
            <a:endParaRPr lang="en-US"/>
          </a:p>
        </p:txBody>
      </p:sp>
      <p:sp>
        <p:nvSpPr>
          <p:cNvPr id="9" name="Slide Number Placeholder 8"/>
          <p:cNvSpPr>
            <a:spLocks noGrp="1"/>
          </p:cNvSpPr>
          <p:nvPr>
            <p:ph type="sldNum" sz="quarter" idx="15"/>
          </p:nvPr>
        </p:nvSpPr>
        <p:spPr/>
        <p:txBody>
          <a:bodyPr/>
          <a:lstStyle/>
          <a:p>
            <a:fld id="{04A224DD-1873-144E-868F-4D7D4159C40F}"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89C18262-E6D7-BF41-88F0-8CC7639B5D56}" type="datetimeFigureOut">
              <a:rPr lang="en-US" smtClean="0"/>
              <a:pPr/>
              <a:t>4/19/2023</a:t>
            </a:fld>
            <a:endParaRPr lang="en-US"/>
          </a:p>
        </p:txBody>
      </p:sp>
      <p:sp>
        <p:nvSpPr>
          <p:cNvPr id="9" name="Slide Number Placeholder 8"/>
          <p:cNvSpPr>
            <a:spLocks noGrp="1"/>
          </p:cNvSpPr>
          <p:nvPr>
            <p:ph type="sldNum" sz="quarter" idx="11"/>
          </p:nvPr>
        </p:nvSpPr>
        <p:spPr/>
        <p:txBody>
          <a:bodyPr/>
          <a:lstStyle/>
          <a:p>
            <a:fld id="{04A224DD-1873-144E-868F-4D7D4159C40F}"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89C18262-E6D7-BF41-88F0-8CC7639B5D56}" type="datetimeFigureOut">
              <a:rPr lang="en-US" smtClean="0"/>
              <a:pPr/>
              <a:t>4/19/2023</a:t>
            </a:fld>
            <a:endParaRPr lang="en-US"/>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4A224DD-1873-144E-868F-4D7D4159C40F}" type="slidenum">
              <a:rPr lang="en-US" smtClean="0"/>
              <a:pPr/>
              <a:t>‹#›</a:t>
            </a:fld>
            <a:endParaRPr lang="en-US"/>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IC logo.jpg"/>
          <p:cNvPicPr>
            <a:picLocks noChangeAspect="1"/>
          </p:cNvPicPr>
          <p:nvPr/>
        </p:nvPicPr>
        <p:blipFill>
          <a:blip r:embed="rId3">
            <a:lum bright="80000" contrast="-90000"/>
          </a:blip>
          <a:stretch>
            <a:fillRect/>
          </a:stretch>
        </p:blipFill>
        <p:spPr>
          <a:xfrm>
            <a:off x="3435927" y="492142"/>
            <a:ext cx="5680364" cy="5523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ubtitle 2"/>
          <p:cNvSpPr>
            <a:spLocks noGrp="1"/>
          </p:cNvSpPr>
          <p:nvPr>
            <p:ph type="subTitle" idx="1"/>
          </p:nvPr>
        </p:nvSpPr>
        <p:spPr>
          <a:xfrm>
            <a:off x="869917" y="3768436"/>
            <a:ext cx="10452166" cy="2798619"/>
          </a:xfrm>
        </p:spPr>
        <p:txBody>
          <a:bodyPr>
            <a:normAutofit/>
          </a:bodyPr>
          <a:lstStyle/>
          <a:p>
            <a:r>
              <a:rPr lang="en-US" sz="3300" b="1" dirty="0">
                <a:solidFill>
                  <a:schemeClr val="bg1"/>
                </a:solidFill>
              </a:rPr>
              <a:t>Whole Family Systems:</a:t>
            </a:r>
          </a:p>
          <a:p>
            <a:r>
              <a:rPr lang="en-US" sz="3300" b="1" dirty="0">
                <a:solidFill>
                  <a:schemeClr val="bg1"/>
                </a:solidFill>
              </a:rPr>
              <a:t>Bright Beginnings Recovery Support Program</a:t>
            </a:r>
          </a:p>
          <a:p>
            <a:endParaRPr lang="en-US" b="1" dirty="0">
              <a:solidFill>
                <a:schemeClr val="bg1"/>
              </a:solidFill>
            </a:endParaRPr>
          </a:p>
        </p:txBody>
      </p:sp>
      <p:sp>
        <p:nvSpPr>
          <p:cNvPr id="2" name="Title 1"/>
          <p:cNvSpPr>
            <a:spLocks noGrp="1"/>
          </p:cNvSpPr>
          <p:nvPr>
            <p:ph type="ctrTitle"/>
          </p:nvPr>
        </p:nvSpPr>
        <p:spPr>
          <a:xfrm>
            <a:off x="1524000" y="290945"/>
            <a:ext cx="9144000" cy="3131127"/>
          </a:xfrm>
        </p:spPr>
        <p:txBody>
          <a:bodyPr>
            <a:normAutofit/>
          </a:bodyPr>
          <a:lstStyle/>
          <a:p>
            <a:r>
              <a:rPr lang="en-US" sz="4800" b="1">
                <a:solidFill>
                  <a:schemeClr val="bg1"/>
                </a:solidFill>
              </a:rPr>
              <a:t>Minneapolis American Indian Center</a:t>
            </a:r>
          </a:p>
        </p:txBody>
      </p:sp>
      <p:sp>
        <p:nvSpPr>
          <p:cNvPr id="4" name="TextBox 3">
            <a:extLst>
              <a:ext uri="{FF2B5EF4-FFF2-40B4-BE49-F238E27FC236}">
                <a16:creationId xmlns:a16="http://schemas.microsoft.com/office/drawing/2014/main" id="{C10FA1F2-DE4F-105B-F734-4F2D7632F4D4}"/>
              </a:ext>
            </a:extLst>
          </p:cNvPr>
          <p:cNvSpPr txBox="1"/>
          <p:nvPr/>
        </p:nvSpPr>
        <p:spPr>
          <a:xfrm>
            <a:off x="5184942" y="2962442"/>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127147989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7E52CD-7F7E-8F39-8F1A-4CF639A5B781}"/>
              </a:ext>
            </a:extLst>
          </p:cNvPr>
          <p:cNvSpPr>
            <a:spLocks noGrp="1"/>
          </p:cNvSpPr>
          <p:nvPr>
            <p:ph idx="1"/>
          </p:nvPr>
        </p:nvSpPr>
        <p:spPr/>
        <p:txBody>
          <a:bodyPr/>
          <a:lstStyle/>
          <a:p>
            <a:r>
              <a:rPr lang="en-US" dirty="0">
                <a:solidFill>
                  <a:schemeClr val="bg1"/>
                </a:solidFill>
              </a:rPr>
              <a:t>Parents spoke to us during a CORE group meeting with just BB staff and families about their experiences when they gave birth and the first interactions with hospital staff and child protection.</a:t>
            </a:r>
          </a:p>
          <a:p>
            <a:endParaRPr lang="en-US" dirty="0">
              <a:solidFill>
                <a:schemeClr val="bg1"/>
              </a:solidFill>
            </a:endParaRPr>
          </a:p>
          <a:p>
            <a:r>
              <a:rPr lang="en-US" dirty="0">
                <a:solidFill>
                  <a:schemeClr val="bg1"/>
                </a:solidFill>
              </a:rPr>
              <a:t>One mother said, “</a:t>
            </a:r>
            <a:r>
              <a:rPr lang="en-US" b="0" i="1" strike="noStrike" dirty="0">
                <a:solidFill>
                  <a:srgbClr val="000000"/>
                </a:solidFill>
                <a:effectLst/>
                <a:latin typeface="Calibri" panose="020F0502020204030204" pitchFamily="34" charset="0"/>
              </a:rPr>
              <a:t>when I went to the hospital to give birth, I was in treatment doing ok, and was treated really badly when the hospital learned I was in a treatment program. Didn’t test positive for anything. Not a good birth experience because of that.” </a:t>
            </a:r>
            <a:endParaRPr lang="en-US" i="1" dirty="0">
              <a:solidFill>
                <a:schemeClr val="bg1"/>
              </a:solidFill>
              <a:latin typeface="Calibri" panose="020F0502020204030204" pitchFamily="34" charset="0"/>
            </a:endParaRPr>
          </a:p>
        </p:txBody>
      </p:sp>
      <p:sp>
        <p:nvSpPr>
          <p:cNvPr id="3" name="Title 2">
            <a:extLst>
              <a:ext uri="{FF2B5EF4-FFF2-40B4-BE49-F238E27FC236}">
                <a16:creationId xmlns:a16="http://schemas.microsoft.com/office/drawing/2014/main" id="{4F6DF483-42EB-2BB2-D45B-3CDB036F9669}"/>
              </a:ext>
            </a:extLst>
          </p:cNvPr>
          <p:cNvSpPr>
            <a:spLocks noGrp="1"/>
          </p:cNvSpPr>
          <p:nvPr>
            <p:ph type="title"/>
          </p:nvPr>
        </p:nvSpPr>
        <p:spPr/>
        <p:txBody>
          <a:bodyPr/>
          <a:lstStyle/>
          <a:p>
            <a:r>
              <a:rPr lang="en-US" dirty="0">
                <a:solidFill>
                  <a:schemeClr val="bg1"/>
                </a:solidFill>
              </a:rPr>
              <a:t>Mother’s and Father’s voices:  Call for Change</a:t>
            </a:r>
          </a:p>
        </p:txBody>
      </p:sp>
    </p:spTree>
    <p:extLst>
      <p:ext uri="{BB962C8B-B14F-4D97-AF65-F5344CB8AC3E}">
        <p14:creationId xmlns:p14="http://schemas.microsoft.com/office/powerpoint/2010/main" val="117075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E378A7-59EE-13B5-4EFC-B163AC658FE6}"/>
              </a:ext>
            </a:extLst>
          </p:cNvPr>
          <p:cNvSpPr>
            <a:spLocks noGrp="1"/>
          </p:cNvSpPr>
          <p:nvPr>
            <p:ph idx="1"/>
          </p:nvPr>
        </p:nvSpPr>
        <p:spPr/>
        <p:txBody>
          <a:bodyPr>
            <a:normAutofit lnSpcReduction="10000"/>
          </a:bodyPr>
          <a:lstStyle/>
          <a:p>
            <a:r>
              <a:rPr lang="en-US" dirty="0">
                <a:solidFill>
                  <a:schemeClr val="bg1"/>
                </a:solidFill>
              </a:rPr>
              <a:t>One Family’s story was especially memorable and influential in what we learned, a father described feeling watched the entire time they were in hospital.  He said that things went well until after the birth when an Emergency Child Protection hold was placed on their newborn daughter.  An investigation occurred because his partner had a child removed from her care previously that resulted in a transfer of legal custody.  This had occurred in another relationship many years prior.  This was his first child.  His partner was on methadone but under care of doctors.</a:t>
            </a:r>
          </a:p>
          <a:p>
            <a:endParaRPr lang="en-US" dirty="0">
              <a:solidFill>
                <a:schemeClr val="bg1"/>
              </a:solidFill>
            </a:endParaRPr>
          </a:p>
          <a:p>
            <a:r>
              <a:rPr lang="en-US" dirty="0">
                <a:solidFill>
                  <a:schemeClr val="bg1"/>
                </a:solidFill>
              </a:rPr>
              <a:t>We heard many different stories all leading us to have discussion with County about how we could impact the Child Protection process when there is an investigation at birth.</a:t>
            </a:r>
          </a:p>
        </p:txBody>
      </p:sp>
      <p:sp>
        <p:nvSpPr>
          <p:cNvPr id="5" name="Title 2">
            <a:extLst>
              <a:ext uri="{FF2B5EF4-FFF2-40B4-BE49-F238E27FC236}">
                <a16:creationId xmlns:a16="http://schemas.microsoft.com/office/drawing/2014/main" id="{761E4F03-2925-CB42-D38A-0D71945A7DE6}"/>
              </a:ext>
            </a:extLst>
          </p:cNvPr>
          <p:cNvSpPr txBox="1">
            <a:spLocks noGrp="1"/>
          </p:cNvSpPr>
          <p:nvPr>
            <p:ph type="title"/>
          </p:nvPr>
        </p:nvSpPr>
        <p:spPr>
          <a:prstGeom prst="rect">
            <a:avLst/>
          </a:prstGeom>
          <a:ln w="6350" cap="rnd">
            <a:noFill/>
          </a:ln>
        </p:spPr>
        <p:txBody>
          <a:bodyPr vert="horz" rtlCol="0" anchor="b" anchorCtr="0">
            <a:norm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r>
              <a:rPr lang="en-US" dirty="0">
                <a:solidFill>
                  <a:schemeClr val="bg1"/>
                </a:solidFill>
              </a:rPr>
              <a:t>Mother’s and Father’s voices:  Call for Change</a:t>
            </a:r>
          </a:p>
        </p:txBody>
      </p:sp>
    </p:spTree>
    <p:extLst>
      <p:ext uri="{BB962C8B-B14F-4D97-AF65-F5344CB8AC3E}">
        <p14:creationId xmlns:p14="http://schemas.microsoft.com/office/powerpoint/2010/main" val="1201835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A8C8A1-4AA5-490A-93D1-F66612BCB01A}"/>
              </a:ext>
            </a:extLst>
          </p:cNvPr>
          <p:cNvSpPr>
            <a:spLocks noGrp="1"/>
          </p:cNvSpPr>
          <p:nvPr>
            <p:ph type="title"/>
          </p:nvPr>
        </p:nvSpPr>
        <p:spPr>
          <a:xfrm>
            <a:off x="0" y="-6684"/>
            <a:ext cx="13915503" cy="1524000"/>
          </a:xfrm>
        </p:spPr>
        <p:txBody>
          <a:bodyPr>
            <a:normAutofit/>
          </a:bodyPr>
          <a:lstStyle/>
          <a:p>
            <a:r>
              <a:rPr lang="en-US" dirty="0">
                <a:solidFill>
                  <a:schemeClr val="bg1"/>
                </a:solidFill>
              </a:rPr>
              <a:t>WFS Bright Beginnings Pilot Project with Hennepin Co.</a:t>
            </a:r>
          </a:p>
        </p:txBody>
      </p:sp>
      <p:sp>
        <p:nvSpPr>
          <p:cNvPr id="2" name="Content Placeholder 1">
            <a:extLst>
              <a:ext uri="{FF2B5EF4-FFF2-40B4-BE49-F238E27FC236}">
                <a16:creationId xmlns:a16="http://schemas.microsoft.com/office/drawing/2014/main" id="{DE098AD7-4F6E-4FA4-BFF1-621FB9935E79}"/>
              </a:ext>
            </a:extLst>
          </p:cNvPr>
          <p:cNvSpPr>
            <a:spLocks noGrp="1"/>
          </p:cNvSpPr>
          <p:nvPr>
            <p:ph idx="4294967295"/>
          </p:nvPr>
        </p:nvSpPr>
        <p:spPr>
          <a:xfrm>
            <a:off x="0" y="1524000"/>
            <a:ext cx="10972800" cy="4572000"/>
          </a:xfrm>
        </p:spPr>
        <p:txBody>
          <a:bodyPr>
            <a:normAutofit/>
          </a:bodyPr>
          <a:lstStyle/>
          <a:p>
            <a:r>
              <a:rPr lang="en-US" b="0" i="0" dirty="0">
                <a:solidFill>
                  <a:srgbClr val="000000"/>
                </a:solidFill>
                <a:effectLst/>
                <a:latin typeface="Times New Roman" panose="02020603050405020304" pitchFamily="18" charset="0"/>
              </a:rPr>
              <a:t>Document policies and practices employed by Hennepin County currently that relate to the prevention of and the removal of infants from their families as Children in Need of Protection and Services</a:t>
            </a:r>
          </a:p>
          <a:p>
            <a:endParaRPr lang="en-US" dirty="0">
              <a:solidFill>
                <a:srgbClr val="000000"/>
              </a:solidFill>
              <a:latin typeface="Times New Roman" panose="02020603050405020304" pitchFamily="18" charset="0"/>
            </a:endParaRP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 Develop data sharing agreements with Hennepin County for regular provision of information on Native families/children in the child welfare system. </a:t>
            </a:r>
          </a:p>
          <a:p>
            <a:endParaRPr lang="en-US" dirty="0">
              <a:solidFill>
                <a:srgbClr val="000000"/>
              </a:solidFill>
              <a:latin typeface="Times New Roman" panose="02020603050405020304" pitchFamily="18" charset="0"/>
            </a:endParaRPr>
          </a:p>
          <a:p>
            <a:pPr marL="0" indent="0">
              <a:buNone/>
            </a:pPr>
            <a:r>
              <a:rPr lang="en-US" dirty="0">
                <a:solidFill>
                  <a:srgbClr val="000000"/>
                </a:solidFill>
                <a:latin typeface="Times New Roman" panose="02020603050405020304" pitchFamily="18" charset="0"/>
              </a:rPr>
              <a:t>    </a:t>
            </a:r>
          </a:p>
          <a:p>
            <a:pPr marL="0" indent="0">
              <a:buNone/>
            </a:pPr>
            <a:endParaRPr lang="en-US"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82411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8AA665-19B7-48BE-90A9-8DC1D81A81D7}"/>
              </a:ext>
            </a:extLst>
          </p:cNvPr>
          <p:cNvSpPr>
            <a:spLocks noGrp="1"/>
          </p:cNvSpPr>
          <p:nvPr>
            <p:ph idx="1"/>
          </p:nvPr>
        </p:nvSpPr>
        <p:spPr/>
        <p:txBody>
          <a:bodyPr vert="horz" lIns="91440" tIns="45720" rIns="91440" bIns="45720" anchor="t">
            <a:normAutofit fontScale="70000" lnSpcReduction="20000"/>
          </a:bodyPr>
          <a:lstStyle/>
          <a:p>
            <a:r>
              <a:rPr lang="en-US" b="1">
                <a:solidFill>
                  <a:schemeClr val="bg1"/>
                </a:solidFill>
              </a:rPr>
              <a:t>Hennepin County Child Protection Investigators and Bright Beginnings Coordinator will connect on cases that either screened in for services and investigation.  Bright Beginnings staff are willing to come in to the case as a helper to the family in identifying relative caregivers, helping to create a safety plan and conducting intake and admittance into the program.</a:t>
            </a:r>
          </a:p>
          <a:p>
            <a:endParaRPr lang="en-US" b="1">
              <a:solidFill>
                <a:schemeClr val="bg1"/>
              </a:solidFill>
            </a:endParaRPr>
          </a:p>
          <a:p>
            <a:r>
              <a:rPr lang="en-US" b="1">
                <a:solidFill>
                  <a:schemeClr val="bg1"/>
                </a:solidFill>
              </a:rPr>
              <a:t>Bright Beginnings/ HC County Pilot cases will be identified as being eligible for the pilot by the following factors:</a:t>
            </a:r>
            <a:endParaRPr lang="en-US">
              <a:solidFill>
                <a:schemeClr val="bg1"/>
              </a:solidFill>
            </a:endParaRPr>
          </a:p>
          <a:p>
            <a:endParaRPr lang="en-US" b="1">
              <a:solidFill>
                <a:schemeClr val="bg1"/>
              </a:solidFill>
            </a:endParaRPr>
          </a:p>
          <a:p>
            <a:r>
              <a:rPr lang="en-US" b="1">
                <a:solidFill>
                  <a:schemeClr val="bg1"/>
                </a:solidFill>
              </a:rPr>
              <a:t>Native American parent who has recently given birth or is currently pregnant and is either screened in for services case or investigation.</a:t>
            </a:r>
          </a:p>
          <a:p>
            <a:endParaRPr lang="en-US" b="1">
              <a:solidFill>
                <a:schemeClr val="bg1"/>
              </a:solidFill>
            </a:endParaRPr>
          </a:p>
          <a:p>
            <a:r>
              <a:rPr lang="en-US" b="1">
                <a:solidFill>
                  <a:schemeClr val="bg1"/>
                </a:solidFill>
              </a:rPr>
              <a:t>Hennepin County will notify BB Coordinator to attend meeting at the hospital during/after investigative interview (to be determined if BB would sit in on mtg)</a:t>
            </a:r>
          </a:p>
          <a:p>
            <a:endParaRPr lang="en-US" b="1">
              <a:solidFill>
                <a:schemeClr val="bg1"/>
              </a:solidFill>
            </a:endParaRPr>
          </a:p>
          <a:p>
            <a:r>
              <a:rPr lang="en-US" b="1">
                <a:solidFill>
                  <a:schemeClr val="bg1"/>
                </a:solidFill>
              </a:rPr>
              <a:t>If a Critical Response meeting is planned Bright Beginnings will assist in helping to contact family, service providers etc.  </a:t>
            </a:r>
          </a:p>
          <a:p>
            <a:endParaRPr lang="en-US" b="1">
              <a:solidFill>
                <a:schemeClr val="bg1"/>
              </a:solidFill>
            </a:endParaRPr>
          </a:p>
        </p:txBody>
      </p:sp>
      <p:sp>
        <p:nvSpPr>
          <p:cNvPr id="3" name="Title 2">
            <a:extLst>
              <a:ext uri="{FF2B5EF4-FFF2-40B4-BE49-F238E27FC236}">
                <a16:creationId xmlns:a16="http://schemas.microsoft.com/office/drawing/2014/main" id="{B167F4FF-E417-4757-A497-4CD90B4EF733}"/>
              </a:ext>
            </a:extLst>
          </p:cNvPr>
          <p:cNvSpPr>
            <a:spLocks noGrp="1"/>
          </p:cNvSpPr>
          <p:nvPr>
            <p:ph type="title"/>
          </p:nvPr>
        </p:nvSpPr>
        <p:spPr/>
        <p:txBody>
          <a:bodyPr/>
          <a:lstStyle/>
          <a:p>
            <a:r>
              <a:rPr lang="en-US" b="1">
                <a:solidFill>
                  <a:schemeClr val="bg1"/>
                </a:solidFill>
              </a:rPr>
              <a:t>Pilot Project</a:t>
            </a:r>
          </a:p>
        </p:txBody>
      </p:sp>
    </p:spTree>
    <p:extLst>
      <p:ext uri="{BB962C8B-B14F-4D97-AF65-F5344CB8AC3E}">
        <p14:creationId xmlns:p14="http://schemas.microsoft.com/office/powerpoint/2010/main" val="263941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331600-5B9F-46AC-996B-FFA96F34C473}"/>
              </a:ext>
            </a:extLst>
          </p:cNvPr>
          <p:cNvSpPr>
            <a:spLocks noGrp="1"/>
          </p:cNvSpPr>
          <p:nvPr>
            <p:ph idx="1"/>
          </p:nvPr>
        </p:nvSpPr>
        <p:spPr/>
        <p:txBody>
          <a:bodyPr>
            <a:normAutofit fontScale="70000" lnSpcReduction="20000"/>
          </a:bodyPr>
          <a:lstStyle/>
          <a:p>
            <a:r>
              <a:rPr lang="en-US" b="1" dirty="0">
                <a:solidFill>
                  <a:schemeClr val="bg1"/>
                </a:solidFill>
              </a:rPr>
              <a:t>Pilot Project will work with the first 10 families that fit criteria (investigation in Child Protection beginning just prior to and at birth or very soon afterward, family identifies as being Native American, family wants to participate in services).</a:t>
            </a:r>
          </a:p>
          <a:p>
            <a:endParaRPr lang="en-US" b="1" dirty="0">
              <a:solidFill>
                <a:schemeClr val="bg1"/>
              </a:solidFill>
            </a:endParaRPr>
          </a:p>
          <a:p>
            <a:r>
              <a:rPr lang="en-US" b="1" dirty="0">
                <a:solidFill>
                  <a:schemeClr val="bg1"/>
                </a:solidFill>
              </a:rPr>
              <a:t>Bright Beginnings Case Manager will work with investigator and family at hospital if possible and work on meeting as part of a CP Crisis Response Safety Planning.  If determined that a safety plan can not be put in place for child to remain out of home BB will stay involved and continue forward on case.</a:t>
            </a:r>
          </a:p>
          <a:p>
            <a:endParaRPr lang="en-US" b="1" dirty="0">
              <a:solidFill>
                <a:schemeClr val="bg1"/>
              </a:solidFill>
            </a:endParaRPr>
          </a:p>
          <a:p>
            <a:r>
              <a:rPr lang="en-US" b="1" dirty="0">
                <a:solidFill>
                  <a:schemeClr val="bg1"/>
                </a:solidFill>
              </a:rPr>
              <a:t>Bright Beginnings will report quarterly to Hennepin County the number of calls, referrals and contacts that occur between Child Protection and Bright Beginnings, and the number of cases that Bright Beginnings works with jointly, and after the initial investigation.  Data will be shared on the outcome of each family’s progress each quarter.</a:t>
            </a:r>
          </a:p>
          <a:p>
            <a:endParaRPr lang="en-US" b="1" dirty="0">
              <a:solidFill>
                <a:schemeClr val="bg1"/>
              </a:solidFill>
            </a:endParaRPr>
          </a:p>
          <a:p>
            <a:r>
              <a:rPr lang="en-US" b="1" dirty="0">
                <a:solidFill>
                  <a:schemeClr val="bg1"/>
                </a:solidFill>
              </a:rPr>
              <a:t>After 10 families have been through the Pilot Project Bright Beginnings and Hennepin County CP Investigation Team will meet to review progress and determine additional need, changes etc.</a:t>
            </a:r>
          </a:p>
        </p:txBody>
      </p:sp>
      <p:sp>
        <p:nvSpPr>
          <p:cNvPr id="3" name="Title 2">
            <a:extLst>
              <a:ext uri="{FF2B5EF4-FFF2-40B4-BE49-F238E27FC236}">
                <a16:creationId xmlns:a16="http://schemas.microsoft.com/office/drawing/2014/main" id="{3ED5E5AB-53F9-4AEA-AE5E-4811F342C86D}"/>
              </a:ext>
            </a:extLst>
          </p:cNvPr>
          <p:cNvSpPr>
            <a:spLocks noGrp="1"/>
          </p:cNvSpPr>
          <p:nvPr>
            <p:ph type="title"/>
          </p:nvPr>
        </p:nvSpPr>
        <p:spPr>
          <a:xfrm>
            <a:off x="893679" y="152400"/>
            <a:ext cx="10972800" cy="1219200"/>
          </a:xfrm>
        </p:spPr>
        <p:txBody>
          <a:bodyPr/>
          <a:lstStyle/>
          <a:p>
            <a:r>
              <a:rPr lang="en-US" dirty="0">
                <a:solidFill>
                  <a:schemeClr val="bg1"/>
                </a:solidFill>
              </a:rPr>
              <a:t>Pilot Project Numbers</a:t>
            </a:r>
          </a:p>
        </p:txBody>
      </p:sp>
    </p:spTree>
    <p:extLst>
      <p:ext uri="{BB962C8B-B14F-4D97-AF65-F5344CB8AC3E}">
        <p14:creationId xmlns:p14="http://schemas.microsoft.com/office/powerpoint/2010/main" val="339434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68DCD-2BE0-467B-B7BA-57236B2D7C48}"/>
              </a:ext>
            </a:extLst>
          </p:cNvPr>
          <p:cNvSpPr>
            <a:spLocks noGrp="1"/>
          </p:cNvSpPr>
          <p:nvPr>
            <p:ph idx="1"/>
          </p:nvPr>
        </p:nvSpPr>
        <p:spPr/>
        <p:txBody>
          <a:bodyPr vert="horz" lIns="91440" tIns="45720" rIns="91440" bIns="45720" anchor="t">
            <a:normAutofit fontScale="92500"/>
          </a:bodyPr>
          <a:lstStyle/>
          <a:p>
            <a:pPr>
              <a:buFont typeface="Wingdings" pitchFamily="2" charset="2"/>
              <a:buChar char="§"/>
            </a:pPr>
            <a:r>
              <a:rPr lang="en-US" dirty="0">
                <a:solidFill>
                  <a:schemeClr val="bg1"/>
                </a:solidFill>
              </a:rPr>
              <a:t>Changes to Hospital Care</a:t>
            </a:r>
          </a:p>
          <a:p>
            <a:pPr>
              <a:buFont typeface="Wingdings" pitchFamily="2" charset="2"/>
              <a:buChar char="§"/>
            </a:pPr>
            <a:r>
              <a:rPr lang="en-US" dirty="0">
                <a:solidFill>
                  <a:schemeClr val="bg1"/>
                </a:solidFill>
              </a:rPr>
              <a:t>WFS BB video of mothers stories to be presented to hospital staff as training/discussion </a:t>
            </a:r>
          </a:p>
          <a:p>
            <a:pPr>
              <a:buFont typeface="Wingdings" pitchFamily="2" charset="2"/>
              <a:buChar char="§"/>
            </a:pPr>
            <a:r>
              <a:rPr lang="en-US" dirty="0">
                <a:solidFill>
                  <a:schemeClr val="bg1"/>
                </a:solidFill>
              </a:rPr>
              <a:t>WFS BB identified Prenatal Core Team will meet with stakeholders in hospital settings with video</a:t>
            </a:r>
          </a:p>
          <a:p>
            <a:pPr>
              <a:buFont typeface="Wingdings" pitchFamily="2" charset="2"/>
              <a:buChar char="§"/>
            </a:pPr>
            <a:r>
              <a:rPr lang="en-US" dirty="0">
                <a:solidFill>
                  <a:schemeClr val="bg1"/>
                </a:solidFill>
              </a:rPr>
              <a:t>WFS BB families identified Housing/lack of safe suitable housing for families in recovery and for pregnant women as essential needs that are lacking and if they had earlier could have impacted their case plan </a:t>
            </a:r>
          </a:p>
          <a:p>
            <a:pPr>
              <a:buFont typeface="Wingdings" pitchFamily="2" charset="2"/>
              <a:buChar char="§"/>
            </a:pPr>
            <a:r>
              <a:rPr lang="en-US" dirty="0">
                <a:solidFill>
                  <a:schemeClr val="bg1"/>
                </a:solidFill>
              </a:rPr>
              <a:t>WFS BB families identified the need for culturally supportive treatment for moms both outpatient and with housing.</a:t>
            </a:r>
          </a:p>
          <a:p>
            <a:pPr>
              <a:buFont typeface="Wingdings" pitchFamily="2" charset="2"/>
              <a:buChar char="§"/>
            </a:pPr>
            <a:r>
              <a:rPr lang="en-US" dirty="0">
                <a:solidFill>
                  <a:schemeClr val="bg1"/>
                </a:solidFill>
              </a:rPr>
              <a:t>WFS BB will work with consultant on housing policy and convening Core Team</a:t>
            </a:r>
          </a:p>
        </p:txBody>
      </p:sp>
      <p:sp>
        <p:nvSpPr>
          <p:cNvPr id="3" name="Title 2">
            <a:extLst>
              <a:ext uri="{FF2B5EF4-FFF2-40B4-BE49-F238E27FC236}">
                <a16:creationId xmlns:a16="http://schemas.microsoft.com/office/drawing/2014/main" id="{B10595F3-5189-42B9-8EF8-35AC886816ED}"/>
              </a:ext>
            </a:extLst>
          </p:cNvPr>
          <p:cNvSpPr>
            <a:spLocks noGrp="1"/>
          </p:cNvSpPr>
          <p:nvPr>
            <p:ph type="title"/>
          </p:nvPr>
        </p:nvSpPr>
        <p:spPr/>
        <p:txBody>
          <a:bodyPr/>
          <a:lstStyle/>
          <a:p>
            <a:r>
              <a:rPr lang="en-US" b="1" dirty="0">
                <a:solidFill>
                  <a:schemeClr val="bg1"/>
                </a:solidFill>
              </a:rPr>
              <a:t>Other Identified Areas for Change</a:t>
            </a:r>
          </a:p>
        </p:txBody>
      </p:sp>
    </p:spTree>
    <p:extLst>
      <p:ext uri="{BB962C8B-B14F-4D97-AF65-F5344CB8AC3E}">
        <p14:creationId xmlns:p14="http://schemas.microsoft.com/office/powerpoint/2010/main" val="3348543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IC logo.jpg"/>
          <p:cNvPicPr>
            <a:picLocks noChangeAspect="1"/>
          </p:cNvPicPr>
          <p:nvPr/>
        </p:nvPicPr>
        <p:blipFill>
          <a:blip r:embed="rId3"/>
          <a:stretch>
            <a:fillRect/>
          </a:stretch>
        </p:blipFill>
        <p:spPr>
          <a:xfrm>
            <a:off x="7581207" y="1774749"/>
            <a:ext cx="3269673" cy="3179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ontent Placeholder 2"/>
          <p:cNvSpPr>
            <a:spLocks noGrp="1"/>
          </p:cNvSpPr>
          <p:nvPr>
            <p:ph idx="1"/>
          </p:nvPr>
        </p:nvSpPr>
        <p:spPr>
          <a:xfrm>
            <a:off x="609600" y="4564740"/>
            <a:ext cx="10972800" cy="1921403"/>
          </a:xfrm>
        </p:spPr>
        <p:txBody>
          <a:bodyPr>
            <a:normAutofit/>
          </a:bodyPr>
          <a:lstStyle/>
          <a:p>
            <a:endParaRPr lang="en-US" sz="2000">
              <a:solidFill>
                <a:schemeClr val="bg1"/>
              </a:solidFill>
            </a:endParaRPr>
          </a:p>
          <a:p>
            <a:pPr>
              <a:buNone/>
            </a:pPr>
            <a:endParaRPr lang="en-US" sz="2000">
              <a:solidFill>
                <a:schemeClr val="bg1"/>
              </a:solidFill>
            </a:endParaRPr>
          </a:p>
          <a:p>
            <a:pPr algn="ctr">
              <a:buNone/>
            </a:pPr>
            <a:r>
              <a:rPr lang="en-US" sz="4000" err="1">
                <a:solidFill>
                  <a:schemeClr val="bg1"/>
                </a:solidFill>
              </a:rPr>
              <a:t>Miigwech</a:t>
            </a:r>
            <a:r>
              <a:rPr lang="en-US" sz="4000">
                <a:solidFill>
                  <a:schemeClr val="bg1"/>
                </a:solidFill>
              </a:rPr>
              <a:t>…..Lila </a:t>
            </a:r>
            <a:r>
              <a:rPr lang="en-US" sz="4000" err="1">
                <a:solidFill>
                  <a:schemeClr val="bg1"/>
                </a:solidFill>
              </a:rPr>
              <a:t>Pilamaya</a:t>
            </a:r>
            <a:r>
              <a:rPr lang="en-US" sz="4000">
                <a:solidFill>
                  <a:schemeClr val="bg1"/>
                </a:solidFill>
              </a:rPr>
              <a:t>…..</a:t>
            </a:r>
            <a:r>
              <a:rPr lang="en-US" sz="4000" err="1">
                <a:solidFill>
                  <a:schemeClr val="bg1"/>
                </a:solidFill>
              </a:rPr>
              <a:t>Pinigigi</a:t>
            </a:r>
            <a:r>
              <a:rPr lang="en-US" sz="4000">
                <a:solidFill>
                  <a:schemeClr val="bg1"/>
                </a:solidFill>
              </a:rPr>
              <a:t>…..Gracias</a:t>
            </a:r>
          </a:p>
        </p:txBody>
      </p:sp>
      <p:sp>
        <p:nvSpPr>
          <p:cNvPr id="2" name="Title 1"/>
          <p:cNvSpPr>
            <a:spLocks noGrp="1"/>
          </p:cNvSpPr>
          <p:nvPr>
            <p:ph type="title"/>
          </p:nvPr>
        </p:nvSpPr>
        <p:spPr/>
        <p:txBody>
          <a:bodyPr>
            <a:normAutofit fontScale="90000"/>
          </a:bodyPr>
          <a:lstStyle/>
          <a:p>
            <a:pPr algn="ctr"/>
            <a:r>
              <a:rPr lang="en-US" dirty="0">
                <a:solidFill>
                  <a:schemeClr val="bg1"/>
                </a:solidFill>
              </a:rPr>
              <a:t>Minneapolis American Indian Center</a:t>
            </a:r>
            <a:br>
              <a:rPr lang="en-US" dirty="0">
                <a:solidFill>
                  <a:schemeClr val="bg1"/>
                </a:solidFill>
              </a:rPr>
            </a:br>
            <a:r>
              <a:rPr lang="en-US" dirty="0">
                <a:solidFill>
                  <a:schemeClr val="bg1"/>
                </a:solidFill>
              </a:rPr>
              <a:t>WFS/</a:t>
            </a:r>
            <a:r>
              <a:rPr lang="en-US" sz="3100" dirty="0">
                <a:solidFill>
                  <a:schemeClr val="bg1"/>
                </a:solidFill>
              </a:rPr>
              <a:t>Bright Beginnings Recovery Support Program</a:t>
            </a:r>
          </a:p>
        </p:txBody>
      </p:sp>
      <p:pic>
        <p:nvPicPr>
          <p:cNvPr id="5" name="Picture 4" descr="Bound-in-Tradition-8-Bab-18106P.jpg"/>
          <p:cNvPicPr>
            <a:picLocks noChangeAspect="1"/>
          </p:cNvPicPr>
          <p:nvPr/>
        </p:nvPicPr>
        <p:blipFill>
          <a:blip r:embed="rId4"/>
          <a:srcRect l="1371" t="8477" r="1371" b="6358"/>
          <a:stretch>
            <a:fillRect/>
          </a:stretch>
        </p:blipFill>
        <p:spPr>
          <a:xfrm>
            <a:off x="1487424" y="1774749"/>
            <a:ext cx="4815110" cy="2931362"/>
          </a:xfrm>
          <a:prstGeom prst="rect">
            <a:avLst/>
          </a:prstGeom>
          <a:noFill/>
          <a:ln>
            <a:noFill/>
          </a:ln>
        </p:spPr>
      </p:pic>
    </p:spTree>
    <p:extLst>
      <p:ext uri="{BB962C8B-B14F-4D97-AF65-F5344CB8AC3E}">
        <p14:creationId xmlns:p14="http://schemas.microsoft.com/office/powerpoint/2010/main" val="110088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4720" y="1557846"/>
            <a:ext cx="4831080" cy="4660074"/>
          </a:xfrm>
        </p:spPr>
        <p:txBody>
          <a:bodyPr>
            <a:normAutofit/>
          </a:bodyPr>
          <a:lstStyle/>
          <a:p>
            <a:pPr algn="ctr">
              <a:buNone/>
            </a:pPr>
            <a:r>
              <a:rPr lang="en-US" sz="3200" b="1" dirty="0">
                <a:solidFill>
                  <a:schemeClr val="bg1"/>
                </a:solidFill>
              </a:rPr>
              <a:t>Overview of program</a:t>
            </a:r>
          </a:p>
          <a:p>
            <a:pPr algn="just">
              <a:buNone/>
            </a:pPr>
            <a:r>
              <a:rPr lang="en-US" dirty="0">
                <a:solidFill>
                  <a:schemeClr val="bg1"/>
                </a:solidFill>
              </a:rPr>
              <a:t>   </a:t>
            </a:r>
            <a:r>
              <a:rPr lang="en-US" sz="2200" dirty="0">
                <a:solidFill>
                  <a:schemeClr val="bg1"/>
                </a:solidFill>
              </a:rPr>
              <a:t>The MAIC Bright Beginnings Recovery Support Program helps American Indian women who are pregnant or new moms who have a history of substance use disorder and child protection issues to achieve and maintain recovery in order to preserve the family.  The program utilizes cultural teachings to engage families in supportive weekly groups and family activities.</a:t>
            </a:r>
            <a:endParaRPr lang="en-US" sz="2200" dirty="0"/>
          </a:p>
          <a:p>
            <a:pPr>
              <a:buNone/>
            </a:pPr>
            <a:endParaRPr lang="en-US" dirty="0"/>
          </a:p>
        </p:txBody>
      </p:sp>
      <p:sp>
        <p:nvSpPr>
          <p:cNvPr id="2" name="Title 1"/>
          <p:cNvSpPr>
            <a:spLocks noGrp="1"/>
          </p:cNvSpPr>
          <p:nvPr>
            <p:ph type="title"/>
          </p:nvPr>
        </p:nvSpPr>
        <p:spPr/>
        <p:txBody>
          <a:bodyPr>
            <a:normAutofit fontScale="90000"/>
          </a:bodyPr>
          <a:lstStyle/>
          <a:p>
            <a:pPr algn="ctr"/>
            <a:r>
              <a:rPr lang="en-US" b="1">
                <a:solidFill>
                  <a:schemeClr val="bg1"/>
                </a:solidFill>
              </a:rPr>
              <a:t>Bright Beginnings Recovery Support Program</a:t>
            </a:r>
          </a:p>
        </p:txBody>
      </p:sp>
      <p:pic>
        <p:nvPicPr>
          <p:cNvPr id="9" name="Picture 8" descr="sage picking.jpg"/>
          <p:cNvPicPr>
            <a:picLocks noChangeAspect="1"/>
          </p:cNvPicPr>
          <p:nvPr/>
        </p:nvPicPr>
        <p:blipFill>
          <a:blip r:embed="rId3"/>
          <a:stretch>
            <a:fillRect/>
          </a:stretch>
        </p:blipFill>
        <p:spPr>
          <a:xfrm>
            <a:off x="8500872" y="1889760"/>
            <a:ext cx="3310720" cy="3511296"/>
          </a:xfrm>
          <a:prstGeom prst="rect">
            <a:avLst/>
          </a:prstGeom>
        </p:spPr>
      </p:pic>
      <p:sp>
        <p:nvSpPr>
          <p:cNvPr id="5" name="TextBox 4">
            <a:extLst>
              <a:ext uri="{FF2B5EF4-FFF2-40B4-BE49-F238E27FC236}">
                <a16:creationId xmlns:a16="http://schemas.microsoft.com/office/drawing/2014/main" id="{52C56157-F0F5-4192-AFDB-7DEDADDD5464}"/>
              </a:ext>
            </a:extLst>
          </p:cNvPr>
          <p:cNvSpPr txBox="1"/>
          <p:nvPr/>
        </p:nvSpPr>
        <p:spPr>
          <a:xfrm>
            <a:off x="3414132" y="5213141"/>
            <a:ext cx="652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6" descr="A picture containing green&#10;&#10;Description automatically generated">
            <a:extLst>
              <a:ext uri="{FF2B5EF4-FFF2-40B4-BE49-F238E27FC236}">
                <a16:creationId xmlns:a16="http://schemas.microsoft.com/office/drawing/2014/main" id="{AFE5DFEA-D979-4C4C-B719-FEC53BCAEBA6}"/>
              </a:ext>
            </a:extLst>
          </p:cNvPr>
          <p:cNvPicPr>
            <a:picLocks noChangeAspect="1"/>
          </p:cNvPicPr>
          <p:nvPr/>
        </p:nvPicPr>
        <p:blipFill>
          <a:blip r:embed="rId4"/>
          <a:stretch>
            <a:fillRect/>
          </a:stretch>
        </p:blipFill>
        <p:spPr>
          <a:xfrm>
            <a:off x="609600" y="1833282"/>
            <a:ext cx="2743200" cy="3657600"/>
          </a:xfrm>
          <a:prstGeom prst="rect">
            <a:avLst/>
          </a:prstGeom>
        </p:spPr>
      </p:pic>
    </p:spTree>
    <p:extLst>
      <p:ext uri="{BB962C8B-B14F-4D97-AF65-F5344CB8AC3E}">
        <p14:creationId xmlns:p14="http://schemas.microsoft.com/office/powerpoint/2010/main" val="3061260524"/>
      </p:ext>
    </p:extLst>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chemeClr val="bg1"/>
                </a:solidFill>
              </a:rPr>
              <a:t>Case Management</a:t>
            </a:r>
          </a:p>
          <a:p>
            <a:r>
              <a:rPr lang="en-US" dirty="0">
                <a:solidFill>
                  <a:schemeClr val="bg1"/>
                </a:solidFill>
              </a:rPr>
              <a:t>Advocating</a:t>
            </a:r>
          </a:p>
          <a:p>
            <a:r>
              <a:rPr lang="en-US" dirty="0">
                <a:solidFill>
                  <a:schemeClr val="bg1"/>
                </a:solidFill>
              </a:rPr>
              <a:t>Cultural Support / Activities for Mothers and Babies</a:t>
            </a:r>
          </a:p>
          <a:p>
            <a:r>
              <a:rPr lang="en-US" dirty="0">
                <a:solidFill>
                  <a:schemeClr val="bg1"/>
                </a:solidFill>
              </a:rPr>
              <a:t>Collaboration / Networking with Service Providers</a:t>
            </a:r>
          </a:p>
          <a:p>
            <a:r>
              <a:rPr lang="en-US" dirty="0">
                <a:solidFill>
                  <a:schemeClr val="bg1"/>
                </a:solidFill>
              </a:rPr>
              <a:t>Weekly Support Groups </a:t>
            </a:r>
          </a:p>
          <a:p>
            <a:r>
              <a:rPr lang="en-US" dirty="0">
                <a:solidFill>
                  <a:schemeClr val="bg1"/>
                </a:solidFill>
              </a:rPr>
              <a:t>Home Visits</a:t>
            </a:r>
          </a:p>
          <a:p>
            <a:r>
              <a:rPr lang="en-US" dirty="0">
                <a:solidFill>
                  <a:schemeClr val="bg1"/>
                </a:solidFill>
              </a:rPr>
              <a:t>Transportation to Clinics / Appointments</a:t>
            </a:r>
          </a:p>
          <a:p>
            <a:r>
              <a:rPr lang="en-US" dirty="0">
                <a:solidFill>
                  <a:schemeClr val="bg1"/>
                </a:solidFill>
              </a:rPr>
              <a:t>Chemical Health Referrals/ Information</a:t>
            </a:r>
          </a:p>
          <a:p>
            <a:r>
              <a:rPr lang="en-US" dirty="0">
                <a:solidFill>
                  <a:schemeClr val="bg1"/>
                </a:solidFill>
              </a:rPr>
              <a:t>Stress Reducing Techniques for Mothers and Children</a:t>
            </a:r>
          </a:p>
        </p:txBody>
      </p:sp>
      <p:sp>
        <p:nvSpPr>
          <p:cNvPr id="3" name="Title 2"/>
          <p:cNvSpPr>
            <a:spLocks noGrp="1"/>
          </p:cNvSpPr>
          <p:nvPr>
            <p:ph type="title"/>
          </p:nvPr>
        </p:nvSpPr>
        <p:spPr/>
        <p:txBody>
          <a:bodyPr/>
          <a:lstStyle/>
          <a:p>
            <a:pPr algn="ctr"/>
            <a:r>
              <a:rPr lang="en-US" b="1">
                <a:solidFill>
                  <a:schemeClr val="bg1"/>
                </a:solidFill>
              </a:rPr>
              <a:t>Services Provided</a:t>
            </a:r>
          </a:p>
        </p:txBody>
      </p:sp>
      <p:pic>
        <p:nvPicPr>
          <p:cNvPr id="5" name="Content Placeholder 13">
            <a:extLst>
              <a:ext uri="{FF2B5EF4-FFF2-40B4-BE49-F238E27FC236}">
                <a16:creationId xmlns:a16="http://schemas.microsoft.com/office/drawing/2014/main" id="{5C616D7D-8AF2-CD14-233D-B0B71E88A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737" y="1524000"/>
            <a:ext cx="2792663" cy="41241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gepickingPG (2).jpg"/>
          <p:cNvPicPr>
            <a:picLocks noChangeAspect="1"/>
          </p:cNvPicPr>
          <p:nvPr/>
        </p:nvPicPr>
        <p:blipFill>
          <a:blip r:embed="rId3"/>
          <a:stretch>
            <a:fillRect/>
          </a:stretch>
        </p:blipFill>
        <p:spPr>
          <a:xfrm>
            <a:off x="609600" y="1060702"/>
            <a:ext cx="3212973" cy="5356941"/>
          </a:xfrm>
          <a:prstGeom prst="rect">
            <a:avLst/>
          </a:prstGeom>
        </p:spPr>
      </p:pic>
      <p:pic>
        <p:nvPicPr>
          <p:cNvPr id="5" name="Picture 4" descr="197.jpg"/>
          <p:cNvPicPr>
            <a:picLocks noChangeAspect="1"/>
          </p:cNvPicPr>
          <p:nvPr/>
        </p:nvPicPr>
        <p:blipFill>
          <a:blip r:embed="rId4"/>
          <a:stretch>
            <a:fillRect/>
          </a:stretch>
        </p:blipFill>
        <p:spPr>
          <a:xfrm>
            <a:off x="4261181" y="1060701"/>
            <a:ext cx="3212973" cy="5356941"/>
          </a:xfrm>
          <a:prstGeom prst="rect">
            <a:avLst/>
          </a:prstGeom>
        </p:spPr>
      </p:pic>
      <p:sp>
        <p:nvSpPr>
          <p:cNvPr id="2" name="Title 1"/>
          <p:cNvSpPr>
            <a:spLocks noGrp="1"/>
          </p:cNvSpPr>
          <p:nvPr>
            <p:ph type="title"/>
          </p:nvPr>
        </p:nvSpPr>
        <p:spPr>
          <a:xfrm>
            <a:off x="609600" y="304800"/>
            <a:ext cx="10972800" cy="755902"/>
          </a:xfrm>
        </p:spPr>
        <p:txBody>
          <a:bodyPr>
            <a:normAutofit/>
          </a:bodyPr>
          <a:lstStyle/>
          <a:p>
            <a:pPr algn="ctr"/>
            <a:r>
              <a:rPr lang="en-US" sz="3600" b="1" spc="600">
                <a:solidFill>
                  <a:schemeClr val="bg1"/>
                </a:solidFill>
                <a:effectLst/>
              </a:rPr>
              <a:t>Cultural Teachings and Support</a:t>
            </a:r>
          </a:p>
        </p:txBody>
      </p:sp>
      <p:pic>
        <p:nvPicPr>
          <p:cNvPr id="3" name="Picture 2" descr="197.jpg">
            <a:extLst>
              <a:ext uri="{FF2B5EF4-FFF2-40B4-BE49-F238E27FC236}">
                <a16:creationId xmlns:a16="http://schemas.microsoft.com/office/drawing/2014/main" id="{79B7AF59-55BA-C44D-9DB5-D589A7F29708}"/>
              </a:ext>
            </a:extLst>
          </p:cNvPr>
          <p:cNvPicPr>
            <a:picLocks noChangeAspect="1"/>
          </p:cNvPicPr>
          <p:nvPr/>
        </p:nvPicPr>
        <p:blipFill>
          <a:blip r:embed="rId4"/>
          <a:stretch>
            <a:fillRect/>
          </a:stretch>
        </p:blipFill>
        <p:spPr>
          <a:xfrm>
            <a:off x="4413581" y="1213101"/>
            <a:ext cx="3060573" cy="5356941"/>
          </a:xfrm>
          <a:prstGeom prst="rect">
            <a:avLst/>
          </a:prstGeom>
        </p:spPr>
      </p:pic>
      <p:pic>
        <p:nvPicPr>
          <p:cNvPr id="10" name="Picture 9">
            <a:extLst>
              <a:ext uri="{FF2B5EF4-FFF2-40B4-BE49-F238E27FC236}">
                <a16:creationId xmlns:a16="http://schemas.microsoft.com/office/drawing/2014/main" id="{0B4F45EB-B098-C548-8384-B7042521F675}"/>
              </a:ext>
            </a:extLst>
          </p:cNvPr>
          <p:cNvPicPr>
            <a:picLocks noChangeAspect="1"/>
          </p:cNvPicPr>
          <p:nvPr/>
        </p:nvPicPr>
        <p:blipFill>
          <a:blip r:embed="rId5"/>
          <a:stretch>
            <a:fillRect/>
          </a:stretch>
        </p:blipFill>
        <p:spPr>
          <a:xfrm>
            <a:off x="7912762" y="1060701"/>
            <a:ext cx="3212973" cy="5255443"/>
          </a:xfrm>
          <a:prstGeom prst="rect">
            <a:avLst/>
          </a:prstGeom>
        </p:spPr>
      </p:pic>
    </p:spTree>
    <p:extLst>
      <p:ext uri="{BB962C8B-B14F-4D97-AF65-F5344CB8AC3E}">
        <p14:creationId xmlns:p14="http://schemas.microsoft.com/office/powerpoint/2010/main" val="6496201"/>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B8F1-4B8D-480F-9E7A-81957ACAF6E8}"/>
              </a:ext>
            </a:extLst>
          </p:cNvPr>
          <p:cNvSpPr>
            <a:spLocks noGrp="1"/>
          </p:cNvSpPr>
          <p:nvPr>
            <p:ph type="title"/>
          </p:nvPr>
        </p:nvSpPr>
        <p:spPr/>
        <p:txBody>
          <a:bodyPr vert="horz" lIns="91440" tIns="45720" rIns="91440" bIns="45720" anchor="b" anchorCtr="0">
            <a:normAutofit/>
          </a:bodyPr>
          <a:lstStyle/>
          <a:p>
            <a:pPr algn="ctr"/>
            <a:r>
              <a:rPr lang="en-US">
                <a:ln w="3200">
                  <a:solidFill>
                    <a:srgbClr val="444D26">
                      <a:shade val="75000"/>
                      <a:alpha val="25000"/>
                    </a:srgbClr>
                  </a:solidFill>
                  <a:prstDash val="solid"/>
                  <a:round/>
                </a:ln>
                <a:solidFill>
                  <a:schemeClr val="bg1"/>
                </a:solidFill>
              </a:rPr>
              <a:t>Baby Moss Bags</a:t>
            </a:r>
          </a:p>
        </p:txBody>
      </p:sp>
      <p:pic>
        <p:nvPicPr>
          <p:cNvPr id="5" name="Picture 5" descr="A picture containing person, indoor&#10;&#10;Description automatically generated">
            <a:extLst>
              <a:ext uri="{FF2B5EF4-FFF2-40B4-BE49-F238E27FC236}">
                <a16:creationId xmlns:a16="http://schemas.microsoft.com/office/drawing/2014/main" id="{AAAA0763-B21E-48E7-92EB-2CEDE70AE7F2}"/>
              </a:ext>
            </a:extLst>
          </p:cNvPr>
          <p:cNvPicPr>
            <a:picLocks noGrp="1" noChangeAspect="1"/>
          </p:cNvPicPr>
          <p:nvPr>
            <p:ph sz="half" idx="1"/>
          </p:nvPr>
        </p:nvPicPr>
        <p:blipFill>
          <a:blip r:embed="rId2"/>
          <a:stretch>
            <a:fillRect/>
          </a:stretch>
        </p:blipFill>
        <p:spPr>
          <a:xfrm>
            <a:off x="1601724" y="1524000"/>
            <a:ext cx="3429000" cy="4572000"/>
          </a:xfrm>
        </p:spPr>
      </p:pic>
      <p:pic>
        <p:nvPicPr>
          <p:cNvPr id="6" name="Picture 6" descr="A picture containing person, wall, indoor, ceiling&#10;&#10;Description automatically generated">
            <a:extLst>
              <a:ext uri="{FF2B5EF4-FFF2-40B4-BE49-F238E27FC236}">
                <a16:creationId xmlns:a16="http://schemas.microsoft.com/office/drawing/2014/main" id="{FED1A996-160B-4E2D-B6EF-5AF24DA7CD93}"/>
              </a:ext>
            </a:extLst>
          </p:cNvPr>
          <p:cNvPicPr>
            <a:picLocks noGrp="1" noChangeAspect="1"/>
          </p:cNvPicPr>
          <p:nvPr>
            <p:ph sz="half" idx="2"/>
          </p:nvPr>
        </p:nvPicPr>
        <p:blipFill>
          <a:blip r:embed="rId3"/>
          <a:stretch>
            <a:fillRect/>
          </a:stretch>
        </p:blipFill>
        <p:spPr>
          <a:xfrm>
            <a:off x="7189724" y="1524000"/>
            <a:ext cx="3429000" cy="4572000"/>
          </a:xfrm>
        </p:spPr>
      </p:pic>
    </p:spTree>
    <p:extLst>
      <p:ext uri="{BB962C8B-B14F-4D97-AF65-F5344CB8AC3E}">
        <p14:creationId xmlns:p14="http://schemas.microsoft.com/office/powerpoint/2010/main" val="3457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4227.JPG"/>
          <p:cNvPicPr>
            <a:picLocks noGrp="1" noChangeAspect="1"/>
          </p:cNvPicPr>
          <p:nvPr>
            <p:ph idx="1"/>
          </p:nvPr>
        </p:nvPicPr>
        <p:blipFill>
          <a:blip r:embed="rId2"/>
          <a:stretch>
            <a:fillRect/>
          </a:stretch>
        </p:blipFill>
        <p:spPr>
          <a:xfrm>
            <a:off x="663939" y="1590674"/>
            <a:ext cx="3660411" cy="4191762"/>
          </a:xfrm>
        </p:spPr>
      </p:pic>
      <p:pic>
        <p:nvPicPr>
          <p:cNvPr id="5" name="Picture 4" descr="IMG_4231.JPG"/>
          <p:cNvPicPr>
            <a:picLocks noChangeAspect="1"/>
          </p:cNvPicPr>
          <p:nvPr/>
        </p:nvPicPr>
        <p:blipFill>
          <a:blip r:embed="rId3"/>
          <a:stretch>
            <a:fillRect/>
          </a:stretch>
        </p:blipFill>
        <p:spPr>
          <a:xfrm rot="5400000">
            <a:off x="4627807" y="2059209"/>
            <a:ext cx="3079726" cy="3438059"/>
          </a:xfrm>
          <a:prstGeom prst="rect">
            <a:avLst/>
          </a:prstGeom>
        </p:spPr>
      </p:pic>
      <p:pic>
        <p:nvPicPr>
          <p:cNvPr id="6" name="Picture 2" descr="G:\Bright Beginnings Forms\Pictures (2016-2017)\BB Group Pics\IMG_4233.JPG"/>
          <p:cNvPicPr>
            <a:picLocks noChangeAspect="1" noChangeArrowheads="1"/>
          </p:cNvPicPr>
          <p:nvPr/>
        </p:nvPicPr>
        <p:blipFill>
          <a:blip r:embed="rId4"/>
          <a:srcRect/>
          <a:stretch>
            <a:fillRect/>
          </a:stretch>
        </p:blipFill>
        <p:spPr bwMode="auto">
          <a:xfrm rot="5400000">
            <a:off x="7442597" y="1920478"/>
            <a:ext cx="4772024" cy="3579018"/>
          </a:xfrm>
          <a:prstGeom prst="rect">
            <a:avLst/>
          </a:prstGeom>
          <a:noFill/>
        </p:spPr>
      </p:pic>
      <p:sp>
        <p:nvSpPr>
          <p:cNvPr id="8" name="TextBox 7"/>
          <p:cNvSpPr txBox="1"/>
          <p:nvPr/>
        </p:nvSpPr>
        <p:spPr>
          <a:xfrm>
            <a:off x="825864" y="590550"/>
            <a:ext cx="10632711" cy="738664"/>
          </a:xfrm>
          <a:prstGeom prst="rect">
            <a:avLst/>
          </a:prstGeom>
          <a:noFill/>
        </p:spPr>
        <p:txBody>
          <a:bodyPr wrap="square" rtlCol="0">
            <a:spAutoFit/>
          </a:bodyPr>
          <a:lstStyle/>
          <a:p>
            <a:pPr algn="ctr"/>
            <a:r>
              <a:rPr lang="en-US" sz="4200" b="1">
                <a:solidFill>
                  <a:schemeClr val="bg1"/>
                </a:solidFill>
              </a:rPr>
              <a:t>Ribbon Skirts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0E44-FF1C-444A-8EE4-21D90471B953}"/>
              </a:ext>
            </a:extLst>
          </p:cNvPr>
          <p:cNvSpPr>
            <a:spLocks noGrp="1"/>
          </p:cNvSpPr>
          <p:nvPr>
            <p:ph type="title"/>
          </p:nvPr>
        </p:nvSpPr>
        <p:spPr/>
        <p:txBody>
          <a:bodyPr vert="horz" lIns="91440" tIns="45720" rIns="91440" bIns="45720" anchor="b" anchorCtr="0">
            <a:normAutofit/>
          </a:bodyPr>
          <a:lstStyle/>
          <a:p>
            <a:pPr algn="ctr"/>
            <a:r>
              <a:rPr lang="en-US">
                <a:ln w="3200">
                  <a:solidFill>
                    <a:srgbClr val="444D26">
                      <a:shade val="75000"/>
                      <a:alpha val="25000"/>
                    </a:srgbClr>
                  </a:solidFill>
                  <a:prstDash val="solid"/>
                  <a:round/>
                </a:ln>
                <a:solidFill>
                  <a:schemeClr val="bg1"/>
                </a:solidFill>
              </a:rPr>
              <a:t>Group Events</a:t>
            </a:r>
          </a:p>
        </p:txBody>
      </p:sp>
      <p:pic>
        <p:nvPicPr>
          <p:cNvPr id="5" name="Picture 5" descr="A picture containing text, person, people&#10;&#10;Description automatically generated">
            <a:extLst>
              <a:ext uri="{FF2B5EF4-FFF2-40B4-BE49-F238E27FC236}">
                <a16:creationId xmlns:a16="http://schemas.microsoft.com/office/drawing/2014/main" id="{CFD3E200-58E3-4789-A620-71BB4FE95728}"/>
              </a:ext>
            </a:extLst>
          </p:cNvPr>
          <p:cNvPicPr>
            <a:picLocks noGrp="1" noChangeAspect="1"/>
          </p:cNvPicPr>
          <p:nvPr>
            <p:ph sz="half" idx="1"/>
          </p:nvPr>
        </p:nvPicPr>
        <p:blipFill>
          <a:blip r:embed="rId2"/>
          <a:stretch>
            <a:fillRect/>
          </a:stretch>
        </p:blipFill>
        <p:spPr>
          <a:xfrm>
            <a:off x="609600" y="1780032"/>
            <a:ext cx="5413248" cy="4059936"/>
          </a:xfrm>
        </p:spPr>
      </p:pic>
      <p:pic>
        <p:nvPicPr>
          <p:cNvPr id="6" name="Picture 6" descr="A group of people posing for a photo&#10;&#10;Description automatically generated">
            <a:extLst>
              <a:ext uri="{FF2B5EF4-FFF2-40B4-BE49-F238E27FC236}">
                <a16:creationId xmlns:a16="http://schemas.microsoft.com/office/drawing/2014/main" id="{256E84A6-C454-48DC-9232-D9C1EA577FD6}"/>
              </a:ext>
            </a:extLst>
          </p:cNvPr>
          <p:cNvPicPr>
            <a:picLocks noGrp="1" noChangeAspect="1"/>
          </p:cNvPicPr>
          <p:nvPr>
            <p:ph sz="half" idx="2"/>
          </p:nvPr>
        </p:nvPicPr>
        <p:blipFill>
          <a:blip r:embed="rId3"/>
          <a:stretch>
            <a:fillRect/>
          </a:stretch>
        </p:blipFill>
        <p:spPr>
          <a:xfrm>
            <a:off x="6197600" y="1781046"/>
            <a:ext cx="5413248" cy="4057907"/>
          </a:xfrm>
        </p:spPr>
      </p:pic>
    </p:spTree>
    <p:extLst>
      <p:ext uri="{BB962C8B-B14F-4D97-AF65-F5344CB8AC3E}">
        <p14:creationId xmlns:p14="http://schemas.microsoft.com/office/powerpoint/2010/main" val="18411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4108E-7083-4F3A-91FC-DDC8585CC167}"/>
              </a:ext>
            </a:extLst>
          </p:cNvPr>
          <p:cNvSpPr>
            <a:spLocks noGrp="1"/>
          </p:cNvSpPr>
          <p:nvPr>
            <p:ph type="title"/>
          </p:nvPr>
        </p:nvSpPr>
        <p:spPr/>
        <p:txBody>
          <a:bodyPr>
            <a:normAutofit/>
          </a:bodyPr>
          <a:lstStyle/>
          <a:p>
            <a:r>
              <a:rPr lang="en-US" dirty="0">
                <a:solidFill>
                  <a:schemeClr val="bg1"/>
                </a:solidFill>
              </a:rPr>
              <a:t>Staff </a:t>
            </a:r>
          </a:p>
        </p:txBody>
      </p:sp>
      <p:sp>
        <p:nvSpPr>
          <p:cNvPr id="6" name="Content Placeholder 5">
            <a:extLst>
              <a:ext uri="{FF2B5EF4-FFF2-40B4-BE49-F238E27FC236}">
                <a16:creationId xmlns:a16="http://schemas.microsoft.com/office/drawing/2014/main" id="{36181EAC-D046-42EA-974F-D8FCDD9BA77F}"/>
              </a:ext>
            </a:extLst>
          </p:cNvPr>
          <p:cNvSpPr>
            <a:spLocks noGrp="1"/>
          </p:cNvSpPr>
          <p:nvPr>
            <p:ph idx="1"/>
          </p:nvPr>
        </p:nvSpPr>
        <p:spPr/>
        <p:txBody>
          <a:bodyPr>
            <a:normAutofit/>
          </a:bodyPr>
          <a:lstStyle/>
          <a:p>
            <a:r>
              <a:rPr lang="en-US" sz="3000" dirty="0">
                <a:solidFill>
                  <a:schemeClr val="bg1"/>
                </a:solidFill>
              </a:rPr>
              <a:t>Laura Newton, WFS Coordinator</a:t>
            </a:r>
          </a:p>
          <a:p>
            <a:r>
              <a:rPr lang="en-US" sz="3000" dirty="0">
                <a:solidFill>
                  <a:schemeClr val="bg1"/>
                </a:solidFill>
              </a:rPr>
              <a:t>Jessy Beaulieu, BB Coordinator</a:t>
            </a:r>
          </a:p>
          <a:p>
            <a:r>
              <a:rPr lang="en-US" sz="3000" dirty="0">
                <a:solidFill>
                  <a:schemeClr val="bg1"/>
                </a:solidFill>
              </a:rPr>
              <a:t>Shavonnah Roberts, Case Manager</a:t>
            </a:r>
          </a:p>
          <a:p>
            <a:r>
              <a:rPr lang="en-US" sz="3000" dirty="0">
                <a:solidFill>
                  <a:schemeClr val="bg1"/>
                </a:solidFill>
              </a:rPr>
              <a:t>TBD, Case Manager</a:t>
            </a:r>
          </a:p>
        </p:txBody>
      </p:sp>
      <p:pic>
        <p:nvPicPr>
          <p:cNvPr id="4" name="Picture 3">
            <a:extLst>
              <a:ext uri="{FF2B5EF4-FFF2-40B4-BE49-F238E27FC236}">
                <a16:creationId xmlns:a16="http://schemas.microsoft.com/office/drawing/2014/main" id="{81F36094-2086-3B5F-D870-39AAA0D2E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526" y="762000"/>
            <a:ext cx="4630821" cy="5568593"/>
          </a:xfrm>
          <a:prstGeom prst="rect">
            <a:avLst/>
          </a:prstGeom>
        </p:spPr>
      </p:pic>
    </p:spTree>
    <p:extLst>
      <p:ext uri="{BB962C8B-B14F-4D97-AF65-F5344CB8AC3E}">
        <p14:creationId xmlns:p14="http://schemas.microsoft.com/office/powerpoint/2010/main" val="134799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3E1F4A-0E43-0CF1-FA88-02FEAADD962E}"/>
              </a:ext>
            </a:extLst>
          </p:cNvPr>
          <p:cNvSpPr>
            <a:spLocks noGrp="1"/>
          </p:cNvSpPr>
          <p:nvPr>
            <p:ph idx="1"/>
          </p:nvPr>
        </p:nvSpPr>
        <p:spPr/>
        <p:txBody>
          <a:bodyPr>
            <a:normAutofit fontScale="85000" lnSpcReduction="10000"/>
          </a:bodyPr>
          <a:lstStyle/>
          <a:p>
            <a:r>
              <a:rPr lang="en-US" b="1" dirty="0">
                <a:solidFill>
                  <a:schemeClr val="bg1"/>
                </a:solidFill>
              </a:rPr>
              <a:t>Bright Beginnings families (inform process at each stage)</a:t>
            </a:r>
          </a:p>
          <a:p>
            <a:endParaRPr lang="en-US" b="1" dirty="0">
              <a:solidFill>
                <a:schemeClr val="bg1"/>
              </a:solidFill>
            </a:endParaRPr>
          </a:p>
          <a:p>
            <a:r>
              <a:rPr lang="en-US" b="1" dirty="0">
                <a:solidFill>
                  <a:schemeClr val="bg1"/>
                </a:solidFill>
              </a:rPr>
              <a:t>CORE Team Advising in collaboration with families: Child Welfare Cty Agency Admin, ICWA Law Center, Bright Beginnings staff, Tribal Representatives, White Earth Treatment Staff, Wayside House, Parent Mentors, etc.</a:t>
            </a:r>
          </a:p>
          <a:p>
            <a:r>
              <a:rPr lang="en-US" b="1" dirty="0">
                <a:solidFill>
                  <a:schemeClr val="bg1"/>
                </a:solidFill>
              </a:rPr>
              <a:t>Prenatal Core Team:  Dr NACC Clinic, MIWRC staff, Henn Cty AI Community Liaison, DIW staff, Hospital staff HCMC, Early Childhood staff</a:t>
            </a:r>
          </a:p>
          <a:p>
            <a:r>
              <a:rPr lang="en-US" b="1" dirty="0">
                <a:solidFill>
                  <a:schemeClr val="bg1"/>
                </a:solidFill>
              </a:rPr>
              <a:t>Housing/SUD: </a:t>
            </a:r>
            <a:r>
              <a:rPr lang="en-US" b="1" dirty="0" err="1">
                <a:solidFill>
                  <a:schemeClr val="bg1"/>
                </a:solidFill>
              </a:rPr>
              <a:t>Avivo</a:t>
            </a:r>
            <a:r>
              <a:rPr lang="en-US" b="1" dirty="0">
                <a:solidFill>
                  <a:schemeClr val="bg1"/>
                </a:solidFill>
              </a:rPr>
              <a:t>, Wayside, AICDC, Community members, Family Shelter Housing </a:t>
            </a:r>
            <a:r>
              <a:rPr lang="en-US" b="1" dirty="0" err="1">
                <a:solidFill>
                  <a:schemeClr val="bg1"/>
                </a:solidFill>
              </a:rPr>
              <a:t>Group,others</a:t>
            </a:r>
            <a:r>
              <a:rPr lang="en-US" b="1" dirty="0">
                <a:solidFill>
                  <a:schemeClr val="bg1"/>
                </a:solidFill>
              </a:rPr>
              <a:t> TBD.</a:t>
            </a:r>
          </a:p>
          <a:p>
            <a:r>
              <a:rPr lang="en-US" b="1" dirty="0">
                <a:solidFill>
                  <a:schemeClr val="bg1"/>
                </a:solidFill>
              </a:rPr>
              <a:t>Child Welfare:  Bring information, discuss proposed model and bring  to attention of MUID Family Preservation Team.  Work on identified data collection/data sharing needs.</a:t>
            </a:r>
          </a:p>
        </p:txBody>
      </p:sp>
      <p:sp>
        <p:nvSpPr>
          <p:cNvPr id="3" name="Title 2">
            <a:extLst>
              <a:ext uri="{FF2B5EF4-FFF2-40B4-BE49-F238E27FC236}">
                <a16:creationId xmlns:a16="http://schemas.microsoft.com/office/drawing/2014/main" id="{E8A5A2F5-D126-CB3E-C2FC-FBB2051F405D}"/>
              </a:ext>
            </a:extLst>
          </p:cNvPr>
          <p:cNvSpPr>
            <a:spLocks noGrp="1"/>
          </p:cNvSpPr>
          <p:nvPr>
            <p:ph type="title"/>
          </p:nvPr>
        </p:nvSpPr>
        <p:spPr/>
        <p:txBody>
          <a:bodyPr/>
          <a:lstStyle/>
          <a:p>
            <a:r>
              <a:rPr lang="en-US" dirty="0">
                <a:solidFill>
                  <a:schemeClr val="bg1"/>
                </a:solidFill>
              </a:rPr>
              <a:t>Core Teams:</a:t>
            </a:r>
          </a:p>
        </p:txBody>
      </p:sp>
    </p:spTree>
    <p:extLst>
      <p:ext uri="{BB962C8B-B14F-4D97-AF65-F5344CB8AC3E}">
        <p14:creationId xmlns:p14="http://schemas.microsoft.com/office/powerpoint/2010/main" val="377092434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igin xmlns="dfaba85e-b469-45bd-9789-33a1068ce20c" xsi:nil="true"/>
    <Tags xmlns="dfaba85e-b469-45bd-9789-33a1068ce20c" xsi:nil="true"/>
    <lcf76f155ced4ddcb4097134ff3c332f xmlns="dfaba85e-b469-45bd-9789-33a1068ce20c">
      <Terms xmlns="http://schemas.microsoft.com/office/infopath/2007/PartnerControls"/>
    </lcf76f155ced4ddcb4097134ff3c332f>
    <Description_x002f_Elements xmlns="dfaba85e-b469-45bd-9789-33a1068ce20c"/>
    <TaxCatchAll xmlns="545e5d77-2d9b-4372-a06d-4a612e40de8f" xsi:nil="true"/>
    <Date xmlns="dfaba85e-b469-45bd-9789-33a1068ce20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43A0F0779E7B4FBD7EA60D094E8847" ma:contentTypeVersion="27" ma:contentTypeDescription="Create a new document." ma:contentTypeScope="" ma:versionID="e3741e173ca1cfac3d645279a0a67ba7">
  <xsd:schema xmlns:xsd="http://www.w3.org/2001/XMLSchema" xmlns:xs="http://www.w3.org/2001/XMLSchema" xmlns:p="http://schemas.microsoft.com/office/2006/metadata/properties" xmlns:ns2="dfaba85e-b469-45bd-9789-33a1068ce20c" xmlns:ns3="545e5d77-2d9b-4372-a06d-4a612e40de8f" targetNamespace="http://schemas.microsoft.com/office/2006/metadata/properties" ma:root="true" ma:fieldsID="f663a3952b04b9d37c1cf1810c92735e" ns2:_="" ns3:_="">
    <xsd:import namespace="dfaba85e-b469-45bd-9789-33a1068ce20c"/>
    <xsd:import namespace="545e5d77-2d9b-4372-a06d-4a612e40de8f"/>
    <xsd:element name="properties">
      <xsd:complexType>
        <xsd:sequence>
          <xsd:element name="documentManagement">
            <xsd:complexType>
              <xsd:all>
                <xsd:element ref="ns2:MediaServiceMetadata" minOccurs="0"/>
                <xsd:element ref="ns2:MediaServiceFastMetadata" minOccurs="0"/>
                <xsd:element ref="ns2:Description_x002f_Elements"/>
                <xsd:element ref="ns2:Origin" minOccurs="0"/>
                <xsd:element ref="ns2:Tags" minOccurs="0"/>
                <xsd:element ref="ns2:Date"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aba85e-b469-45bd-9789-33a1068ce2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escription_x002f_Elements" ma:index="10" ma:displayName="Description/Elements" ma:internalName="Description_x002f_Elements">
      <xsd:simpleType>
        <xsd:restriction base="dms:Text">
          <xsd:maxLength value="255"/>
        </xsd:restriction>
      </xsd:simpleType>
    </xsd:element>
    <xsd:element name="Origin" ma:index="11" nillable="true" ma:displayName="Originator" ma:format="Dropdown" ma:internalName="Origin">
      <xsd:simpleType>
        <xsd:restriction base="dms:Text">
          <xsd:maxLength value="255"/>
        </xsd:restriction>
      </xsd:simpleType>
    </xsd:element>
    <xsd:element name="Tags" ma:index="12" nillable="true" ma:displayName="Labels" ma:format="Dropdown" ma:internalName="Tags">
      <xsd:complexType>
        <xsd:complexContent>
          <xsd:extension base="dms:MultiChoiceFillIn">
            <xsd:sequence>
              <xsd:element name="Value" maxOccurs="unbounded" minOccurs="0" nillable="true">
                <xsd:simpleType>
                  <xsd:union memberTypes="dms:Text">
                    <xsd:simpleType>
                      <xsd:restriction base="dms:Choice">
                        <xsd:enumeration value="Cohort 1"/>
                        <xsd:enumeration value="Cohort 2"/>
                        <xsd:enumeration value="Guidance"/>
                        <xsd:enumeration value="Program Goals"/>
                        <xsd:enumeration value="Visual"/>
                        <xsd:enumeration value="Learning"/>
                        <xsd:enumeration value="Roles"/>
                        <xsd:enumeration value="Harvest"/>
                        <xsd:enumeration value="NWG"/>
                        <xsd:enumeration value="KEY DOC"/>
                        <xsd:enumeration value="Tool"/>
                        <xsd:enumeration value="Internal"/>
                        <xsd:enumeration value="Communication"/>
                        <xsd:enumeration value="Planning"/>
                        <xsd:enumeration value="Draft"/>
                        <xsd:enumeration value="External"/>
                        <xsd:enumeration value="Site Communication"/>
                        <xsd:enumeration value="Tutorial"/>
                      </xsd:restriction>
                    </xsd:simpleType>
                  </xsd:union>
                </xsd:simpleType>
              </xsd:element>
            </xsd:sequence>
          </xsd:extension>
        </xsd:complexContent>
      </xsd:complexType>
    </xsd:element>
    <xsd:element name="Date" ma:index="13" nillable="true" ma:displayName="Origin Date" ma:description="Date the document was originally created, if known. (Approximations may be used when actual date is not known.) This is useful because OneDrive and Sharepoint both overwrite the created date and author when a document is uploaded." ma:format="DateOnly" ma:internalName="Date">
      <xsd:simpleType>
        <xsd:restriction base="dms:DateTim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5e5d77-2d9b-4372-a06d-4a612e40de8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97bfcd-746c-4f9e-b2db-1c56ad285a39}" ma:internalName="TaxCatchAll" ma:showField="CatchAllData" ma:web="545e5d77-2d9b-4372-a06d-4a612e40d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C24816-437D-4DD9-BDEA-2E0EB3BF7A65}">
  <ds:schemaRefs>
    <ds:schemaRef ds:uri="http://schemas.microsoft.com/office/2006/metadata/properties"/>
    <ds:schemaRef ds:uri="http://schemas.microsoft.com/office/infopath/2007/PartnerControls"/>
    <ds:schemaRef ds:uri="dfaba85e-b469-45bd-9789-33a1068ce20c"/>
    <ds:schemaRef ds:uri="545e5d77-2d9b-4372-a06d-4a612e40de8f"/>
  </ds:schemaRefs>
</ds:datastoreItem>
</file>

<file path=customXml/itemProps2.xml><?xml version="1.0" encoding="utf-8"?>
<ds:datastoreItem xmlns:ds="http://schemas.openxmlformats.org/officeDocument/2006/customXml" ds:itemID="{B093D0A0-51FF-4A9A-97A5-51D24459949F}">
  <ds:schemaRefs>
    <ds:schemaRef ds:uri="http://schemas.microsoft.com/sharepoint/v3/contenttype/forms"/>
  </ds:schemaRefs>
</ds:datastoreItem>
</file>

<file path=customXml/itemProps3.xml><?xml version="1.0" encoding="utf-8"?>
<ds:datastoreItem xmlns:ds="http://schemas.openxmlformats.org/officeDocument/2006/customXml" ds:itemID="{AACF5008-6494-4D0E-9DEB-E426FF286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aba85e-b469-45bd-9789-33a1068ce20c"/>
    <ds:schemaRef ds:uri="545e5d77-2d9b-4372-a06d-4a612e40de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Paper</Template>
  <Application>Microsoft Office PowerPoint</Application>
  <PresentationFormat>Widescreen</PresentationFormat>
  <Slides>16</Slides>
  <Notes>4</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Paper</vt:lpstr>
      <vt:lpstr>Minneapolis American Indian Center</vt:lpstr>
      <vt:lpstr>Bright Beginnings Recovery Support Program</vt:lpstr>
      <vt:lpstr>Services Provided</vt:lpstr>
      <vt:lpstr>Cultural Teachings and Support</vt:lpstr>
      <vt:lpstr>Baby Moss Bags</vt:lpstr>
      <vt:lpstr>PowerPoint Presentation</vt:lpstr>
      <vt:lpstr>Group Events</vt:lpstr>
      <vt:lpstr>Staff </vt:lpstr>
      <vt:lpstr>Core Teams:</vt:lpstr>
      <vt:lpstr>Mother’s and Father’s voices:  Call for Change</vt:lpstr>
      <vt:lpstr>Mother’s and Father’s voices:  Call for Change</vt:lpstr>
      <vt:lpstr>WFS Bright Beginnings Pilot Project with Hennepin Co.</vt:lpstr>
      <vt:lpstr>Pilot Project</vt:lpstr>
      <vt:lpstr>Pilot Project Numbers</vt:lpstr>
      <vt:lpstr>Other Identified Areas for Change</vt:lpstr>
      <vt:lpstr>Minneapolis American Indian Center WFS/Bright Beginnings Recovery Support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 Name</dc:title>
  <dc:creator>Michelle Roth</dc:creator>
  <cp:lastModifiedBy>laura newton</cp:lastModifiedBy>
  <cp:revision>5</cp:revision>
  <dcterms:created xsi:type="dcterms:W3CDTF">2017-09-22T21:16:05Z</dcterms:created>
  <dcterms:modified xsi:type="dcterms:W3CDTF">2023-04-19T13:14:42Z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0x0101000943A0F0779E7B4FBD7EA60D094E8847</vt:lpwstr>
  </property>
</Properties>
</file>