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147469531" r:id="rId5"/>
    <p:sldId id="285" r:id="rId6"/>
    <p:sldId id="284" r:id="rId7"/>
    <p:sldId id="286" r:id="rId8"/>
    <p:sldId id="2147469533" r:id="rId9"/>
    <p:sldId id="293" r:id="rId10"/>
    <p:sldId id="2147469539" r:id="rId11"/>
    <p:sldId id="287" r:id="rId12"/>
    <p:sldId id="2147469549" r:id="rId13"/>
    <p:sldId id="2147469543" r:id="rId14"/>
    <p:sldId id="2147469544" r:id="rId15"/>
    <p:sldId id="2147469545" r:id="rId16"/>
    <p:sldId id="2147469546" r:id="rId17"/>
    <p:sldId id="2147469547" r:id="rId18"/>
    <p:sldId id="2147469548" r:id="rId19"/>
    <p:sldId id="291" r:id="rId20"/>
    <p:sldId id="2147469540" r:id="rId21"/>
    <p:sldId id="2147469541" r:id="rId22"/>
    <p:sldId id="21474695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D6E514-687E-B5CC-12AE-E4B3EFECD0B7}" name="Vang, Pangta A (DHS)" initials="VPA(" userId="S::pangta.vang@state.mn.us::f7b14595-2aa8-4402-81b8-912ad1ee3db6" providerId="AD"/>
  <p188:author id="{6FF87C3C-F48D-C725-1201-C30684E08B08}" name="Giusto, Karen J (DHS)" initials="GKJ(" userId="S::Karen.Giusto@state.mn.us::40bd0d17-5662-4ffa-8668-6e594e6b939e" providerId="AD"/>
  <p188:author id="{4882AD40-A7C3-E101-C945-DC264D656823}" name="Parrell, Elizabeth M (She/Her/Hers) (DHS)" initials="PEM((" userId="S::Elizabeth.Parrell@state.mn.us::ffd3430c-16ef-4ee2-8d90-4b6610b3fd6e" providerId="AD"/>
  <p188:author id="{CC3CCAAA-29E9-27A9-7FE8-73DCCBC9CAC3}" name="Hayes, Kasey L (She/Her/Hers) (DHS)" initials="HKL((" userId="S::kasey.hayes@state.mn.us::ce8eee21-5db5-46ce-9fdf-fd9cdf83e3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9BCBEB"/>
    <a:srgbClr val="78BE43"/>
    <a:srgbClr val="0D5257"/>
    <a:srgbClr val="A4BCC2"/>
    <a:srgbClr val="8D3F2B"/>
    <a:srgbClr val="5D295F"/>
    <a:srgbClr val="FFC845"/>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7283" autoAdjust="0"/>
  </p:normalViewPr>
  <p:slideViewPr>
    <p:cSldViewPr snapToGrid="0">
      <p:cViewPr varScale="1">
        <p:scale>
          <a:sx n="45" d="100"/>
          <a:sy n="45" d="100"/>
        </p:scale>
        <p:origin x="14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2A2FE-862F-408A-9DC4-7BE176963F1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F1F74-3D61-423C-A402-E53A7BA0E8BB}" type="slidenum">
              <a:rPr lang="en-US" smtClean="0"/>
              <a:t>‹#›</a:t>
            </a:fld>
            <a:endParaRPr lang="en-US"/>
          </a:p>
        </p:txBody>
      </p:sp>
    </p:spTree>
    <p:extLst>
      <p:ext uri="{BB962C8B-B14F-4D97-AF65-F5344CB8AC3E}">
        <p14:creationId xmlns:p14="http://schemas.microsoft.com/office/powerpoint/2010/main" val="271129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mn.gov/dhs/people-we-serve/seniors/health-care/health-care-programs/contact-us/county-tribal-offices.js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n.gov/dhs/people-we-serve/adults/health-care/health-care-programs/programs-and-services/daca.j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n.gov/dhs/people-we-serve/adults/health-care/health-care-programs/programs-and-services/daca.jsp#3"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n.gov/dhs/people-we-serve/adults/health-care/health-care-programs/contact-us/minnesotacare-office.j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docs.dhs.state.mn.us/lfserver/Public/DHS-4020-E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mn.gov/dhs/people-we-serve/seniors/health-care/health-care-programs/contact-us/health-plan-contacts.jsp#4" TargetMode="External"/><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hcpproviderdirectory.dhs.state.mn.u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programs-and-services/ma-fee-for-service.jsp" TargetMode="External"/><Relationship Id="rId4" Type="http://schemas.openxmlformats.org/officeDocument/2006/relationships/hyperlink" Target="https://mn.gov/dhs/people-we-serve/seniors/health-care/health-care-programs/contact-us/mhcp-help-desk.js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ocs.dhs.state.mn.us/lfserver/Public/DHS-4139A-E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contact-us/county-tribal-offices.jsp" TargetMode="External"/><Relationship Id="rId4" Type="http://schemas.openxmlformats.org/officeDocument/2006/relationships/hyperlink" Target="https://auth.mnsure.org/RIDP/?account_type=Individu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191286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Carlos is 67.</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lives in Minnesota after entering the United States without authorization. He has no immigration papers.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is not married and has no children.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makes $1,500 a month, or $18,000 a year.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is uninsured, and his job doesn’t offer health insurance. </a:t>
            </a:r>
          </a:p>
          <a:p>
            <a:pPr marL="0" marR="0" lvl="0" indent="0">
              <a:lnSpc>
                <a:spcPct val="112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Visit </a:t>
            </a:r>
            <a:r>
              <a:rPr lang="en-US" sz="4800" u="sng" dirty="0"/>
              <a:t>mn.gov/</a:t>
            </a:r>
            <a:r>
              <a:rPr lang="en-US" sz="4800" u="sng" dirty="0" err="1"/>
              <a:t>dhs</a:t>
            </a:r>
            <a:r>
              <a:rPr lang="en-US" sz="4800" u="sng" dirty="0"/>
              <a:t>/MinnesotaCare </a:t>
            </a:r>
            <a:r>
              <a:rPr lang="en-US" sz="4800" u="none" dirty="0"/>
              <a:t>to find a navigator to help you apply with free one-on-one help. Or learn how to apply online on the website or find paper applications to print out</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10</a:t>
            </a:fld>
            <a:endParaRPr lang="en-US"/>
          </a:p>
        </p:txBody>
      </p:sp>
    </p:spTree>
    <p:extLst>
      <p:ext uri="{BB962C8B-B14F-4D97-AF65-F5344CB8AC3E}">
        <p14:creationId xmlns:p14="http://schemas.microsoft.com/office/powerpoint/2010/main" val="6164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Fatima and Ibrahim are both 45.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and neither has immigration papers.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are married and have two children, who are both U.S. citizens and already receive Medical Assistance coverage.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Their household income is $60,000 a year.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Their employers do not offer health insurance they can afford.</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Call a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navigator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your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county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for help requesting insurance for the parents. Do not apply online – you already have a case in the system for your children’s insurance.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people who newly qualify for MinnesotaCare may have an immediate family member like a child already enrolled in MinnesotaCare. Or the child may already be enrolled in Medical Assistance, which is another insurance program for low-income Minnesotans.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When a person who wants MinnesotaCare has an immediate family member, such as a spouse or child, who is already enrolled in Medical Assistance or MinnesotaCare, the person will not need to submit an application for MinnesotaCare. They already have a case started. The person should contact their county or a navigator for help. Because we already have basic information about their household, they do not need to provide an entire application of information. And in fact submitting another application may create problems and delays in getting insurance. Again, people with an immediate family member on Medical Assistance should NOT submit an application for MinnesotaCare. They should also not apply online. They should contact their county or a navigator for help.</a:t>
            </a:r>
          </a:p>
        </p:txBody>
      </p:sp>
      <p:sp>
        <p:nvSpPr>
          <p:cNvPr id="4" name="Slide Number Placeholder 3"/>
          <p:cNvSpPr>
            <a:spLocks noGrp="1"/>
          </p:cNvSpPr>
          <p:nvPr>
            <p:ph type="sldNum" sz="quarter" idx="5"/>
          </p:nvPr>
        </p:nvSpPr>
        <p:spPr/>
        <p:txBody>
          <a:bodyPr/>
          <a:lstStyle/>
          <a:p>
            <a:fld id="{B26F1F74-3D61-423C-A402-E53A7BA0E8BB}" type="slidenum">
              <a:rPr lang="en-US" smtClean="0"/>
              <a:t>11</a:t>
            </a:fld>
            <a:endParaRPr lang="en-US"/>
          </a:p>
        </p:txBody>
      </p:sp>
    </p:spTree>
    <p:extLst>
      <p:ext uri="{BB962C8B-B14F-4D97-AF65-F5344CB8AC3E}">
        <p14:creationId xmlns:p14="http://schemas.microsoft.com/office/powerpoint/2010/main" val="42351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Paul and Nadine are both 26.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and neither has immigration papers.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are married and have two children, who are both U.S. citizens.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make $62,000 a year.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Their employers do not offer health insurance they can afford for their family.</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for all four family members.</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12</a:t>
            </a:fld>
            <a:endParaRPr lang="en-US"/>
          </a:p>
        </p:txBody>
      </p:sp>
    </p:spTree>
    <p:extLst>
      <p:ext uri="{BB962C8B-B14F-4D97-AF65-F5344CB8AC3E}">
        <p14:creationId xmlns:p14="http://schemas.microsoft.com/office/powerpoint/2010/main" val="43377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Amari is 21.</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after coming to the United States on a Visa, which has expired. They stayed in the country and have no immigration papers.</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make $2,500 a month, or $30,000 a year.</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13</a:t>
            </a:fld>
            <a:endParaRPr lang="en-US"/>
          </a:p>
        </p:txBody>
      </p:sp>
    </p:spTree>
    <p:extLst>
      <p:ext uri="{BB962C8B-B14F-4D97-AF65-F5344CB8AC3E}">
        <p14:creationId xmlns:p14="http://schemas.microsoft.com/office/powerpoint/2010/main" val="108852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Ana is 35.</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She lives in Minnesota and is a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Deferred Action for Childhood Arrivals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(DACA) recipient.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She is not married and has no children.</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She makes $2,500 a month, or $30,000 a year.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She is uninsured, and her job doesn’t offer insurance.</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DACA recipients have been eligible for MinnesotaCare since 2017 and follow a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different application process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14</a:t>
            </a:fld>
            <a:endParaRPr lang="en-US"/>
          </a:p>
        </p:txBody>
      </p:sp>
    </p:spTree>
    <p:extLst>
      <p:ext uri="{BB962C8B-B14F-4D97-AF65-F5344CB8AC3E}">
        <p14:creationId xmlns:p14="http://schemas.microsoft.com/office/powerpoint/2010/main" val="9855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MS Gothic" panose="020B0609070205080204" pitchFamily="49" charset="-128"/>
                <a:cs typeface="Segoe UI" panose="020B0502040204020203" pitchFamily="34" charset="0"/>
              </a:rPr>
              <a:t>Maria is 32.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MS Gothic" panose="020B0609070205080204" pitchFamily="49" charset="-128"/>
                <a:cs typeface="Segoe UI" panose="020B0502040204020203" pitchFamily="34" charset="0"/>
              </a:rPr>
              <a:t>She lives in Minnesota and has applied for asylum, but has not yet received employment authorization.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MS Gothic" panose="020B0609070205080204" pitchFamily="49" charset="-128"/>
                <a:cs typeface="Segoe UI" panose="020B0502040204020203" pitchFamily="34" charset="0"/>
              </a:rPr>
              <a:t>She has a 10-year-old child whose application for asylum has been pending for less than 180 days.</a:t>
            </a: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She is currently self-employed and earns $27,000 annually.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Her and her child have no health insurance.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Maria should complete an application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p>
          <a:p>
            <a:pPr marL="0" marR="0" lvl="0" indent="0">
              <a:lnSpc>
                <a:spcPct val="112000"/>
              </a:lnSpc>
              <a:spcBef>
                <a:spcPts val="0"/>
              </a:spcBef>
              <a:spcAft>
                <a:spcPts val="10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0"/>
              </a:spcBef>
              <a:spcAft>
                <a:spcPts val="10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Once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Maria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receives employment authorization and her child’s application for asylum has been pending for 180 days, they should report the changes to the Department of Human Services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Health Care Consumer Support team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Her child may be eligible for Medical Assistance. She can work with the state to move her child from MinnesotaCare to Medical Assistance if eligible.</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15</a:t>
            </a:fld>
            <a:endParaRPr lang="en-US"/>
          </a:p>
        </p:txBody>
      </p:sp>
    </p:spTree>
    <p:extLst>
      <p:ext uri="{BB962C8B-B14F-4D97-AF65-F5344CB8AC3E}">
        <p14:creationId xmlns:p14="http://schemas.microsoft.com/office/powerpoint/2010/main" val="101672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2000"/>
              </a:lnSpc>
              <a:spcBef>
                <a:spcPts val="375"/>
              </a:spcBef>
              <a:spcAft>
                <a:spcPts val="0"/>
              </a:spcAft>
              <a:buFont typeface="+mj-lt"/>
              <a:buAutoNum type="arabicPeriod"/>
            </a:pP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Watch your mail.</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will receive a letter titled “Health Care Notice.” It will say either: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b="1"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a:t>
            </a:r>
            <a:r>
              <a:rPr lang="en-US"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pproved</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for MinnesotaCare. </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Your insurance will start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Approved</a:t>
            </a:r>
            <a:r>
              <a:rPr lang="en-US" sz="110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for MinnesotaCare and </a:t>
            </a:r>
            <a:r>
              <a:rPr lang="en-US" sz="11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You must give us more information</a:t>
            </a:r>
            <a:r>
              <a:rPr lang="en-US" sz="110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9144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This means you have been approved for MinnesotaCare, but we need more information or paper proof from you. The letter will tell the information you need to provide, and by when. If the information is not received by that date, your MinnesotaCare may end.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Does not qualify. This means you are ineligible for MinnesotaCare.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If other people in your household are eligible for other programs, the notice will include that eligibility information as well.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5720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16</a:t>
            </a:fld>
            <a:endParaRPr lang="en-US"/>
          </a:p>
        </p:txBody>
      </p:sp>
    </p:spTree>
    <p:extLst>
      <p:ext uri="{BB962C8B-B14F-4D97-AF65-F5344CB8AC3E}">
        <p14:creationId xmlns:p14="http://schemas.microsoft.com/office/powerpoint/2010/main" val="22395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mj-lt"/>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2. Pay your premium.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ts val="1670"/>
              </a:lnSpc>
              <a:spcBef>
                <a:spcPts val="0"/>
              </a:spcBef>
              <a:spcAft>
                <a:spcPts val="1500"/>
              </a:spcAft>
            </a:pPr>
            <a:r>
              <a:rPr lang="en-US" sz="1100" dirty="0">
                <a:solidFill>
                  <a:srgbClr val="333333"/>
                </a:solidFill>
                <a:effectLst/>
                <a:latin typeface="Calibri" panose="020F0502020204030204" pitchFamily="34" charset="0"/>
                <a:ea typeface="Times New Roman" panose="02020603050405020304" pitchFamily="18" charset="0"/>
              </a:rPr>
              <a:t>Once approved for MinnesotaCare, the insurance begins the month after you </a:t>
            </a:r>
            <a:r>
              <a:rPr lang="en-US" sz="1100" u="sng" dirty="0">
                <a:solidFill>
                  <a:srgbClr val="000000"/>
                </a:solidFill>
                <a:effectLst/>
                <a:latin typeface="Calibri" panose="020F0502020204030204" pitchFamily="34" charset="0"/>
                <a:ea typeface="Times New Roman" panose="02020603050405020304" pitchFamily="18" charset="0"/>
              </a:rPr>
              <a:t>pay your premium</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rgbClr val="333333"/>
                </a:solidFill>
                <a:effectLst/>
                <a:latin typeface="Calibri" panose="020F0502020204030204" pitchFamily="34" charset="0"/>
                <a:ea typeface="Times New Roman" panose="02020603050405020304" pitchFamily="18" charset="0"/>
              </a:rPr>
              <a:t> if you have one. If your premium bill shows $0, skip this step.</a:t>
            </a:r>
            <a:endParaRPr lang="en-US" sz="1200" dirty="0">
              <a:effectLst/>
              <a:latin typeface="Times New Roman" panose="02020603050405020304" pitchFamily="18" charset="0"/>
              <a:ea typeface="Times New Roman" panose="02020603050405020304" pitchFamily="18" charset="0"/>
            </a:endParaRPr>
          </a:p>
          <a:p>
            <a:pPr marL="457200" marR="0">
              <a:lnSpc>
                <a:spcPts val="1670"/>
              </a:lnSpc>
              <a:spcBef>
                <a:spcPts val="0"/>
              </a:spcBef>
              <a:spcAft>
                <a:spcPts val="1500"/>
              </a:spcAft>
            </a:pPr>
            <a:r>
              <a:rPr lang="en-US" sz="1100" dirty="0">
                <a:solidFill>
                  <a:srgbClr val="333333"/>
                </a:solidFill>
                <a:effectLst/>
                <a:latin typeface="Calibri" panose="020F0502020204030204" pitchFamily="34" charset="0"/>
                <a:ea typeface="Times New Roman" panose="02020603050405020304" pitchFamily="18" charset="0"/>
              </a:rPr>
              <a:t>You need to pay the premium bill by noon on the last business day of the month for the insurance to start on the first day of the next month. You can pay your bill:</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Online: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Visit </a:t>
            </a: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will need your case number, the bill/invoice number and the bill amount.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can pay by credit card or electronic withdrawal from a checking account.</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By phone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Call 800-657-3672. Choose “Option 1” for enrolled, and “Option 1” again to make a payment.</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will need your case number, the bill/invoice number and the bill amount. </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can pay by credit card (VISA or MasterCard) or electronic withdrawal from a checking account.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By mail: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Allow enough time for your payment to arrive by the due date on the bill/invoice.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can pay by check or money order. Do not mail cash. Write your case number on your check or money order.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Mail your payment with the payment stub to:</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MinnesotaCare</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 Box 64834</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 Paul, MN 55164-0834</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person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Pay your premium at the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MinnesotaCare office</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downtown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Monday to Friday, 8 a.m. to 4 p.m.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828800" marR="0">
              <a:lnSpc>
                <a:spcPct val="112000"/>
              </a:lnSpc>
              <a:spcBef>
                <a:spcPts val="375"/>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can pay by cash, check or money order. If you pay by cash, you must have the exact amount.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County offices do not take MinnesotaCare payments.</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1000"/>
              </a:spcBef>
              <a:spcAft>
                <a:spcPts val="1000"/>
              </a:spcAft>
              <a:buFont typeface="+mj-lt"/>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1" indent="0">
              <a:lnSpc>
                <a:spcPct val="112000"/>
              </a:lnSpc>
              <a:spcBef>
                <a:spcPts val="375"/>
              </a:spcBef>
              <a:spcAft>
                <a:spcPts val="0"/>
              </a:spcAft>
              <a:buFont typeface="Arial" panose="020B0604020202020204" pitchFamily="34" charset="0"/>
              <a:buNone/>
            </a:pPr>
            <a:r>
              <a:rPr lang="en-US" sz="1100" dirty="0">
                <a:solidFill>
                  <a:srgbClr val="333333"/>
                </a:solidFill>
                <a:effectLst/>
                <a:latin typeface="Calibri" panose="020F0502020204030204" pitchFamily="34" charset="0"/>
                <a:ea typeface="Times New Roman" panose="02020603050405020304" pitchFamily="18" charset="0"/>
              </a:rPr>
              <a:t>To continue to keep MinnesotaCare, you must pay the premium bill each month. It is due around the 15th of each month. Payments received after 5:00 p.m. or on holidays or weekends will be credited the following business day.</a:t>
            </a:r>
          </a:p>
          <a:p>
            <a:pPr marL="457200" marR="0" lvl="1" indent="0">
              <a:lnSpc>
                <a:spcPct val="112000"/>
              </a:lnSpc>
              <a:spcBef>
                <a:spcPts val="375"/>
              </a:spcBef>
              <a:spcAft>
                <a:spcPts val="0"/>
              </a:spcAft>
              <a:buFont typeface="Arial" panose="020B0604020202020204" pitchFamily="34" charset="0"/>
              <a:buNone/>
            </a:pP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17</a:t>
            </a:fld>
            <a:endParaRPr lang="en-US"/>
          </a:p>
        </p:txBody>
      </p:sp>
    </p:spTree>
    <p:extLst>
      <p:ext uri="{BB962C8B-B14F-4D97-AF65-F5344CB8AC3E}">
        <p14:creationId xmlns:p14="http://schemas.microsoft.com/office/powerpoint/2010/main" val="314717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Symbol" panose="05050102010706020507" pitchFamily="18" charset="2"/>
              <a:buNone/>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 Look for your insurance card in the mail.</a:t>
            </a:r>
          </a:p>
          <a:p>
            <a:pPr marL="0" marR="0" indent="45720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Your Minnesota Health Care Programs ID card looks</a:t>
            </a:r>
            <a:r>
              <a:rPr lang="en-US" sz="12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like this:</a:t>
            </a: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5720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means you have health insurance. Show it when you receive health care services.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If you </a:t>
            </a:r>
            <a:r>
              <a:rPr lang="en-US"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do not</a:t>
            </a: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receive an ID card within a couple weeks, </a:t>
            </a:r>
            <a:r>
              <a:rPr lang="en-US"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do not submit another application.</a:t>
            </a: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Call Health Care Consumer Support: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nSpc>
                <a:spcPts val="1670"/>
              </a:lnSpc>
              <a:spcBef>
                <a:spcPts val="0"/>
              </a:spcBef>
              <a:spcAft>
                <a:spcPts val="1500"/>
              </a:spcAft>
            </a:pPr>
            <a:r>
              <a:rPr lang="en-US" sz="1200" dirty="0">
                <a:solidFill>
                  <a:srgbClr val="333333"/>
                </a:solidFill>
                <a:effectLst/>
                <a:latin typeface="Calibri" panose="020F0502020204030204" pitchFamily="34" charset="0"/>
                <a:ea typeface="Times New Roman" panose="02020603050405020304" pitchFamily="18" charset="0"/>
              </a:rPr>
              <a:t>8 a.m. to 4 p.m., Monday-Friday</a:t>
            </a:r>
            <a:br>
              <a:rPr lang="en-US" sz="1200" dirty="0">
                <a:solidFill>
                  <a:srgbClr val="333333"/>
                </a:solidFill>
                <a:effectLst/>
                <a:latin typeface="Calibri" panose="020F0502020204030204" pitchFamily="34" charset="0"/>
                <a:ea typeface="Times New Roman" panose="02020603050405020304" pitchFamily="18" charset="0"/>
              </a:rPr>
            </a:br>
            <a:r>
              <a:rPr lang="en-US" sz="1200" dirty="0">
                <a:solidFill>
                  <a:srgbClr val="333333"/>
                </a:solidFill>
                <a:effectLst/>
                <a:latin typeface="Calibri" panose="020F0502020204030204" pitchFamily="34" charset="0"/>
                <a:ea typeface="Times New Roman" panose="02020603050405020304" pitchFamily="18" charset="0"/>
              </a:rPr>
              <a:t>651-297-3862 or 800-657-3672</a:t>
            </a:r>
            <a:br>
              <a:rPr lang="en-US" sz="1200" dirty="0">
                <a:solidFill>
                  <a:srgbClr val="333333"/>
                </a:solidFill>
                <a:effectLst/>
                <a:latin typeface="Calibri" panose="020F0502020204030204" pitchFamily="34" charset="0"/>
                <a:ea typeface="Times New Roman" panose="02020603050405020304" pitchFamily="18" charset="0"/>
              </a:rPr>
            </a:br>
            <a:r>
              <a:rPr lang="en-US" sz="1200" dirty="0">
                <a:solidFill>
                  <a:srgbClr val="333333"/>
                </a:solidFill>
                <a:effectLst/>
                <a:latin typeface="Calibri" panose="020F0502020204030204" pitchFamily="34" charset="0"/>
                <a:ea typeface="Times New Roman" panose="02020603050405020304" pitchFamily="18" charset="0"/>
              </a:rPr>
              <a:t>For those who speak little or no English, there are free interpreter services.</a:t>
            </a:r>
            <a:br>
              <a:rPr lang="en-US" sz="1200" dirty="0">
                <a:solidFill>
                  <a:srgbClr val="333333"/>
                </a:solidFill>
                <a:effectLst/>
                <a:latin typeface="Calibri" panose="020F0502020204030204" pitchFamily="34" charset="0"/>
                <a:ea typeface="Times New Roman" panose="02020603050405020304" pitchFamily="18" charset="0"/>
              </a:rPr>
            </a:br>
            <a:r>
              <a:rPr lang="en-US" sz="1200" dirty="0">
                <a:solidFill>
                  <a:srgbClr val="333333"/>
                </a:solidFill>
                <a:effectLst/>
                <a:latin typeface="Calibri" panose="020F0502020204030204" pitchFamily="34" charset="0"/>
                <a:ea typeface="Times New Roman" panose="02020603050405020304" pitchFamily="18" charset="0"/>
              </a:rPr>
              <a:t>TTY: Use your preferred relay service </a:t>
            </a:r>
          </a:p>
          <a:p>
            <a:pPr marL="914400" marR="0">
              <a:lnSpc>
                <a:spcPts val="1670"/>
              </a:lnSpc>
              <a:spcBef>
                <a:spcPts val="0"/>
              </a:spcBef>
              <a:spcAft>
                <a:spcPts val="1500"/>
              </a:spcAft>
            </a:pPr>
            <a:endParaRPr lang="en-US" sz="1200" dirty="0">
              <a:solidFill>
                <a:srgbClr val="333333"/>
              </a:solidFill>
              <a:effectLst/>
              <a:latin typeface="Calibri" panose="020F0502020204030204" pitchFamily="34" charset="0"/>
              <a:ea typeface="Times New Roman" panose="02020603050405020304" pitchFamily="18" charset="0"/>
            </a:endParaRPr>
          </a:p>
          <a:p>
            <a:pPr marL="0" marR="0" lvl="0" indent="0">
              <a:lnSpc>
                <a:spcPct val="112000"/>
              </a:lnSpc>
              <a:spcBef>
                <a:spcPts val="375"/>
              </a:spcBef>
              <a:spcAft>
                <a:spcPts val="0"/>
              </a:spcAft>
              <a:buFont typeface="+mj-lt"/>
              <a:buNone/>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Some enrollees get their MinnesotaCare insurance through a health plan. The health plans are: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endPar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12000"/>
              </a:lnSpc>
              <a:spcBef>
                <a:spcPts val="0"/>
              </a:spcBef>
              <a:spcAft>
                <a:spcPts val="0"/>
              </a:spcAft>
              <a:buSzPts val="1000"/>
              <a:buFont typeface="Symbol" panose="05050102010706020507" pitchFamily="18" charset="2"/>
              <a:buNone/>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You may also get an insurance card from one of these health plans for you or one of your family members.</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18</a:t>
            </a:fld>
            <a:endParaRPr lang="en-US"/>
          </a:p>
        </p:txBody>
      </p:sp>
    </p:spTree>
    <p:extLst>
      <p:ext uri="{BB962C8B-B14F-4D97-AF65-F5344CB8AC3E}">
        <p14:creationId xmlns:p14="http://schemas.microsoft.com/office/powerpoint/2010/main" val="313976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375"/>
              </a:spcBef>
              <a:spcAft>
                <a:spcPts val="0"/>
              </a:spcAft>
              <a:buFont typeface="+mj-lt"/>
              <a:buNone/>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If you or a family member are enrolled in health plan member and you received another ID </a:t>
            </a:r>
            <a:r>
              <a:rPr lang="en-US" sz="11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card tThen </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or the family member must go to doctors, dentists and other providers who are in your health plan's network for most services. Contact your health plan at the number on the ID card they gave you for help.</a:t>
            </a:r>
          </a:p>
          <a:p>
            <a:pPr marL="457200" marR="0">
              <a:lnSpc>
                <a:spcPct val="112000"/>
              </a:lnSpc>
              <a:spcBef>
                <a:spcPts val="375"/>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If you are not a health plan member, you have what is called “fee-for-service” coverage. That means can go to any doctor, dentist or other provider in the fee-for-service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Provider Directory</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These providers all accept your insurance. You also can call the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Health Care Consumer Supports</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call center for help finding a provider.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more about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fee-for-service” coverage</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19</a:t>
            </a:fld>
            <a:endParaRPr lang="en-US"/>
          </a:p>
        </p:txBody>
      </p:sp>
    </p:spTree>
    <p:extLst>
      <p:ext uri="{BB962C8B-B14F-4D97-AF65-F5344CB8AC3E}">
        <p14:creationId xmlns:p14="http://schemas.microsoft.com/office/powerpoint/2010/main" val="32316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Health insurance helps you be your healthiest and live your life to the fullest. It can help you get ahead. It also protects you from high costs in case of illness or injury.</a:t>
            </a:r>
          </a:p>
          <a:p>
            <a:endParaRPr lang="en-US" dirty="0"/>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Everyone who lives in Minnesota deserves the peace of mind that comes with health insurance. </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2</a:t>
            </a:fld>
            <a:endParaRPr lang="en-US"/>
          </a:p>
        </p:txBody>
      </p:sp>
    </p:spTree>
    <p:extLst>
      <p:ext uri="{BB962C8B-B14F-4D97-AF65-F5344CB8AC3E}">
        <p14:creationId xmlns:p14="http://schemas.microsoft.com/office/powerpoint/2010/main" val="354615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MinnesotaCare offers comprehensive health insurance to people who live in the state who cannot afford private or employer-sponsored insurance. It’s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free or lower cost health insurance for people without other health insurance who live in Minnesota.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has been around for more than 30 years. It was created by Minnesotans, for Minnesotans.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helps you pay for health care services, like those shown on the screen (read through list).</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3</a:t>
            </a:fld>
            <a:endParaRPr lang="en-US"/>
          </a:p>
        </p:txBody>
      </p:sp>
    </p:spTree>
    <p:extLst>
      <p:ext uri="{BB962C8B-B14F-4D97-AF65-F5344CB8AC3E}">
        <p14:creationId xmlns:p14="http://schemas.microsoft.com/office/powerpoint/2010/main" val="267849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More Minnesotans can now access MinnesotaCare. Beginning in 2025, MinnesotaCare is available to Minnesotans regardless of their i</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mmigration status. Applicants must meet income limits and other rules. </a:t>
            </a:r>
          </a:p>
          <a:p>
            <a:endParaRPr lang="en-US" sz="1200" dirty="0">
              <a:solidFill>
                <a:srgbClr val="000000"/>
              </a:solidFill>
              <a:effectLst/>
              <a:latin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cs typeface="Calibri" panose="020F0502020204030204" pitchFamily="34" charset="0"/>
              </a:rPr>
              <a:t>You are eligible for MinnesotaCare if you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Live in Minnesota. </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 the income limits. </a:t>
            </a:r>
          </a:p>
          <a:p>
            <a:pPr marL="342900" marR="0" lvl="0" indent="-342900">
              <a:lnSpc>
                <a:spcPct val="112000"/>
              </a:lnSpc>
              <a:spcBef>
                <a:spcPts val="100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Lack other health insurance options. If your job offers you health insurance, you may still qualify if the insurance from your job is too expensive for you.</a:t>
            </a:r>
          </a:p>
          <a:p>
            <a:pPr marL="342900" marR="0" lvl="0" indent="-342900">
              <a:lnSpc>
                <a:spcPct val="112000"/>
              </a:lnSpc>
              <a:spcBef>
                <a:spcPts val="1000"/>
              </a:spcBef>
              <a:spcAft>
                <a:spcPts val="10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1000"/>
              </a:spcBef>
              <a:spcAft>
                <a:spcPts val="10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you meet these requirements, you should apply.</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4</a:t>
            </a:fld>
            <a:endParaRPr lang="en-US"/>
          </a:p>
        </p:txBody>
      </p:sp>
    </p:spTree>
    <p:extLst>
      <p:ext uri="{BB962C8B-B14F-4D97-AF65-F5344CB8AC3E}">
        <p14:creationId xmlns:p14="http://schemas.microsoft.com/office/powerpoint/2010/main" val="847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income limits for MinnesotaCare. The limits depend on the number of people in your household.  For example, the income limit for 1 person is $30,120 a year. The income limit for a family of four is $62,400.</a:t>
            </a:r>
          </a:p>
          <a:p>
            <a:endParaRPr lang="en-US" dirty="0"/>
          </a:p>
          <a:p>
            <a:r>
              <a:rPr lang="en-US" dirty="0"/>
              <a:t>People applying for MinnesotaCare must provide proof that they meet the income limits. Proof can include paystubs or bank statements. Or applicants can sign a legal document attesting to meeting the income limits. </a:t>
            </a:r>
          </a:p>
        </p:txBody>
      </p:sp>
      <p:sp>
        <p:nvSpPr>
          <p:cNvPr id="4" name="Slide Number Placeholder 3"/>
          <p:cNvSpPr>
            <a:spLocks noGrp="1"/>
          </p:cNvSpPr>
          <p:nvPr>
            <p:ph type="sldNum" sz="quarter" idx="5"/>
          </p:nvPr>
        </p:nvSpPr>
        <p:spPr/>
        <p:txBody>
          <a:bodyPr/>
          <a:lstStyle/>
          <a:p>
            <a:fld id="{B26F1F74-3D61-423C-A402-E53A7BA0E8BB}" type="slidenum">
              <a:rPr lang="en-US" smtClean="0"/>
              <a:t>5</a:t>
            </a:fld>
            <a:endParaRPr lang="en-US"/>
          </a:p>
        </p:txBody>
      </p:sp>
    </p:spTree>
    <p:extLst>
      <p:ext uri="{BB962C8B-B14F-4D97-AF65-F5344CB8AC3E}">
        <p14:creationId xmlns:p14="http://schemas.microsoft.com/office/powerpoint/2010/main" val="484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MinnesotaCare members pay a monthly bill, called a premium, for their insurance. The bill amount depends on your income, family size and the number of family members enrolled in the program.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people never have to pay a premium:</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Children younger than 21.</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American Indians and Alaskan Natives and their families.</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Military members and their families for 12 months if they became eligible within 24 months after completing active duty.</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After you apply, you will be told if you qualify for MinnesotaCare. You then need to pay your first monthly premium for your insurance to begin. </a:t>
            </a:r>
          </a:p>
          <a:p>
            <a:pPr marL="0" marR="0">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100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Monthly premiums have been temporarily lowered through December 2025 due to a federal law during COVID-19. Many people will pay no monthly premium until the premiums return to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previous amounts in 2026</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spcBef>
                <a:spcPts val="1000"/>
              </a:spcBef>
              <a:spcAft>
                <a:spcPts val="1000"/>
              </a:spcAft>
            </a:pPr>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6</a:t>
            </a:fld>
            <a:endParaRPr lang="en-US"/>
          </a:p>
        </p:txBody>
      </p:sp>
    </p:spTree>
    <p:extLst>
      <p:ext uri="{BB962C8B-B14F-4D97-AF65-F5344CB8AC3E}">
        <p14:creationId xmlns:p14="http://schemas.microsoft.com/office/powerpoint/2010/main" val="8726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MinnesotaCare members need to pay part of their medical bills. This cost sharing is called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copay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It is a fixed amount your pay out of pocket for a specific health care service.</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people never have copays:</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Children younger than 21 years old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regnant people</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American Indians enrolled in a federally recognized Tribe</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American Indians who receive services from an Indian health care provider or through a referral from the Indian Health Services (IHS) Contract Health Services    </a:t>
            </a:r>
          </a:p>
          <a:p>
            <a:pPr marL="0" marR="0">
              <a:lnSpc>
                <a:spcPct val="112000"/>
              </a:lnSpc>
              <a:spcBef>
                <a:spcPts val="1000"/>
              </a:spcBef>
              <a:spcAft>
                <a:spcPts val="1000"/>
              </a:spcAft>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a:lnSpc>
                <a:spcPct val="112000"/>
              </a:lnSpc>
              <a:spcBef>
                <a:spcPts val="1000"/>
              </a:spcBef>
              <a:spcAft>
                <a:spcPts val="1000"/>
              </a:spcAft>
            </a:pPr>
            <a:r>
              <a:rPr lang="en-US" sz="1800" dirty="0">
                <a:effectLst/>
                <a:latin typeface="Segoe UI" panose="020B0502040204020203" pitchFamily="34" charset="0"/>
                <a:ea typeface="Times New Roman" panose="02020603050405020304" pitchFamily="18" charset="0"/>
                <a:cs typeface="Segoe UI" panose="020B0502040204020203" pitchFamily="34" charset="0"/>
              </a:rPr>
              <a:t>MinnesotaCare covers a broad range of services for preventive care, routine care, specialty care and emergency care. Most services do not have a copay.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for preventive care, such as annual checkups, cancer screenings and vaccinations</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for outpatient surgery</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for durable medical equipment, like wheelchairs, walkers, oxygen equipment or blood-testing strips for diabetes</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for dental visits</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for mental health medicines  </a:t>
            </a: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copays:</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 for brand-name medicines or $10 for generic medicines with a maximum of $70 per month</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$28 for doctor-office visits</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$100 for emergency room visits ($0 copay if ER visit leads to hospitalization)</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$250 for inpatient hospital admission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$45 per visit for radiology services, like X-rays</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 per pair of eyeglasses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You pay your copay directly to your health care provider. Some providers make you pay the copay before you receive care.</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Those are the only costs MinnesotaCare members pay for covered services. MinnesotaCare members have no deductible. (Deductibles are required amounts you must pay out of pocket before the insurance pay for your medical bills.)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7</a:t>
            </a:fld>
            <a:endParaRPr lang="en-US"/>
          </a:p>
        </p:txBody>
      </p:sp>
    </p:spTree>
    <p:extLst>
      <p:ext uri="{BB962C8B-B14F-4D97-AF65-F5344CB8AC3E}">
        <p14:creationId xmlns:p14="http://schemas.microsoft.com/office/powerpoint/2010/main" val="24378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can apply for MinnesotaCare at any time during the year. There is no deadline to apply. </a:t>
            </a:r>
            <a:r>
              <a:rPr lang="en-US" sz="1100" u="sng" dirty="0">
                <a:solidFill>
                  <a:srgbClr val="0563C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There are no limits on the number of people who may enroll</a:t>
            </a:r>
            <a:r>
              <a:rPr lang="en-US" sz="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Choose the easiest way for you to apply:</a:t>
            </a:r>
          </a:p>
          <a:p>
            <a:pPr marL="342900" marR="0" lvl="0" indent="-342900">
              <a:lnSpc>
                <a:spcPct val="112000"/>
              </a:lnSpc>
              <a:spcBef>
                <a:spcPts val="100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One-on-one help: Get free help from an expert in your community. Navigators walk you through the process. They also answer your questions. Find a navigator who speaks your language at </a:t>
            </a:r>
            <a:r>
              <a:rPr lang="en-US" sz="11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mnsure.org/free-help</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You can also call 651-539-2099 or 855-366-7873 for help in your language.</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Online: Apply online at </a:t>
            </a: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mnsure.org</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You will need to register for an account, or sign in if you already have one. Note: If your children or other family members are already enrolled in Medical Assistance or MinnesotaCare, do not submit a new application. Call a navigator or your </a:t>
            </a: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county</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for help.</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Paper form: Fill out the paper application, and submit it to your county</a:t>
            </a: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You can find applications on our website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mn.gov/</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dhs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through a navigator or at your county office.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To help you get MinnesotaCare started as quickly as possible:</a:t>
            </a:r>
          </a:p>
          <a:p>
            <a:pPr marL="342900" marR="0" lvl="0" indent="-342900">
              <a:lnSpc>
                <a:spcPct val="112000"/>
              </a:lnSpc>
              <a:spcBef>
                <a:spcPts val="100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Be thorough and complete in your application. </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Answer </a:t>
            </a: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requests for more information</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immediately.</a:t>
            </a:r>
          </a:p>
          <a:p>
            <a:pPr marL="342900" marR="0" lvl="0" indent="-342900">
              <a:lnSpc>
                <a:spcPct val="112000"/>
              </a:lnSpc>
              <a:spcBef>
                <a:spcPts val="0"/>
              </a:spcBef>
              <a:spcAft>
                <a:spcPts val="1000"/>
              </a:spcAft>
              <a:buFont typeface="Symbol" panose="05050102010706020507" pitchFamily="18" charset="2"/>
              <a:buChar char=""/>
            </a:pP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Pay your premium </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immediately.</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8</a:t>
            </a:fld>
            <a:endParaRPr lang="en-US"/>
          </a:p>
        </p:txBody>
      </p:sp>
    </p:spTree>
    <p:extLst>
      <p:ext uri="{BB962C8B-B14F-4D97-AF65-F5344CB8AC3E}">
        <p14:creationId xmlns:p14="http://schemas.microsoft.com/office/powerpoint/2010/main" val="176010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created a one-stop shop for all things MinnesotaCare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mn.gov/</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dhs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a:t>
            </a:r>
            <a:r>
              <a:rPr lang="en-US" dirty="0"/>
              <a:t>. This website provides you with all the information you need and is available in English, Spanish, Somali and Oromo. </a:t>
            </a:r>
          </a:p>
          <a:p>
            <a:endParaRPr lang="en-US" dirty="0"/>
          </a:p>
          <a:p>
            <a:r>
              <a:rPr lang="en-US" dirty="0"/>
              <a:t>Learn about eligibility rules and how much you’ll have to pay for your insurance and health care services. You can apply online or get help with your application. Learn about what happens next after you get approved for MinnesotaCare. Get answers to frequently asked questions. And get translated versions of notices you may receive in the mail.</a:t>
            </a:r>
          </a:p>
        </p:txBody>
      </p:sp>
      <p:sp>
        <p:nvSpPr>
          <p:cNvPr id="4" name="Slide Number Placeholder 3"/>
          <p:cNvSpPr>
            <a:spLocks noGrp="1"/>
          </p:cNvSpPr>
          <p:nvPr>
            <p:ph type="sldNum" sz="quarter" idx="5"/>
          </p:nvPr>
        </p:nvSpPr>
        <p:spPr/>
        <p:txBody>
          <a:bodyPr/>
          <a:lstStyle/>
          <a:p>
            <a:fld id="{B26F1F74-3D61-423C-A402-E53A7BA0E8BB}" type="slidenum">
              <a:rPr lang="en-US" smtClean="0"/>
              <a:t>9</a:t>
            </a:fld>
            <a:endParaRPr lang="en-US"/>
          </a:p>
        </p:txBody>
      </p:sp>
    </p:spTree>
    <p:extLst>
      <p:ext uri="{BB962C8B-B14F-4D97-AF65-F5344CB8AC3E}">
        <p14:creationId xmlns:p14="http://schemas.microsoft.com/office/powerpoint/2010/main" val="2143371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B211DFE7-101B-4AE0-BAD9-D1CB43149F1A}"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145351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560671C1-3A04-455C-A9A2-C490B0E021BB}" type="datetime1">
              <a:rPr lang="en-US" smtClean="0"/>
              <a:t>11/8/2024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094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E3108BD-D8AB-4EA2-A61D-BBDB4524C780}"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898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AB0F845-6299-4C1C-B63D-16CFA78F9003}"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164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BC0C736-D42B-4C92-9B29-99139ECC00EB}" type="datetime1">
              <a:rPr lang="en-US" smtClean="0"/>
              <a:t>11/8/2024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9474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DBB22520-8BD5-4EC1-BC11-BE7EDBDB8814}"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76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97FFD04-DA9E-4069-988D-00CEA19CDDCD}"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339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0F9ABE9-F1CC-4C01-B7CF-D123C964100C}"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8217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A664FA3-ECD4-4EC9-B608-25256A29BEBF}"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406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F81D1B47-3D2E-4FF9-9BB7-C4B34101CD35}" type="datetime1">
              <a:rPr lang="en-US" smtClean="0"/>
              <a:t>11/8/2024</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12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C00C2C51-B963-4D5B-98C8-96B9CCD21CFF}" type="datetime1">
              <a:rPr lang="en-US" smtClean="0"/>
              <a:t>11/8/2024</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75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F9136306-F1B3-492D-BE37-CAB7F9A26299}"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323409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525002D9-0783-4819-AA0E-B6E9AF2CC0EE}" type="datetime1">
              <a:rPr lang="en-US" smtClean="0"/>
              <a:t>11/8/2024</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8415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39D942E7-EE06-4837-9589-D01E7A06028E}"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2482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065363F9-B420-4522-88E1-5E1F6ADCDE9D}"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393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2E9CA34A-250E-479D-A824-77564D0B35EB}" type="datetime1">
              <a:rPr lang="en-US" smtClean="0"/>
              <a:t>11/8/2024</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8900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FBDB2E19-99A5-4551-A6B4-874875BA1F9F}"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9088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8AA1D22D-C986-470A-8D67-520105E847C8}"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383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305D719D-5399-4D95-B9DD-5EFE4E5E57C3}" type="datetime1">
              <a:rPr lang="en-US" smtClean="0"/>
              <a:t>11/8/2024</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6132650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34501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03555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27643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Minnesota Department of Human Services| mn.gov/dhs</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411895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016152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9B1B0E7-6594-4728-A07E-F08EFE64BF9B}" type="datetime1">
              <a:rPr lang="en-US" smtClean="0"/>
              <a:t>11/8/2024</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238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671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21224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6AF0799C-955B-47E9-B850-9920ADCDED0E}" type="datetime1">
              <a:rPr lang="en-US" smtClean="0"/>
              <a:t>11/8/2024</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0992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92035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1515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8299E669-3221-4BD1-9319-A276B77A2C40}"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554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7602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68104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592CE50-654F-4424-BD0D-B674D8621003}"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47162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EBC7D02-60F0-460D-A2DA-36DFCDAE3F67}"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52570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19DBE50E-9CFF-4A1D-95AC-57FBB14420FC}" type="datetime1">
              <a:rPr lang="en-US" smtClean="0"/>
              <a:t>11/8/2024</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7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E53FC33-CA3A-4FF7-8028-7B65AD0D4F1C}" type="datetime1">
              <a:rPr lang="en-US" smtClean="0"/>
              <a:t>11/8/2024</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1799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70AF2CC-840C-4741-983F-F5E3FAF4570F}" type="datetime1">
              <a:rPr lang="en-US" smtClean="0"/>
              <a:t>11/8/2024</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345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930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530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636036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379619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072327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F0CAA70F-8115-4953-960E-D5E02E49C602}"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2245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CDCD758B-4ABE-4F72-83A4-225926977FEB}"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3462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36C05062-70F0-4021-826D-AC82C8461EA7}" type="datetime1">
              <a:rPr lang="en-US" smtClean="0"/>
              <a:t>11/8/2024</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Minnesota Department of Human Services| mn.gov/dhs</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2895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9051D5E0-80BE-40F6-9447-A74E1F134C0D}" type="datetime1">
              <a:rPr lang="en-US" smtClean="0"/>
              <a:t>11/8/2024</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3719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C8F2F083-F429-4189-866D-12CD756F42C0}" type="datetime1">
              <a:rPr lang="en-US" smtClean="0"/>
              <a:t>11/8/2024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Minnesota Department of Human Services| mn.gov/dhs</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744771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11426CBA-0F93-414E-A115-8B68AEB0CE84}"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58424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DE479ADE-FE8F-446B-8410-05C0AD31AE70}" type="datetime1">
              <a:rPr lang="en-US" smtClean="0"/>
              <a:t>11/8/2024</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8048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8E26E77-90FE-4795-A4BC-19C239BF28A7}"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47958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A9FF54FD-73A1-4A4F-9ADB-C971DE068C7E}"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54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9AB62BE3-EDCF-4DA9-B9DD-BDC62C75ADD9}"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76093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2CBE20C-B0CD-4D48-A1C4-A229D4FA38A5}" type="datetime1">
              <a:rPr lang="en-US" smtClean="0"/>
              <a:t>11/8/2024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390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4" TargetMode="External"/><Relationship Id="rId11" Type="http://schemas.openxmlformats.org/officeDocument/2006/relationships/image" Target="../media/image52.png"/><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12" Type="http://schemas.openxmlformats.org/officeDocument/2006/relationships/hyperlink" Target="https://mn.gov/dhs/people-we-serve/seniors/health-care/health-care-programs/contact-us/mhcp-help-desk.j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4" TargetMode="External"/><Relationship Id="rId11" Type="http://schemas.openxmlformats.org/officeDocument/2006/relationships/hyperlink" Target="https://mhcpproviderdirectory.dhs.state.mn.us/" TargetMode="External"/><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0.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1.jp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E3E82A-29A4-EE72-B03F-A48F378D4238}"/>
              </a:ext>
            </a:extLst>
          </p:cNvPr>
          <p:cNvSpPr>
            <a:spLocks noGrp="1"/>
          </p:cNvSpPr>
          <p:nvPr>
            <p:ph type="ctrTitle"/>
          </p:nvPr>
        </p:nvSpPr>
        <p:spPr/>
        <p:txBody>
          <a:bodyPr/>
          <a:lstStyle/>
          <a:p>
            <a:r>
              <a:rPr lang="en-US" dirty="0"/>
              <a:t>MinnesotaCare: </a:t>
            </a:r>
            <a:br>
              <a:rPr lang="en-US" dirty="0"/>
            </a:br>
            <a:r>
              <a:rPr lang="en-US" dirty="0"/>
              <a:t>A healthier state for more people</a:t>
            </a:r>
          </a:p>
        </p:txBody>
      </p:sp>
      <p:sp>
        <p:nvSpPr>
          <p:cNvPr id="4" name="Footer Placeholder 3">
            <a:extLst>
              <a:ext uri="{FF2B5EF4-FFF2-40B4-BE49-F238E27FC236}">
                <a16:creationId xmlns:a16="http://schemas.microsoft.com/office/drawing/2014/main" id="{1EDDEFAD-9701-6248-8395-B4B7369FD617}"/>
              </a:ext>
            </a:extLst>
          </p:cNvPr>
          <p:cNvSpPr>
            <a:spLocks noGrp="1"/>
          </p:cNvSpPr>
          <p:nvPr>
            <p:ph type="ftr" sz="quarter" idx="3"/>
          </p:nvPr>
        </p:nvSpPr>
        <p:spPr/>
        <p:txBody>
          <a:body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3" name="Date Placeholder 2">
            <a:extLst>
              <a:ext uri="{FF2B5EF4-FFF2-40B4-BE49-F238E27FC236}">
                <a16:creationId xmlns:a16="http://schemas.microsoft.com/office/drawing/2014/main" id="{47919003-2AFE-31A6-9955-2190291FCB99}"/>
              </a:ext>
            </a:extLst>
          </p:cNvPr>
          <p:cNvSpPr>
            <a:spLocks noGrp="1"/>
          </p:cNvSpPr>
          <p:nvPr>
            <p:ph type="dt" sz="half" idx="4294967295"/>
          </p:nvPr>
        </p:nvSpPr>
        <p:spPr>
          <a:xfrm>
            <a:off x="0" y="6356350"/>
            <a:ext cx="1358900" cy="365125"/>
          </a:xfrm>
        </p:spPr>
        <p:txBody>
          <a:bodyPr/>
          <a:lstStyle/>
          <a:p>
            <a:fld id="{60843A55-BD65-4B88-99D2-2101632D16F8}" type="datetime1">
              <a:rPr lang="en-US" smtClean="0"/>
              <a:t>11/8/2024</a:t>
            </a:fld>
            <a:endParaRPr lang="en-US"/>
          </a:p>
        </p:txBody>
      </p:sp>
      <p:sp>
        <p:nvSpPr>
          <p:cNvPr id="5" name="Slide Number Placeholder 4">
            <a:extLst>
              <a:ext uri="{FF2B5EF4-FFF2-40B4-BE49-F238E27FC236}">
                <a16:creationId xmlns:a16="http://schemas.microsoft.com/office/drawing/2014/main" id="{226BF53B-F90F-A8EF-94CB-2865DDBE19EB}"/>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a:t>
            </a:fld>
            <a:endParaRPr lang="en-US"/>
          </a:p>
        </p:txBody>
      </p:sp>
      <p:pic>
        <p:nvPicPr>
          <p:cNvPr id="13" name="Picture Placeholder 12">
            <a:extLst>
              <a:ext uri="{FF2B5EF4-FFF2-40B4-BE49-F238E27FC236}">
                <a16:creationId xmlns:a16="http://schemas.microsoft.com/office/drawing/2014/main" id="{55455B71-5FDB-B4F9-1CD3-EA809CEE01E4}"/>
              </a:ext>
            </a:extLst>
          </p:cNvPr>
          <p:cNvPicPr>
            <a:picLocks noGrp="1" noChangeAspect="1"/>
          </p:cNvPicPr>
          <p:nvPr>
            <p:ph type="pic" sz="quarter" idx="17"/>
          </p:nvPr>
        </p:nvPicPr>
        <p:blipFill rotWithShape="1">
          <a:blip r:embed="rId3"/>
          <a:srcRect t="16959" b="16959"/>
          <a:stretch/>
        </p:blipFill>
        <p:spPr/>
      </p:pic>
      <p:pic>
        <p:nvPicPr>
          <p:cNvPr id="2" name="Picture Placeholder 12" descr="A group of people standing in a line&#10;&#10;Description automatically generated with low confidence">
            <a:extLst>
              <a:ext uri="{FF2B5EF4-FFF2-40B4-BE49-F238E27FC236}">
                <a16:creationId xmlns:a16="http://schemas.microsoft.com/office/drawing/2014/main" id="{9C4DC697-0F10-C8F7-6889-EF7D1BD20C52}"/>
              </a:ext>
            </a:extLst>
          </p:cNvPr>
          <p:cNvPicPr>
            <a:picLocks noChangeAspect="1"/>
          </p:cNvPicPr>
          <p:nvPr/>
        </p:nvPicPr>
        <p:blipFill>
          <a:blip r:embed="rId4">
            <a:extLst>
              <a:ext uri="{28A0092B-C50C-407E-A947-70E740481C1C}">
                <a14:useLocalDpi xmlns:a14="http://schemas.microsoft.com/office/drawing/2010/main" val="0"/>
              </a:ext>
            </a:extLst>
          </a:blip>
          <a:srcRect t="5837" b="5837"/>
          <a:stretch>
            <a:fillRect/>
          </a:stretch>
        </p:blipFill>
        <p:spPr bwMode="gray">
          <a:xfrm>
            <a:off x="0" y="0"/>
            <a:ext cx="12189952" cy="3380164"/>
          </a:xfrm>
          <a:prstGeom prst="rect">
            <a:avLst/>
          </a:prstGeom>
        </p:spPr>
      </p:pic>
    </p:spTree>
    <p:extLst>
      <p:ext uri="{BB962C8B-B14F-4D97-AF65-F5344CB8AC3E}">
        <p14:creationId xmlns:p14="http://schemas.microsoft.com/office/powerpoint/2010/main" val="427981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C172-FA7B-758D-3869-5F2229E21E9D}"/>
              </a:ext>
            </a:extLst>
          </p:cNvPr>
          <p:cNvSpPr>
            <a:spLocks noGrp="1"/>
          </p:cNvSpPr>
          <p:nvPr>
            <p:ph type="title"/>
          </p:nvPr>
        </p:nvSpPr>
        <p:spPr/>
        <p:txBody>
          <a:bodyPr/>
          <a:lstStyle/>
          <a:p>
            <a:r>
              <a:rPr lang="en-US" dirty="0"/>
              <a:t>Examples of people who may qualify</a:t>
            </a:r>
          </a:p>
        </p:txBody>
      </p:sp>
      <p:pic>
        <p:nvPicPr>
          <p:cNvPr id="22" name="Picture Placeholder 21" descr="A person smiling for the camera&#10;&#10;Description automatically generated with medium confidence">
            <a:extLst>
              <a:ext uri="{FF2B5EF4-FFF2-40B4-BE49-F238E27FC236}">
                <a16:creationId xmlns:a16="http://schemas.microsoft.com/office/drawing/2014/main" id="{B9A07BDF-34A8-A25F-714B-2048DDF1209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4" name="Date Placeholder 3">
            <a:extLst>
              <a:ext uri="{FF2B5EF4-FFF2-40B4-BE49-F238E27FC236}">
                <a16:creationId xmlns:a16="http://schemas.microsoft.com/office/drawing/2014/main" id="{472B7F46-D492-C542-69A5-3C039115401A}"/>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pPr/>
              <a:t>11/8/2024</a:t>
            </a:fld>
            <a:endParaRPr lang="en-US" dirty="0"/>
          </a:p>
        </p:txBody>
      </p:sp>
      <p:sp>
        <p:nvSpPr>
          <p:cNvPr id="5" name="Footer Placeholder 4">
            <a:extLst>
              <a:ext uri="{FF2B5EF4-FFF2-40B4-BE49-F238E27FC236}">
                <a16:creationId xmlns:a16="http://schemas.microsoft.com/office/drawing/2014/main" id="{FC149977-323E-1EC9-6DD7-19E9D29D5529}"/>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12EBD628-FC28-A353-60E1-4A0B3CEA14D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10</a:t>
            </a:fld>
            <a:endParaRPr lang="en-US" dirty="0"/>
          </a:p>
        </p:txBody>
      </p:sp>
      <p:sp>
        <p:nvSpPr>
          <p:cNvPr id="24" name="Content Placeholder 23">
            <a:extLst>
              <a:ext uri="{FF2B5EF4-FFF2-40B4-BE49-F238E27FC236}">
                <a16:creationId xmlns:a16="http://schemas.microsoft.com/office/drawing/2014/main" id="{FBC44C32-1875-9172-7A44-02382A3345CB}"/>
              </a:ext>
            </a:extLst>
          </p:cNvPr>
          <p:cNvSpPr>
            <a:spLocks noGrp="1"/>
          </p:cNvSpPr>
          <p:nvPr>
            <p:ph idx="1"/>
          </p:nvPr>
        </p:nvSpPr>
        <p:spPr>
          <a:xfrm>
            <a:off x="-1" y="1921328"/>
            <a:ext cx="5799909" cy="4234542"/>
          </a:xfrm>
        </p:spPr>
        <p:txBody>
          <a:bodyPr>
            <a:normAutofit fontScale="92500"/>
          </a:bodyPr>
          <a:lstStyle/>
          <a:p>
            <a:pPr marL="234950" indent="0">
              <a:buNone/>
            </a:pPr>
            <a:r>
              <a:rPr lang="en-US" dirty="0"/>
              <a:t>Carlos is 67.</a:t>
            </a:r>
          </a:p>
          <a:p>
            <a:r>
              <a:rPr lang="en-US" dirty="0"/>
              <a:t>He lives in Minnesota after entering the United States without authorization. He has no immigration papers. </a:t>
            </a:r>
          </a:p>
          <a:p>
            <a:r>
              <a:rPr lang="en-US" dirty="0"/>
              <a:t>He is not married and has no children. </a:t>
            </a:r>
          </a:p>
          <a:p>
            <a:r>
              <a:rPr lang="en-US" dirty="0"/>
              <a:t>He makes $1,500 a month, or $18,000 a year.</a:t>
            </a:r>
          </a:p>
          <a:p>
            <a:r>
              <a:rPr lang="en-US" dirty="0"/>
              <a:t>He is uninsured, and his job doesn’t offer health insurance. </a:t>
            </a:r>
          </a:p>
          <a:p>
            <a:r>
              <a:rPr lang="en-US" dirty="0"/>
              <a:t>Next step: Complete an application.</a:t>
            </a:r>
          </a:p>
        </p:txBody>
      </p:sp>
    </p:spTree>
    <p:extLst>
      <p:ext uri="{BB962C8B-B14F-4D97-AF65-F5344CB8AC3E}">
        <p14:creationId xmlns:p14="http://schemas.microsoft.com/office/powerpoint/2010/main" val="28985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09C3-8E73-21EF-EDCA-BDFC5697037F}"/>
              </a:ext>
            </a:extLst>
          </p:cNvPr>
          <p:cNvSpPr>
            <a:spLocks noGrp="1"/>
          </p:cNvSpPr>
          <p:nvPr>
            <p:ph type="title"/>
          </p:nvPr>
        </p:nvSpPr>
        <p:spPr/>
        <p:txBody>
          <a:bodyPr/>
          <a:lstStyle/>
          <a:p>
            <a:r>
              <a:rPr lang="en-US" dirty="0"/>
              <a:t>Examples of people who may qualify</a:t>
            </a:r>
          </a:p>
        </p:txBody>
      </p:sp>
      <p:pic>
        <p:nvPicPr>
          <p:cNvPr id="13" name="Picture Placeholder 12" descr="A picture containing person, person, indoor&#10;&#10;Description automatically generated">
            <a:extLst>
              <a:ext uri="{FF2B5EF4-FFF2-40B4-BE49-F238E27FC236}">
                <a16:creationId xmlns:a16="http://schemas.microsoft.com/office/drawing/2014/main" id="{B42E1409-D4E3-352A-2AFC-FC426BE6D0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10" name="Content Placeholder 9">
            <a:extLst>
              <a:ext uri="{FF2B5EF4-FFF2-40B4-BE49-F238E27FC236}">
                <a16:creationId xmlns:a16="http://schemas.microsoft.com/office/drawing/2014/main" id="{BF64A538-580E-E617-EED4-B474B0101528}"/>
              </a:ext>
            </a:extLst>
          </p:cNvPr>
          <p:cNvSpPr>
            <a:spLocks noGrp="1"/>
          </p:cNvSpPr>
          <p:nvPr>
            <p:ph idx="1"/>
          </p:nvPr>
        </p:nvSpPr>
        <p:spPr>
          <a:xfrm>
            <a:off x="3517827" y="3592286"/>
            <a:ext cx="8674173" cy="3265714"/>
          </a:xfrm>
        </p:spPr>
        <p:txBody>
          <a:bodyPr>
            <a:normAutofit lnSpcReduction="10000"/>
          </a:bodyPr>
          <a:lstStyle/>
          <a:p>
            <a:pPr marL="0" indent="0">
              <a:buNone/>
            </a:pPr>
            <a:r>
              <a:rPr lang="en-US" sz="2400" dirty="0"/>
              <a:t>Fatima and Ibrahim are both 45</a:t>
            </a:r>
            <a:r>
              <a:rPr lang="en-US" sz="1800" dirty="0"/>
              <a:t>. </a:t>
            </a:r>
          </a:p>
          <a:p>
            <a:r>
              <a:rPr lang="en-US" sz="1800" dirty="0"/>
              <a:t>They live in Minnesota and neither has immigration papers. </a:t>
            </a:r>
          </a:p>
          <a:p>
            <a:r>
              <a:rPr lang="en-US" sz="1800" dirty="0"/>
              <a:t>They are married and have two children, who are both U.S. citizens and already receive Medical Assistance coverage. </a:t>
            </a:r>
          </a:p>
          <a:p>
            <a:r>
              <a:rPr lang="en-US" sz="1800" dirty="0"/>
              <a:t>Their household income is $60,000 a year.</a:t>
            </a:r>
          </a:p>
          <a:p>
            <a:r>
              <a:rPr lang="en-US" sz="1800" dirty="0"/>
              <a:t>Their employers do not offer health insurance they can afford.</a:t>
            </a:r>
          </a:p>
          <a:p>
            <a:r>
              <a:rPr lang="en-US" sz="1800" dirty="0"/>
              <a:t>Next step: Call a navigator or your county for help requesting insurance for </a:t>
            </a:r>
            <a:r>
              <a:rPr lang="en-US" sz="2000" dirty="0"/>
              <a:t>Fatima and Ibrahim</a:t>
            </a:r>
            <a:r>
              <a:rPr lang="en-US" sz="1800" dirty="0"/>
              <a:t>. Do not apply online – you already have a case in the system for your children’s insurance. </a:t>
            </a:r>
          </a:p>
        </p:txBody>
      </p:sp>
      <p:sp>
        <p:nvSpPr>
          <p:cNvPr id="4" name="Date Placeholder 3">
            <a:extLst>
              <a:ext uri="{FF2B5EF4-FFF2-40B4-BE49-F238E27FC236}">
                <a16:creationId xmlns:a16="http://schemas.microsoft.com/office/drawing/2014/main" id="{8F1E0A29-D042-7E54-B263-1A3DAC024A73}"/>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1620F485-739A-7C93-0AD9-458EFDD5203A}"/>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43534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A0A8-5326-6505-5DE9-B0507ED37B3F}"/>
              </a:ext>
            </a:extLst>
          </p:cNvPr>
          <p:cNvSpPr>
            <a:spLocks noGrp="1"/>
          </p:cNvSpPr>
          <p:nvPr>
            <p:ph type="title"/>
          </p:nvPr>
        </p:nvSpPr>
        <p:spPr/>
        <p:txBody>
          <a:bodyPr/>
          <a:lstStyle/>
          <a:p>
            <a:r>
              <a:rPr lang="en-US" dirty="0"/>
              <a:t>Examples of people who may qualify</a:t>
            </a:r>
          </a:p>
        </p:txBody>
      </p:sp>
      <p:pic>
        <p:nvPicPr>
          <p:cNvPr id="12" name="Picture Placeholder 11" descr="A group of people running&#10;&#10;Description automatically generated with medium confidence">
            <a:extLst>
              <a:ext uri="{FF2B5EF4-FFF2-40B4-BE49-F238E27FC236}">
                <a16:creationId xmlns:a16="http://schemas.microsoft.com/office/drawing/2014/main" id="{1D1A2689-4C16-E97B-5261-B2080835AE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273903A-4988-50D8-A405-ADFC4E664570}"/>
              </a:ext>
            </a:extLst>
          </p:cNvPr>
          <p:cNvSpPr>
            <a:spLocks noGrp="1"/>
          </p:cNvSpPr>
          <p:nvPr>
            <p:ph idx="1"/>
          </p:nvPr>
        </p:nvSpPr>
        <p:spPr>
          <a:xfrm>
            <a:off x="-1" y="3704865"/>
            <a:ext cx="9849396" cy="3153136"/>
          </a:xfrm>
        </p:spPr>
        <p:txBody>
          <a:bodyPr>
            <a:normAutofit fontScale="92500" lnSpcReduction="10000"/>
          </a:bodyPr>
          <a:lstStyle/>
          <a:p>
            <a:pPr marL="0" marR="0" indent="0">
              <a:lnSpc>
                <a:spcPct val="112000"/>
              </a:lnSpc>
              <a:spcBef>
                <a:spcPts val="1000"/>
              </a:spcBef>
              <a:spcAft>
                <a:spcPts val="1000"/>
              </a:spcAft>
              <a:buNone/>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Paul and Nadine are both 26. </a:t>
            </a:r>
          </a:p>
          <a:p>
            <a:pPr marL="800100" lvl="1" indent="-342900">
              <a:lnSpc>
                <a:spcPct val="112000"/>
              </a:lnSpc>
              <a:spcBef>
                <a:spcPts val="100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and neither has immigration papers. </a:t>
            </a:r>
          </a:p>
          <a:p>
            <a:pPr marL="800100" lvl="1" indent="-342900">
              <a:lnSpc>
                <a:spcPct val="112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They are married and have two children, who are both U.S. citizens. </a:t>
            </a:r>
          </a:p>
          <a:p>
            <a:pPr marL="800100" lvl="1" indent="-342900">
              <a:lnSpc>
                <a:spcPct val="112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They make $62,000 a year.</a:t>
            </a:r>
          </a:p>
          <a:p>
            <a:pPr marL="800100" lvl="1" indent="-342900">
              <a:lnSpc>
                <a:spcPct val="112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Their employers do not offer health insurance they can afford for their family. No one in the family has health insurance.</a:t>
            </a:r>
          </a:p>
          <a:p>
            <a:pPr marL="800100" lvl="1" indent="-342900">
              <a:lnSpc>
                <a:spcPct val="112000"/>
              </a:lnSpc>
              <a:spcBef>
                <a:spcPts val="0"/>
              </a:spcBef>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for all four family members.</a:t>
            </a:r>
            <a:endParaRPr lang="en-US" sz="2800" dirty="0"/>
          </a:p>
        </p:txBody>
      </p:sp>
      <p:sp>
        <p:nvSpPr>
          <p:cNvPr id="6" name="Slide Number Placeholder 5">
            <a:extLst>
              <a:ext uri="{FF2B5EF4-FFF2-40B4-BE49-F238E27FC236}">
                <a16:creationId xmlns:a16="http://schemas.microsoft.com/office/drawing/2014/main" id="{09CFB241-8CBA-EC55-197A-BCF59858EE59}"/>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364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5C97-8750-F08D-05C0-4A8E688CB927}"/>
              </a:ext>
            </a:extLst>
          </p:cNvPr>
          <p:cNvSpPr>
            <a:spLocks noGrp="1"/>
          </p:cNvSpPr>
          <p:nvPr>
            <p:ph type="title"/>
          </p:nvPr>
        </p:nvSpPr>
        <p:spPr/>
        <p:txBody>
          <a:bodyPr/>
          <a:lstStyle/>
          <a:p>
            <a:r>
              <a:rPr lang="en-US" dirty="0"/>
              <a:t>Examples of people who may qualify</a:t>
            </a:r>
          </a:p>
        </p:txBody>
      </p:sp>
      <p:pic>
        <p:nvPicPr>
          <p:cNvPr id="16" name="Picture Placeholder 15">
            <a:extLst>
              <a:ext uri="{FF2B5EF4-FFF2-40B4-BE49-F238E27FC236}">
                <a16:creationId xmlns:a16="http://schemas.microsoft.com/office/drawing/2014/main" id="{8317FADC-DAD1-4DEB-580A-D19A185D79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3BE8BE6-AF51-2C4F-00A5-0FCA56651C22}"/>
              </a:ext>
            </a:extLst>
          </p:cNvPr>
          <p:cNvSpPr>
            <a:spLocks noGrp="1"/>
          </p:cNvSpPr>
          <p:nvPr>
            <p:ph idx="1"/>
          </p:nvPr>
        </p:nvSpPr>
        <p:spPr/>
        <p:txBody>
          <a:bodyPr>
            <a:normAutofit fontScale="92500" lnSpcReduction="10000"/>
          </a:bodyPr>
          <a:lstStyle/>
          <a:p>
            <a:pPr marL="0" marR="0" indent="0">
              <a:lnSpc>
                <a:spcPct val="112000"/>
              </a:lnSpc>
              <a:spcBef>
                <a:spcPts val="10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Amari is 21.</a:t>
            </a:r>
          </a:p>
          <a:p>
            <a:pPr marL="342900" marR="0" lvl="0" indent="-342900">
              <a:lnSpc>
                <a:spcPct val="112000"/>
              </a:lnSpc>
              <a:spcBef>
                <a:spcPts val="100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after coming to the United States on a Visa, which has expired. They stayed in the country and have no immigration papers.</a:t>
            </a:r>
          </a:p>
          <a:p>
            <a:pPr marL="342900" marR="0" lvl="0" indent="-342900">
              <a:lnSpc>
                <a:spcPct val="112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They make $2,500 a month, or $30,000 a year.</a:t>
            </a:r>
          </a:p>
          <a:p>
            <a:pPr marL="342900" marR="0" lvl="0" indent="-342900">
              <a:lnSpc>
                <a:spcPct val="112000"/>
              </a:lnSpc>
              <a:spcBef>
                <a:spcPts val="0"/>
              </a:spcBef>
              <a:spcAft>
                <a:spcPts val="10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a:t>
            </a:r>
          </a:p>
        </p:txBody>
      </p:sp>
      <p:sp>
        <p:nvSpPr>
          <p:cNvPr id="4" name="Date Placeholder 3">
            <a:extLst>
              <a:ext uri="{FF2B5EF4-FFF2-40B4-BE49-F238E27FC236}">
                <a16:creationId xmlns:a16="http://schemas.microsoft.com/office/drawing/2014/main" id="{D8C07AC5-DBAA-52A2-B0AD-0B91DFFAB5FB}"/>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31F5D78E-A16D-103B-97C5-C73F72525E88}"/>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031A0498-7B24-2526-3FA5-615C168572C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02686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D950-A9B0-EBE6-9756-4C93179F3269}"/>
              </a:ext>
            </a:extLst>
          </p:cNvPr>
          <p:cNvSpPr>
            <a:spLocks noGrp="1"/>
          </p:cNvSpPr>
          <p:nvPr>
            <p:ph type="title"/>
          </p:nvPr>
        </p:nvSpPr>
        <p:spPr/>
        <p:txBody>
          <a:bodyPr/>
          <a:lstStyle/>
          <a:p>
            <a:r>
              <a:rPr lang="en-US" dirty="0"/>
              <a:t>Examples of people who may qualify</a:t>
            </a:r>
          </a:p>
        </p:txBody>
      </p:sp>
      <p:pic>
        <p:nvPicPr>
          <p:cNvPr id="12" name="Picture Placeholder 11" descr="A person smiling at the camera&#10;&#10;Description automatically generated with medium confidence">
            <a:extLst>
              <a:ext uri="{FF2B5EF4-FFF2-40B4-BE49-F238E27FC236}">
                <a16:creationId xmlns:a16="http://schemas.microsoft.com/office/drawing/2014/main" id="{3E2C3CD9-1B17-4487-DAA1-DEC35B5070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A9CAE5CE-DE4E-A429-AE97-08D5E3C62F07}"/>
              </a:ext>
            </a:extLst>
          </p:cNvPr>
          <p:cNvSpPr>
            <a:spLocks noGrp="1"/>
          </p:cNvSpPr>
          <p:nvPr>
            <p:ph idx="1"/>
          </p:nvPr>
        </p:nvSpPr>
        <p:spPr>
          <a:xfrm>
            <a:off x="6508376" y="2067579"/>
            <a:ext cx="5683624" cy="4234542"/>
          </a:xfrm>
        </p:spPr>
        <p:txBody>
          <a:bodyPr>
            <a:normAutofit fontScale="70000" lnSpcReduction="20000"/>
          </a:bodyPr>
          <a:lstStyle/>
          <a:p>
            <a:pPr marL="0" marR="0" indent="0">
              <a:lnSpc>
                <a:spcPct val="112000"/>
              </a:lnSpc>
              <a:spcBef>
                <a:spcPts val="1000"/>
              </a:spcBef>
              <a:spcAft>
                <a:spcPts val="1000"/>
              </a:spcAft>
              <a:buNone/>
            </a:pP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Ana is 35.</a:t>
            </a:r>
          </a:p>
          <a:p>
            <a:pPr marL="342900" marR="0" lvl="0" indent="-342900">
              <a:lnSpc>
                <a:spcPct val="112000"/>
              </a:lnSpc>
              <a:spcBef>
                <a:spcPts val="100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She lives in Minnesota and is a Deferred Action for Childhood Arrivals (DACA) recipient. </a:t>
            </a:r>
          </a:p>
          <a:p>
            <a:pPr marL="342900" marR="0" lvl="0" indent="-342900">
              <a:lnSpc>
                <a:spcPct val="112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She is not married and has no children.</a:t>
            </a:r>
          </a:p>
          <a:p>
            <a:pPr marL="342900" marR="0" lvl="0" indent="-342900">
              <a:lnSpc>
                <a:spcPct val="112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She makes $2,500 a month, or $30,000 a year. </a:t>
            </a:r>
          </a:p>
          <a:p>
            <a:pPr marL="342900" marR="0" lvl="0" indent="-342900">
              <a:lnSpc>
                <a:spcPct val="112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She is uninsured, and her job doesn’t offer insurance.</a:t>
            </a:r>
          </a:p>
          <a:p>
            <a:pPr marL="342900" marR="0" lvl="0" indent="-342900">
              <a:lnSpc>
                <a:spcPct val="112000"/>
              </a:lnSpc>
              <a:spcBef>
                <a:spcPts val="0"/>
              </a:spcBef>
              <a:spcAft>
                <a:spcPts val="10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following DACA application process. (DACA recipients have been eligible for MinnesotaCare since 2017 and follow a different application process.) </a:t>
            </a:r>
          </a:p>
        </p:txBody>
      </p:sp>
      <p:sp>
        <p:nvSpPr>
          <p:cNvPr id="4" name="Date Placeholder 3">
            <a:extLst>
              <a:ext uri="{FF2B5EF4-FFF2-40B4-BE49-F238E27FC236}">
                <a16:creationId xmlns:a16="http://schemas.microsoft.com/office/drawing/2014/main" id="{4A82072E-870A-732C-1B64-F16C9DC44E7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48D00D9E-443A-A629-DC97-9DA6E59EAF3C}"/>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468C2321-8FF9-EFC9-DCD0-C6C2929DDFCC}"/>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689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DAE8-A8AB-10EC-3868-2AD5BE19E4EC}"/>
              </a:ext>
            </a:extLst>
          </p:cNvPr>
          <p:cNvSpPr>
            <a:spLocks noGrp="1"/>
          </p:cNvSpPr>
          <p:nvPr>
            <p:ph type="title"/>
          </p:nvPr>
        </p:nvSpPr>
        <p:spPr/>
        <p:txBody>
          <a:bodyPr/>
          <a:lstStyle/>
          <a:p>
            <a:r>
              <a:rPr lang="en-US" dirty="0"/>
              <a:t>Examples of people who may qualify</a:t>
            </a:r>
          </a:p>
        </p:txBody>
      </p:sp>
      <p:pic>
        <p:nvPicPr>
          <p:cNvPr id="16" name="Picture Placeholder 15" descr="A person holding a person&#10;&#10;Description automatically generated with low confidence">
            <a:extLst>
              <a:ext uri="{FF2B5EF4-FFF2-40B4-BE49-F238E27FC236}">
                <a16:creationId xmlns:a16="http://schemas.microsoft.com/office/drawing/2014/main" id="{234C1293-5AA1-BF25-C824-9AF6C5F864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25A509B9-F4A3-16AE-0757-90AB1447665C}"/>
              </a:ext>
            </a:extLst>
          </p:cNvPr>
          <p:cNvSpPr>
            <a:spLocks noGrp="1"/>
          </p:cNvSpPr>
          <p:nvPr>
            <p:ph idx="1"/>
          </p:nvPr>
        </p:nvSpPr>
        <p:spPr>
          <a:xfrm>
            <a:off x="0" y="1463041"/>
            <a:ext cx="5683624" cy="5258434"/>
          </a:xfrm>
        </p:spPr>
        <p:txBody>
          <a:bodyPr>
            <a:normAutofit fontScale="40000" lnSpcReduction="20000"/>
          </a:bodyPr>
          <a:lstStyle/>
          <a:p>
            <a:pPr marL="0" marR="0" indent="0">
              <a:lnSpc>
                <a:spcPct val="112000"/>
              </a:lnSpc>
              <a:spcBef>
                <a:spcPts val="1000"/>
              </a:spcBef>
              <a:spcAft>
                <a:spcPts val="1000"/>
              </a:spcAft>
              <a:buNone/>
            </a:pPr>
            <a:r>
              <a:rPr lang="en-US" sz="6000" dirty="0">
                <a:effectLst/>
                <a:latin typeface="Calibri" panose="020F0502020204030204" pitchFamily="34" charset="0"/>
                <a:ea typeface="MS Gothic" panose="020B0609070205080204" pitchFamily="49" charset="-128"/>
                <a:cs typeface="Segoe UI" panose="020B0502040204020203" pitchFamily="34" charset="0"/>
              </a:rPr>
              <a:t>Maria is 32.</a:t>
            </a:r>
            <a:endParaRPr lang="en-US" sz="6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1000"/>
              </a:spcBef>
              <a:spcAft>
                <a:spcPts val="0"/>
              </a:spcAft>
              <a:buFont typeface="Symbol" panose="05050102010706020507" pitchFamily="18" charset="2"/>
              <a:buChar char=""/>
            </a:pPr>
            <a:r>
              <a:rPr lang="en-US" sz="5100" dirty="0">
                <a:effectLst/>
                <a:latin typeface="Calibri" panose="020F0502020204030204" pitchFamily="34" charset="0"/>
                <a:ea typeface="MS Gothic" panose="020B0609070205080204" pitchFamily="49" charset="-128"/>
                <a:cs typeface="Segoe UI" panose="020B0502040204020203" pitchFamily="34" charset="0"/>
              </a:rPr>
              <a:t>She lives in Minnesota and has applied for asylum, but has not yet received employment authorization.</a:t>
            </a:r>
            <a:endParaRPr lang="en-US" sz="5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5100" dirty="0">
                <a:effectLst/>
                <a:latin typeface="Calibri" panose="020F0502020204030204" pitchFamily="34" charset="0"/>
                <a:ea typeface="MS Gothic" panose="020B0609070205080204" pitchFamily="49" charset="-128"/>
                <a:cs typeface="Segoe UI" panose="020B0502040204020203" pitchFamily="34" charset="0"/>
              </a:rPr>
              <a:t>She has a 10-year-old child whose application for asylum has been pending for less than 180 days.</a:t>
            </a:r>
            <a:r>
              <a:rPr lang="en-US" sz="51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5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5100" dirty="0">
                <a:effectLst/>
                <a:latin typeface="Calibri" panose="020F0502020204030204" pitchFamily="34" charset="0"/>
                <a:ea typeface="Times New Roman" panose="02020603050405020304" pitchFamily="18" charset="0"/>
                <a:cs typeface="Calibri" panose="020F0502020204030204" pitchFamily="34" charset="0"/>
              </a:rPr>
              <a:t>She is currently self-employed and earns $27,000 annually.</a:t>
            </a:r>
            <a:endParaRPr lang="en-US" sz="5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5100" dirty="0">
                <a:effectLst/>
                <a:latin typeface="Calibri" panose="020F0502020204030204" pitchFamily="34" charset="0"/>
                <a:ea typeface="Times New Roman" panose="02020603050405020304" pitchFamily="18" charset="0"/>
                <a:cs typeface="Calibri" panose="020F0502020204030204" pitchFamily="34" charset="0"/>
              </a:rPr>
              <a:t>Her and her child have no health insurance.</a:t>
            </a:r>
            <a:endParaRPr lang="en-US" sz="5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1000"/>
              </a:spcAft>
              <a:buFont typeface="Symbol" panose="05050102010706020507" pitchFamily="18" charset="2"/>
              <a:buChar char=""/>
            </a:pPr>
            <a:r>
              <a:rPr lang="en-US" sz="51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a:t>
            </a:r>
          </a:p>
          <a:p>
            <a:pPr marL="0" marR="0" lvl="0" indent="0">
              <a:lnSpc>
                <a:spcPct val="112000"/>
              </a:lnSpc>
              <a:spcBef>
                <a:spcPts val="0"/>
              </a:spcBef>
              <a:spcAft>
                <a:spcPts val="1000"/>
              </a:spcAft>
              <a:buNone/>
            </a:pPr>
            <a:r>
              <a:rPr lang="en-US" sz="3500" dirty="0">
                <a:effectLst/>
                <a:latin typeface="Calibri" panose="020F0502020204030204" pitchFamily="34" charset="0"/>
                <a:ea typeface="Times New Roman" panose="02020603050405020304" pitchFamily="18" charset="0"/>
                <a:cs typeface="Times New Roman" panose="02020603050405020304" pitchFamily="18" charset="0"/>
              </a:rPr>
              <a:t>Once Maria receives employment authorization and her child’s application for asylum has been pending for 180 days, they should report the changes to the Department of Human Services Health Care Consumer Support team. Her child may be eligible for Medical Assistance. She can work with the state to move her child from MinnesotaCare to Medical Assistance if eligible.</a:t>
            </a:r>
            <a:endParaRPr lang="en-US" sz="3500" dirty="0"/>
          </a:p>
        </p:txBody>
      </p:sp>
      <p:sp>
        <p:nvSpPr>
          <p:cNvPr id="6" name="Slide Number Placeholder 5">
            <a:extLst>
              <a:ext uri="{FF2B5EF4-FFF2-40B4-BE49-F238E27FC236}">
                <a16:creationId xmlns:a16="http://schemas.microsoft.com/office/drawing/2014/main" id="{F12725B4-2433-2C25-73E2-62F4543B67F4}"/>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9400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71D-DB78-6677-3984-7B976263D6EC}"/>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545C5F30-A100-2E0A-3D4C-7C14237BBA92}"/>
              </a:ext>
            </a:extLst>
          </p:cNvPr>
          <p:cNvSpPr>
            <a:spLocks noGrp="1"/>
          </p:cNvSpPr>
          <p:nvPr>
            <p:ph idx="1"/>
          </p:nvPr>
        </p:nvSpPr>
        <p:spPr/>
        <p:txBody>
          <a:bodyPr/>
          <a:lstStyle/>
          <a:p>
            <a:pPr marL="457200" indent="-457200">
              <a:buFont typeface="+mj-lt"/>
              <a:buAutoNum type="arabicPeriod"/>
            </a:pPr>
            <a:r>
              <a:rPr lang="en-US" sz="3200" dirty="0">
                <a:solidFill>
                  <a:srgbClr val="003865"/>
                </a:solidFill>
              </a:rPr>
              <a:t>Watch your mail. </a:t>
            </a:r>
          </a:p>
          <a:p>
            <a:pPr marL="0" indent="0">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F648573E-2A09-66F4-AF79-D5BDA4D7F3B2}"/>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78D69F85-31E4-C6FE-0A91-78FAB8402047}"/>
              </a:ext>
            </a:extLst>
          </p:cNvPr>
          <p:cNvSpPr>
            <a:spLocks noGrp="1"/>
          </p:cNvSpPr>
          <p:nvPr>
            <p:ph type="ftr" sz="quarter" idx="3"/>
          </p:nvPr>
        </p:nvSpPr>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EBEF1286-23B8-1EA6-134E-72311481A9F9}"/>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0" name="Picture 9" descr="A close-up of a health care notice&#10;&#10;Description automatically generated">
            <a:extLst>
              <a:ext uri="{FF2B5EF4-FFF2-40B4-BE49-F238E27FC236}">
                <a16:creationId xmlns:a16="http://schemas.microsoft.com/office/drawing/2014/main" id="{7C4ECB20-58DD-B946-23DA-A301D4601BC5}"/>
              </a:ext>
            </a:extLst>
          </p:cNvPr>
          <p:cNvPicPr>
            <a:picLocks noChangeAspect="1"/>
          </p:cNvPicPr>
          <p:nvPr/>
        </p:nvPicPr>
        <p:blipFill rotWithShape="1">
          <a:blip r:embed="rId3">
            <a:extLst>
              <a:ext uri="{28A0092B-C50C-407E-A947-70E740481C1C}">
                <a14:useLocalDpi xmlns:a14="http://schemas.microsoft.com/office/drawing/2010/main" val="0"/>
              </a:ext>
            </a:extLst>
          </a:blip>
          <a:srcRect t="1841"/>
          <a:stretch/>
        </p:blipFill>
        <p:spPr>
          <a:xfrm>
            <a:off x="168499" y="2526269"/>
            <a:ext cx="5587647"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close-up of a health care notice&#10;&#10;Description automatically generated">
            <a:extLst>
              <a:ext uri="{FF2B5EF4-FFF2-40B4-BE49-F238E27FC236}">
                <a16:creationId xmlns:a16="http://schemas.microsoft.com/office/drawing/2014/main" id="{29F75FE6-78D0-4671-F6EF-600B80D834CA}"/>
              </a:ext>
            </a:extLst>
          </p:cNvPr>
          <p:cNvPicPr>
            <a:picLocks noChangeAspect="1"/>
          </p:cNvPicPr>
          <p:nvPr/>
        </p:nvPicPr>
        <p:blipFill rotWithShape="1">
          <a:blip r:embed="rId4">
            <a:extLst>
              <a:ext uri="{28A0092B-C50C-407E-A947-70E740481C1C}">
                <a14:useLocalDpi xmlns:a14="http://schemas.microsoft.com/office/drawing/2010/main" val="0"/>
              </a:ext>
            </a:extLst>
          </a:blip>
          <a:srcRect l="5897"/>
          <a:stretch/>
        </p:blipFill>
        <p:spPr>
          <a:xfrm>
            <a:off x="6172043" y="2526269"/>
            <a:ext cx="5961220"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473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AA6-66C1-A370-BF86-80D546C33DD9}"/>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9C853230-D17A-4F67-E08B-733980C01A32}"/>
              </a:ext>
            </a:extLst>
          </p:cNvPr>
          <p:cNvSpPr>
            <a:spLocks noGrp="1"/>
          </p:cNvSpPr>
          <p:nvPr>
            <p:ph sz="half" idx="1"/>
          </p:nvPr>
        </p:nvSpPr>
        <p:spPr>
          <a:xfrm>
            <a:off x="838200" y="2107579"/>
            <a:ext cx="5181600" cy="4582339"/>
          </a:xfrm>
        </p:spPr>
        <p:txBody>
          <a:bodyPr/>
          <a:lstStyle/>
          <a:p>
            <a:pPr marL="0" indent="0">
              <a:buNone/>
            </a:pPr>
            <a:endParaRPr lang="en-US" dirty="0"/>
          </a:p>
        </p:txBody>
      </p:sp>
      <p:sp>
        <p:nvSpPr>
          <p:cNvPr id="7" name="Content Placeholder 6">
            <a:extLst>
              <a:ext uri="{FF2B5EF4-FFF2-40B4-BE49-F238E27FC236}">
                <a16:creationId xmlns:a16="http://schemas.microsoft.com/office/drawing/2014/main" id="{0389AD63-0020-61F3-FC8F-C991E7CC88F2}"/>
              </a:ext>
            </a:extLst>
          </p:cNvPr>
          <p:cNvSpPr>
            <a:spLocks noGrp="1"/>
          </p:cNvSpPr>
          <p:nvPr>
            <p:ph sz="half" idx="2"/>
          </p:nvPr>
        </p:nvSpPr>
        <p:spPr>
          <a:xfrm>
            <a:off x="6473283" y="2107579"/>
            <a:ext cx="5570034" cy="4582339"/>
          </a:xfrm>
        </p:spPr>
        <p:txBody>
          <a:bodyPr>
            <a:normAutofit lnSpcReduction="10000"/>
          </a:bodyPr>
          <a:lstStyle/>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Online at </a:t>
            </a:r>
            <a:r>
              <a:rPr lang="en-US" sz="26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n-US" sz="26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By phone at 800-657-3672. </a:t>
            </a:r>
          </a:p>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By mail:</a:t>
            </a:r>
            <a:b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MinnesotaCare</a:t>
            </a:r>
            <a:b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PO Box 64834</a:t>
            </a:r>
            <a:b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St. Paul, MN 55164-0834</a:t>
            </a:r>
            <a:endParaRPr lang="en-US" sz="26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person:</a:t>
            </a:r>
            <a:endParaRPr lang="en-US" sz="1500" dirty="0">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0">
              <a:lnSpc>
                <a:spcPct val="112000"/>
              </a:lnSpc>
              <a:spcBef>
                <a:spcPts val="375"/>
              </a:spcBef>
              <a:spcAft>
                <a:spcPts val="0"/>
              </a:spcAft>
              <a:buSzPts val="1000"/>
              <a:buNone/>
              <a:tabLst>
                <a:tab pos="9144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p>
          <a:p>
            <a:pPr marL="1600200" marR="0" indent="0">
              <a:lnSpc>
                <a:spcPct val="112000"/>
              </a:lnSpc>
              <a:spcBef>
                <a:spcPts val="375"/>
              </a:spcBef>
              <a:spcAft>
                <a:spcPts val="0"/>
              </a:spcAft>
              <a:buNone/>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47650DF-87A8-BF09-C7A1-8EFB1696D931}"/>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687D75CD-774F-BAAB-CC56-7A49111C9198}"/>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TextBox 7">
            <a:extLst>
              <a:ext uri="{FF2B5EF4-FFF2-40B4-BE49-F238E27FC236}">
                <a16:creationId xmlns:a16="http://schemas.microsoft.com/office/drawing/2014/main" id="{2309776F-E9E3-7523-5C88-34D65E2FAECF}"/>
              </a:ext>
            </a:extLst>
          </p:cNvPr>
          <p:cNvSpPr txBox="1"/>
          <p:nvPr/>
        </p:nvSpPr>
        <p:spPr>
          <a:xfrm>
            <a:off x="815897" y="1400682"/>
            <a:ext cx="9623503" cy="584775"/>
          </a:xfrm>
          <a:prstGeom prst="rect">
            <a:avLst/>
          </a:prstGeom>
          <a:noFill/>
        </p:spPr>
        <p:txBody>
          <a:bodyPr wrap="square" rtlCol="0">
            <a:spAutoFit/>
          </a:bodyPr>
          <a:lstStyle/>
          <a:p>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US" sz="3200" dirty="0">
                <a:solidFill>
                  <a:srgbClr val="003865"/>
                </a:solidFill>
              </a:rPr>
              <a:t>Pay your premium bill if you have one.</a:t>
            </a:r>
            <a:endParaRPr lang="en-US" sz="3200" dirty="0"/>
          </a:p>
        </p:txBody>
      </p:sp>
      <p:pic>
        <p:nvPicPr>
          <p:cNvPr id="12" name="Picture 11">
            <a:extLst>
              <a:ext uri="{FF2B5EF4-FFF2-40B4-BE49-F238E27FC236}">
                <a16:creationId xmlns:a16="http://schemas.microsoft.com/office/drawing/2014/main" id="{049288CC-6024-7EF3-C901-E1F0BAD5461F}"/>
              </a:ext>
            </a:extLst>
          </p:cNvPr>
          <p:cNvPicPr>
            <a:picLocks noChangeAspect="1"/>
          </p:cNvPicPr>
          <p:nvPr/>
        </p:nvPicPr>
        <p:blipFill>
          <a:blip r:embed="rId4"/>
          <a:stretch>
            <a:fillRect/>
          </a:stretch>
        </p:blipFill>
        <p:spPr>
          <a:xfrm>
            <a:off x="537410" y="2107579"/>
            <a:ext cx="578317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DA38CCCC-73F2-C499-1CD0-D5A70937FC67}"/>
              </a:ext>
            </a:extLst>
          </p:cNvPr>
          <p:cNvSpPr/>
          <p:nvPr/>
        </p:nvSpPr>
        <p:spPr>
          <a:xfrm>
            <a:off x="591015" y="2170115"/>
            <a:ext cx="345687"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35762E6-104B-839B-8378-782FE47BB121}"/>
              </a:ext>
            </a:extLst>
          </p:cNvPr>
          <p:cNvSpPr/>
          <p:nvPr/>
        </p:nvSpPr>
        <p:spPr>
          <a:xfrm>
            <a:off x="838200" y="4121239"/>
            <a:ext cx="1776211" cy="502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D1E1DF-3493-A0E7-F4F2-5491C7684993}"/>
              </a:ext>
            </a:extLst>
          </p:cNvPr>
          <p:cNvSpPr/>
          <p:nvPr/>
        </p:nvSpPr>
        <p:spPr>
          <a:xfrm>
            <a:off x="3270161" y="3354947"/>
            <a:ext cx="1776211" cy="2511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41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734-B510-F79F-6879-CF815E3A88A0}"/>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D7869C9D-C660-0852-C95B-9EBEEF24A040}"/>
              </a:ext>
            </a:extLst>
          </p:cNvPr>
          <p:cNvSpPr>
            <a:spLocks noGrp="1"/>
          </p:cNvSpPr>
          <p:nvPr>
            <p:ph sz="half" idx="1"/>
          </p:nvPr>
        </p:nvSpPr>
        <p:spPr>
          <a:xfrm>
            <a:off x="838199" y="1594624"/>
            <a:ext cx="11255829" cy="4582339"/>
          </a:xfrm>
        </p:spPr>
        <p:txBody>
          <a:bodyPr/>
          <a:lstStyle/>
          <a:p>
            <a:pPr marL="398463" indent="-398463">
              <a:buNone/>
            </a:pPr>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3. Look for your insurance card </a:t>
            </a:r>
            <a:br>
              <a:rPr lang="en-US" sz="32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in the mail. </a:t>
            </a:r>
          </a:p>
        </p:txBody>
      </p:sp>
      <p:sp>
        <p:nvSpPr>
          <p:cNvPr id="7" name="Content Placeholder 6">
            <a:extLst>
              <a:ext uri="{FF2B5EF4-FFF2-40B4-BE49-F238E27FC236}">
                <a16:creationId xmlns:a16="http://schemas.microsoft.com/office/drawing/2014/main" id="{A88FC4E3-8750-E882-4336-4000BA9D092C}"/>
              </a:ext>
            </a:extLst>
          </p:cNvPr>
          <p:cNvSpPr>
            <a:spLocks noGrp="1"/>
          </p:cNvSpPr>
          <p:nvPr>
            <p:ph sz="half" idx="2"/>
          </p:nvPr>
        </p:nvSpPr>
        <p:spPr>
          <a:xfrm>
            <a:off x="838198" y="3885793"/>
            <a:ext cx="11255829" cy="2845934"/>
          </a:xfrm>
        </p:spPr>
        <p:txBody>
          <a:bodyPr>
            <a:normAutofit/>
          </a:bodyPr>
          <a:lstStyle/>
          <a:p>
            <a:pPr marL="0" indent="0">
              <a:lnSpc>
                <a:spcPct val="112000"/>
              </a:lnSpc>
              <a:spcBef>
                <a:spcPts val="375"/>
              </a:spcBef>
              <a:spcAft>
                <a:spcPts val="0"/>
              </a:spcAft>
              <a:buNone/>
            </a:pPr>
            <a:r>
              <a:rPr lang="en-US" sz="24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Some enrollees get their MinnesotaCare insurance through a health plan. You may also get an insurance card from one of these health plans for you or one of your family members. The health plans are:</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AE09B1AA-238C-241F-712C-3A16A1B9BB0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ABDED2D7-C131-B263-B457-C6B1338FDA50}"/>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TextBox 7">
            <a:extLst>
              <a:ext uri="{FF2B5EF4-FFF2-40B4-BE49-F238E27FC236}">
                <a16:creationId xmlns:a16="http://schemas.microsoft.com/office/drawing/2014/main" id="{47A44E28-CFD3-49F5-945F-4A836AEDD86C}"/>
              </a:ext>
            </a:extLst>
          </p:cNvPr>
          <p:cNvSpPr txBox="1"/>
          <p:nvPr/>
        </p:nvSpPr>
        <p:spPr>
          <a:xfrm>
            <a:off x="4709534" y="5121543"/>
            <a:ext cx="4441371" cy="1610184"/>
          </a:xfrm>
          <a:prstGeom prst="rect">
            <a:avLst/>
          </a:prstGeom>
          <a:noFill/>
        </p:spPr>
        <p:txBody>
          <a:bodyPr wrap="square" rtlCol="0">
            <a:spAutoFit/>
          </a:bodyPr>
          <a:lstStyle/>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1800" u="sng" dirty="0">
              <a:solidFill>
                <a:srgbClr val="003865"/>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E3109B1-B101-C4B0-D90F-6E31F0732247}"/>
              </a:ext>
            </a:extLst>
          </p:cNvPr>
          <p:cNvPicPr>
            <a:picLocks noChangeAspect="1"/>
          </p:cNvPicPr>
          <p:nvPr/>
        </p:nvPicPr>
        <p:blipFill>
          <a:blip r:embed="rId11"/>
          <a:stretch>
            <a:fillRect/>
          </a:stretch>
        </p:blipFill>
        <p:spPr>
          <a:xfrm>
            <a:off x="7170194" y="1344541"/>
            <a:ext cx="3557906" cy="2531000"/>
          </a:xfrm>
          <a:prstGeom prst="rect">
            <a:avLst/>
          </a:prstGeom>
        </p:spPr>
      </p:pic>
    </p:spTree>
    <p:extLst>
      <p:ext uri="{BB962C8B-B14F-4D97-AF65-F5344CB8AC3E}">
        <p14:creationId xmlns:p14="http://schemas.microsoft.com/office/powerpoint/2010/main" val="361757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DE1C-AF36-E5C7-D507-0690563064B2}"/>
              </a:ext>
            </a:extLst>
          </p:cNvPr>
          <p:cNvSpPr>
            <a:spLocks noGrp="1"/>
          </p:cNvSpPr>
          <p:nvPr>
            <p:ph type="title"/>
          </p:nvPr>
        </p:nvSpPr>
        <p:spPr/>
        <p:txBody>
          <a:bodyPr/>
          <a:lstStyle/>
          <a:p>
            <a:r>
              <a:rPr lang="en-US" dirty="0"/>
              <a:t>What next?</a:t>
            </a:r>
          </a:p>
        </p:txBody>
      </p:sp>
      <p:sp>
        <p:nvSpPr>
          <p:cNvPr id="11" name="Content Placeholder 10">
            <a:extLst>
              <a:ext uri="{FF2B5EF4-FFF2-40B4-BE49-F238E27FC236}">
                <a16:creationId xmlns:a16="http://schemas.microsoft.com/office/drawing/2014/main" id="{F845A46C-3691-9E04-D572-BCD937CA41B0}"/>
              </a:ext>
            </a:extLst>
          </p:cNvPr>
          <p:cNvSpPr>
            <a:spLocks noGrp="1"/>
          </p:cNvSpPr>
          <p:nvPr>
            <p:ph sz="half" idx="1"/>
          </p:nvPr>
        </p:nvSpPr>
        <p:spPr>
          <a:xfrm>
            <a:off x="838200" y="2275661"/>
            <a:ext cx="4437566" cy="4582339"/>
          </a:xfrm>
          <a:ln>
            <a:solidFill>
              <a:srgbClr val="003865"/>
            </a:solidFill>
          </a:ln>
        </p:spPr>
        <p:txBody>
          <a:bodyPr>
            <a:normAutofit fontScale="92500" lnSpcReduction="20000"/>
          </a:bodyPr>
          <a:lstStyle/>
          <a:p>
            <a:pPr marL="0" marR="0" lvl="0" indent="0">
              <a:lnSpc>
                <a:spcPct val="112000"/>
              </a:lnSpc>
              <a:spcBef>
                <a:spcPts val="375"/>
              </a:spcBef>
              <a:spcAft>
                <a:spcPts val="0"/>
              </a:spcAft>
              <a:buFont typeface="+mj-lt"/>
              <a:buNone/>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Health plan members:</a:t>
            </a:r>
          </a:p>
          <a:p>
            <a:pPr>
              <a:lnSpc>
                <a:spcPct val="112000"/>
              </a:lnSpc>
              <a:spcBef>
                <a:spcPts val="375"/>
              </a:spcBef>
              <a:spcAft>
                <a:spcPts val="0"/>
              </a:spcAft>
            </a:pP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G</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 to doctors, dentists and other providers who are in your health plan's network for most services. </a:t>
            </a:r>
          </a:p>
          <a:p>
            <a:pPr>
              <a:lnSpc>
                <a:spcPct val="112000"/>
              </a:lnSpc>
              <a:spcBef>
                <a:spcPts val="375"/>
              </a:spcBef>
              <a:spcAft>
                <a:spcPts val="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Contact your health plan at the number on the ID card they gave you for help.</a:t>
            </a:r>
          </a:p>
          <a:p>
            <a:pPr marL="0" marR="0" lvl="0" indent="0">
              <a:lnSpc>
                <a:spcPct val="112000"/>
              </a:lnSpc>
              <a:spcBef>
                <a:spcPts val="375"/>
              </a:spcBef>
              <a:spcAft>
                <a:spcPts val="0"/>
              </a:spcAft>
              <a:buFont typeface="+mj-l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2" name="Content Placeholder 11">
            <a:extLst>
              <a:ext uri="{FF2B5EF4-FFF2-40B4-BE49-F238E27FC236}">
                <a16:creationId xmlns:a16="http://schemas.microsoft.com/office/drawing/2014/main" id="{E7C9B9D7-8932-78D4-5213-4C9016EB992A}"/>
              </a:ext>
            </a:extLst>
          </p:cNvPr>
          <p:cNvSpPr>
            <a:spLocks noGrp="1"/>
          </p:cNvSpPr>
          <p:nvPr>
            <p:ph sz="half" idx="2"/>
          </p:nvPr>
        </p:nvSpPr>
        <p:spPr>
          <a:xfrm>
            <a:off x="6529924" y="2275660"/>
            <a:ext cx="4663113" cy="4582339"/>
          </a:xfrm>
          <a:ln>
            <a:solidFill>
              <a:srgbClr val="003865"/>
            </a:solidFill>
          </a:ln>
        </p:spPr>
        <p:txBody>
          <a:bodyPr>
            <a:normAutofit/>
          </a:bodyPr>
          <a:lstStyle/>
          <a:p>
            <a:pPr marL="0" indent="0">
              <a:buNone/>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Fee-for-service” members:</a:t>
            </a:r>
          </a:p>
          <a:p>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G</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 to any doctor, dentist or other provider in the fee-for-service </a:t>
            </a:r>
            <a:r>
              <a:rPr lang="en-US" sz="20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Provider Directory at  </a:t>
            </a:r>
            <a:r>
              <a:rPr lang="en-US" sz="20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1"/>
              </a:rPr>
              <a:t>mhcpproviderdirectory.dhs.state.mn.us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These providers all accept your insurance. </a:t>
            </a:r>
          </a:p>
          <a:p>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You also can call the </a:t>
            </a:r>
            <a:r>
              <a:rPr lang="en-US" sz="2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Health Care Consumer Supports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call center for help finding a provider at 651-297-3862 or 800-657-3672.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BE4F6FB-088C-B18B-E2E6-6052212907CF}"/>
              </a:ext>
            </a:extLst>
          </p:cNvPr>
          <p:cNvSpPr txBox="1"/>
          <p:nvPr/>
        </p:nvSpPr>
        <p:spPr>
          <a:xfrm>
            <a:off x="998963" y="1296031"/>
            <a:ext cx="9623503" cy="1077218"/>
          </a:xfrm>
          <a:prstGeom prst="rect">
            <a:avLst/>
          </a:prstGeom>
          <a:noFill/>
        </p:spPr>
        <p:txBody>
          <a:bodyPr wrap="square" rtlCol="0">
            <a:spAutoFit/>
          </a:bodyPr>
          <a:lstStyle/>
          <a:p>
            <a:r>
              <a:rPr lang="en-US" sz="32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4. Find a health care provider.</a:t>
            </a:r>
            <a:endPar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39162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34C-6647-75CE-63AC-AD53C9A1D248}"/>
              </a:ext>
            </a:extLst>
          </p:cNvPr>
          <p:cNvSpPr>
            <a:spLocks noGrp="1"/>
          </p:cNvSpPr>
          <p:nvPr>
            <p:ph type="title"/>
          </p:nvPr>
        </p:nvSpPr>
        <p:spPr/>
        <p:txBody>
          <a:bodyPr/>
          <a:lstStyle/>
          <a:p>
            <a:r>
              <a:rPr lang="en-US" dirty="0"/>
              <a:t>Why is health insurance important?</a:t>
            </a:r>
          </a:p>
        </p:txBody>
      </p:sp>
      <p:pic>
        <p:nvPicPr>
          <p:cNvPr id="9" name="Picture Placeholder 8" descr="Smiling doctor examining smiling baby">
            <a:extLst>
              <a:ext uri="{FF2B5EF4-FFF2-40B4-BE49-F238E27FC236}">
                <a16:creationId xmlns:a16="http://schemas.microsoft.com/office/drawing/2014/main" id="{A7148249-9F59-312D-73A8-BBC2F19098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364" b="15364"/>
          <a:stretch/>
        </p:blipFill>
        <p:spPr/>
      </p:pic>
      <p:sp>
        <p:nvSpPr>
          <p:cNvPr id="3" name="Content Placeholder 2">
            <a:extLst>
              <a:ext uri="{FF2B5EF4-FFF2-40B4-BE49-F238E27FC236}">
                <a16:creationId xmlns:a16="http://schemas.microsoft.com/office/drawing/2014/main" id="{759938BE-2408-01E6-C2E4-CFA4ED79F4D2}"/>
              </a:ext>
            </a:extLst>
          </p:cNvPr>
          <p:cNvSpPr>
            <a:spLocks noGrp="1"/>
          </p:cNvSpPr>
          <p:nvPr>
            <p:ph idx="1"/>
          </p:nvPr>
        </p:nvSpPr>
        <p:spPr/>
        <p:txBody>
          <a:bodyPr/>
          <a:lstStyle/>
          <a:p>
            <a:pPr marL="457200" indent="0">
              <a:buNone/>
            </a:pPr>
            <a:r>
              <a:rPr lang="en-US" dirty="0"/>
              <a:t>Health insurance helps you</a:t>
            </a:r>
          </a:p>
          <a:p>
            <a:r>
              <a:rPr lang="en-US" dirty="0"/>
              <a:t>Be your healthiest</a:t>
            </a:r>
          </a:p>
          <a:p>
            <a:r>
              <a:rPr lang="en-US" dirty="0"/>
              <a:t>Live your life to the fullest</a:t>
            </a:r>
          </a:p>
          <a:p>
            <a:r>
              <a:rPr lang="en-US" dirty="0"/>
              <a:t>Get ahead</a:t>
            </a:r>
          </a:p>
          <a:p>
            <a:r>
              <a:rPr lang="en-US" dirty="0"/>
              <a:t>Avoid high costs in case of illness or injury</a:t>
            </a:r>
          </a:p>
        </p:txBody>
      </p:sp>
      <p:sp>
        <p:nvSpPr>
          <p:cNvPr id="4" name="Date Placeholder 3">
            <a:extLst>
              <a:ext uri="{FF2B5EF4-FFF2-40B4-BE49-F238E27FC236}">
                <a16:creationId xmlns:a16="http://schemas.microsoft.com/office/drawing/2014/main" id="{B1FD700A-8FE5-D90A-7BAA-D0FA3EA95AA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D4BA8E0F-071E-6871-1B6E-39FEA3CB75F5}"/>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6F8B9080-68C3-65B3-D7CF-854A1A9C4A67}"/>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01008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F3-5B63-7009-2709-C83FD5FCF8F1}"/>
              </a:ext>
            </a:extLst>
          </p:cNvPr>
          <p:cNvSpPr>
            <a:spLocks noGrp="1"/>
          </p:cNvSpPr>
          <p:nvPr>
            <p:ph type="title"/>
          </p:nvPr>
        </p:nvSpPr>
        <p:spPr/>
        <p:txBody>
          <a:bodyPr/>
          <a:lstStyle/>
          <a:p>
            <a:r>
              <a:rPr lang="en-US" dirty="0"/>
              <a:t>MinnesotaCare covers</a:t>
            </a:r>
          </a:p>
        </p:txBody>
      </p:sp>
      <p:sp>
        <p:nvSpPr>
          <p:cNvPr id="8" name="Text Placeholder 7">
            <a:extLst>
              <a:ext uri="{FF2B5EF4-FFF2-40B4-BE49-F238E27FC236}">
                <a16:creationId xmlns:a16="http://schemas.microsoft.com/office/drawing/2014/main" id="{CE69824B-22F3-6FF8-D241-033379C2EDB1}"/>
              </a:ext>
            </a:extLst>
          </p:cNvPr>
          <p:cNvSpPr>
            <a:spLocks noGrp="1"/>
          </p:cNvSpPr>
          <p:nvPr>
            <p:ph type="body" sz="quarter" idx="16"/>
          </p:nvPr>
        </p:nvSpPr>
        <p:spPr>
          <a:xfrm>
            <a:off x="1737355" y="1855591"/>
            <a:ext cx="1564821" cy="676542"/>
          </a:xfrm>
        </p:spPr>
        <p:txBody>
          <a:bodyPr/>
          <a:lstStyle/>
          <a:p>
            <a:r>
              <a:rPr lang="en-US" dirty="0"/>
              <a:t>Doctor visits</a:t>
            </a:r>
          </a:p>
        </p:txBody>
      </p:sp>
      <p:sp>
        <p:nvSpPr>
          <p:cNvPr id="5" name="Footer Placeholder 4">
            <a:extLst>
              <a:ext uri="{FF2B5EF4-FFF2-40B4-BE49-F238E27FC236}">
                <a16:creationId xmlns:a16="http://schemas.microsoft.com/office/drawing/2014/main" id="{B279D472-D7A7-3333-57CB-F6E7F4D6219E}"/>
              </a:ext>
            </a:extLst>
          </p:cNvPr>
          <p:cNvSpPr>
            <a:spLocks noGrp="1"/>
          </p:cNvSpPr>
          <p:nvPr>
            <p:ph type="ftr" sz="quarter" idx="3"/>
          </p:nvPr>
        </p:nvSpPr>
        <p:spPr>
          <a:xfrm>
            <a:off x="3302176" y="6538912"/>
            <a:ext cx="5587647" cy="365125"/>
          </a:xfrm>
        </p:spPr>
        <p:txBody>
          <a:bodyPr/>
          <a:lstStyle/>
          <a:p>
            <a:r>
              <a:rPr lang="en-US" dirty="0"/>
              <a:t>Minnesota Department of Human Services| mn.gov/</a:t>
            </a:r>
            <a:r>
              <a:rPr lang="en-US" dirty="0" err="1"/>
              <a:t>dhs</a:t>
            </a:r>
            <a:endParaRPr lang="en-US" dirty="0"/>
          </a:p>
        </p:txBody>
      </p:sp>
      <p:sp>
        <p:nvSpPr>
          <p:cNvPr id="24" name="Text Placeholder 7">
            <a:extLst>
              <a:ext uri="{FF2B5EF4-FFF2-40B4-BE49-F238E27FC236}">
                <a16:creationId xmlns:a16="http://schemas.microsoft.com/office/drawing/2014/main" id="{68BD15E6-ACC1-C788-354C-EDD6D18C36C4}"/>
              </a:ext>
            </a:extLst>
          </p:cNvPr>
          <p:cNvSpPr txBox="1">
            <a:spLocks/>
          </p:cNvSpPr>
          <p:nvPr/>
        </p:nvSpPr>
        <p:spPr bwMode="black">
          <a:xfrm>
            <a:off x="5822324" y="1785987"/>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Dental care</a:t>
            </a:r>
          </a:p>
        </p:txBody>
      </p:sp>
      <p:pic>
        <p:nvPicPr>
          <p:cNvPr id="31" name="Picture 30" descr="Stethoscope outline">
            <a:extLst>
              <a:ext uri="{FF2B5EF4-FFF2-40B4-BE49-F238E27FC236}">
                <a16:creationId xmlns:a16="http://schemas.microsoft.com/office/drawing/2014/main" id="{669D6023-68AE-394F-37D4-27F7F6BBA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4429" y="1708018"/>
            <a:ext cx="944962" cy="944962"/>
          </a:xfrm>
          <a:prstGeom prst="rect">
            <a:avLst/>
          </a:prstGeom>
        </p:spPr>
      </p:pic>
      <p:pic>
        <p:nvPicPr>
          <p:cNvPr id="32" name="Picture 31" descr="Ambulance with solid fill">
            <a:extLst>
              <a:ext uri="{FF2B5EF4-FFF2-40B4-BE49-F238E27FC236}">
                <a16:creationId xmlns:a16="http://schemas.microsoft.com/office/drawing/2014/main" id="{F9BE8C5D-0F0A-A071-359C-5E357AEF9D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89824" y="1708018"/>
            <a:ext cx="944962" cy="944962"/>
          </a:xfrm>
          <a:prstGeom prst="rect">
            <a:avLst/>
          </a:prstGeom>
        </p:spPr>
      </p:pic>
      <p:sp>
        <p:nvSpPr>
          <p:cNvPr id="33" name="Text Placeholder 7">
            <a:extLst>
              <a:ext uri="{FF2B5EF4-FFF2-40B4-BE49-F238E27FC236}">
                <a16:creationId xmlns:a16="http://schemas.microsoft.com/office/drawing/2014/main" id="{2AEC26C9-A5A8-3F15-7501-DA276A924C58}"/>
              </a:ext>
            </a:extLst>
          </p:cNvPr>
          <p:cNvSpPr txBox="1">
            <a:spLocks/>
          </p:cNvSpPr>
          <p:nvPr/>
        </p:nvSpPr>
        <p:spPr bwMode="black">
          <a:xfrm>
            <a:off x="9932750" y="1785987"/>
            <a:ext cx="1842938"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Emergency care</a:t>
            </a:r>
          </a:p>
        </p:txBody>
      </p:sp>
      <p:sp>
        <p:nvSpPr>
          <p:cNvPr id="37" name="Text Placeholder 7">
            <a:extLst>
              <a:ext uri="{FF2B5EF4-FFF2-40B4-BE49-F238E27FC236}">
                <a16:creationId xmlns:a16="http://schemas.microsoft.com/office/drawing/2014/main" id="{A9C8BF1A-6A35-2E37-A362-069F413AF690}"/>
              </a:ext>
            </a:extLst>
          </p:cNvPr>
          <p:cNvSpPr txBox="1">
            <a:spLocks/>
          </p:cNvSpPr>
          <p:nvPr/>
        </p:nvSpPr>
        <p:spPr bwMode="black">
          <a:xfrm>
            <a:off x="1739908" y="3090729"/>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Mental and behavioral health care</a:t>
            </a:r>
          </a:p>
        </p:txBody>
      </p:sp>
      <p:sp>
        <p:nvSpPr>
          <p:cNvPr id="38" name="Text Placeholder 7">
            <a:extLst>
              <a:ext uri="{FF2B5EF4-FFF2-40B4-BE49-F238E27FC236}">
                <a16:creationId xmlns:a16="http://schemas.microsoft.com/office/drawing/2014/main" id="{52A963BE-4353-1B4D-9FCA-B03CDC439A54}"/>
              </a:ext>
            </a:extLst>
          </p:cNvPr>
          <p:cNvSpPr txBox="1">
            <a:spLocks/>
          </p:cNvSpPr>
          <p:nvPr/>
        </p:nvSpPr>
        <p:spPr bwMode="black">
          <a:xfrm>
            <a:off x="1785715" y="5676706"/>
            <a:ext cx="1895390"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Medicine and prescription drugs</a:t>
            </a:r>
          </a:p>
        </p:txBody>
      </p:sp>
      <p:sp>
        <p:nvSpPr>
          <p:cNvPr id="39" name="Text Placeholder 7">
            <a:extLst>
              <a:ext uri="{FF2B5EF4-FFF2-40B4-BE49-F238E27FC236}">
                <a16:creationId xmlns:a16="http://schemas.microsoft.com/office/drawing/2014/main" id="{F72CD328-4100-4DE1-0652-49E6EFF96215}"/>
              </a:ext>
            </a:extLst>
          </p:cNvPr>
          <p:cNvSpPr txBox="1">
            <a:spLocks/>
          </p:cNvSpPr>
          <p:nvPr/>
        </p:nvSpPr>
        <p:spPr bwMode="black">
          <a:xfrm>
            <a:off x="5720983" y="5759461"/>
            <a:ext cx="2018053"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Medical supplies</a:t>
            </a:r>
            <a:endParaRPr lang="en-US" dirty="0"/>
          </a:p>
        </p:txBody>
      </p:sp>
      <p:sp>
        <p:nvSpPr>
          <p:cNvPr id="3" name="Text Placeholder 7">
            <a:extLst>
              <a:ext uri="{FF2B5EF4-FFF2-40B4-BE49-F238E27FC236}">
                <a16:creationId xmlns:a16="http://schemas.microsoft.com/office/drawing/2014/main" id="{AB4DCBA0-79FD-16F5-F121-320B9661E2BB}"/>
              </a:ext>
            </a:extLst>
          </p:cNvPr>
          <p:cNvSpPr txBox="1">
            <a:spLocks/>
          </p:cNvSpPr>
          <p:nvPr/>
        </p:nvSpPr>
        <p:spPr bwMode="black">
          <a:xfrm>
            <a:off x="5822324" y="3090729"/>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Eye exams and eyeglasses</a:t>
            </a:r>
          </a:p>
        </p:txBody>
      </p:sp>
      <p:sp>
        <p:nvSpPr>
          <p:cNvPr id="4" name="Text Placeholder 7">
            <a:extLst>
              <a:ext uri="{FF2B5EF4-FFF2-40B4-BE49-F238E27FC236}">
                <a16:creationId xmlns:a16="http://schemas.microsoft.com/office/drawing/2014/main" id="{2C27099C-B9AA-E54E-B000-B613CE93E3E4}"/>
              </a:ext>
            </a:extLst>
          </p:cNvPr>
          <p:cNvSpPr txBox="1">
            <a:spLocks/>
          </p:cNvSpPr>
          <p:nvPr/>
        </p:nvSpPr>
        <p:spPr bwMode="black">
          <a:xfrm>
            <a:off x="5836329" y="4422455"/>
            <a:ext cx="1749354"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Translations and interpreters</a:t>
            </a:r>
          </a:p>
        </p:txBody>
      </p:sp>
      <p:sp>
        <p:nvSpPr>
          <p:cNvPr id="9" name="Text Placeholder 7">
            <a:extLst>
              <a:ext uri="{FF2B5EF4-FFF2-40B4-BE49-F238E27FC236}">
                <a16:creationId xmlns:a16="http://schemas.microsoft.com/office/drawing/2014/main" id="{7CDCEFE6-7DF3-16DE-6A13-25262D69DFDF}"/>
              </a:ext>
            </a:extLst>
          </p:cNvPr>
          <p:cNvSpPr txBox="1">
            <a:spLocks/>
          </p:cNvSpPr>
          <p:nvPr/>
        </p:nvSpPr>
        <p:spPr bwMode="black">
          <a:xfrm>
            <a:off x="9966869" y="3090729"/>
            <a:ext cx="180881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Pregnancy care and doulas</a:t>
            </a:r>
          </a:p>
        </p:txBody>
      </p:sp>
      <p:sp>
        <p:nvSpPr>
          <p:cNvPr id="10" name="Text Placeholder 7">
            <a:extLst>
              <a:ext uri="{FF2B5EF4-FFF2-40B4-BE49-F238E27FC236}">
                <a16:creationId xmlns:a16="http://schemas.microsoft.com/office/drawing/2014/main" id="{68A5ED5A-E8B1-C425-A45F-EDEA9D52352B}"/>
              </a:ext>
            </a:extLst>
          </p:cNvPr>
          <p:cNvSpPr txBox="1">
            <a:spLocks/>
          </p:cNvSpPr>
          <p:nvPr/>
        </p:nvSpPr>
        <p:spPr bwMode="black">
          <a:xfrm>
            <a:off x="9949376" y="4422455"/>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Chiropractic medicine and </a:t>
            </a:r>
            <a:r>
              <a:rPr lang="en-US" dirty="0">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cupuncture</a:t>
            </a:r>
          </a:p>
        </p:txBody>
      </p:sp>
      <p:sp>
        <p:nvSpPr>
          <p:cNvPr id="11" name="Text Placeholder 7">
            <a:extLst>
              <a:ext uri="{FF2B5EF4-FFF2-40B4-BE49-F238E27FC236}">
                <a16:creationId xmlns:a16="http://schemas.microsoft.com/office/drawing/2014/main" id="{673B3082-FE6F-6385-AF36-B882A0E7618B}"/>
              </a:ext>
            </a:extLst>
          </p:cNvPr>
          <p:cNvSpPr txBox="1">
            <a:spLocks/>
          </p:cNvSpPr>
          <p:nvPr/>
        </p:nvSpPr>
        <p:spPr bwMode="black">
          <a:xfrm>
            <a:off x="9731439" y="5691465"/>
            <a:ext cx="204424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Wellness checkups, vaccines and immunizations</a:t>
            </a:r>
          </a:p>
        </p:txBody>
      </p:sp>
      <p:pic>
        <p:nvPicPr>
          <p:cNvPr id="12" name="Picture 11" descr="Mental Health outline">
            <a:extLst>
              <a:ext uri="{FF2B5EF4-FFF2-40B4-BE49-F238E27FC236}">
                <a16:creationId xmlns:a16="http://schemas.microsoft.com/office/drawing/2014/main" id="{8E3495E5-7614-9A44-F58E-5109C24EB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4054" y="2966040"/>
            <a:ext cx="944962" cy="944962"/>
          </a:xfrm>
          <a:prstGeom prst="rect">
            <a:avLst/>
          </a:prstGeom>
        </p:spPr>
      </p:pic>
      <p:pic>
        <p:nvPicPr>
          <p:cNvPr id="13" name="Picture 12" descr="Tooth with solid fill">
            <a:extLst>
              <a:ext uri="{FF2B5EF4-FFF2-40B4-BE49-F238E27FC236}">
                <a16:creationId xmlns:a16="http://schemas.microsoft.com/office/drawing/2014/main" id="{EE93957B-9577-D9D5-5FBB-6CB41EABD5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6550" y="1717830"/>
            <a:ext cx="944962" cy="944962"/>
          </a:xfrm>
          <a:prstGeom prst="rect">
            <a:avLst/>
          </a:prstGeom>
        </p:spPr>
      </p:pic>
      <p:pic>
        <p:nvPicPr>
          <p:cNvPr id="14" name="Picture 13" descr="Pregnant lady with solid fill">
            <a:extLst>
              <a:ext uri="{FF2B5EF4-FFF2-40B4-BE49-F238E27FC236}">
                <a16:creationId xmlns:a16="http://schemas.microsoft.com/office/drawing/2014/main" id="{A3FC71E0-E23F-880A-A7DD-0ABA34D1DD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889824" y="3018627"/>
            <a:ext cx="944962" cy="944962"/>
          </a:xfrm>
          <a:prstGeom prst="rect">
            <a:avLst/>
          </a:prstGeom>
        </p:spPr>
      </p:pic>
      <p:pic>
        <p:nvPicPr>
          <p:cNvPr id="17" name="Picture 16" descr="Lotus Flower with solid fill">
            <a:extLst>
              <a:ext uri="{FF2B5EF4-FFF2-40B4-BE49-F238E27FC236}">
                <a16:creationId xmlns:a16="http://schemas.microsoft.com/office/drawing/2014/main" id="{4D05C32A-0008-4DAC-040E-273AEEB162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889824" y="4256097"/>
            <a:ext cx="944962" cy="944962"/>
          </a:xfrm>
          <a:prstGeom prst="rect">
            <a:avLst/>
          </a:prstGeom>
        </p:spPr>
      </p:pic>
      <p:pic>
        <p:nvPicPr>
          <p:cNvPr id="19" name="Picture 18" descr="Adhesive Bandage outline">
            <a:extLst>
              <a:ext uri="{FF2B5EF4-FFF2-40B4-BE49-F238E27FC236}">
                <a16:creationId xmlns:a16="http://schemas.microsoft.com/office/drawing/2014/main" id="{E0468377-B596-3D7E-04FE-E0E4C47241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773468" y="5556080"/>
            <a:ext cx="944962" cy="944962"/>
          </a:xfrm>
          <a:prstGeom prst="rect">
            <a:avLst/>
          </a:prstGeom>
        </p:spPr>
      </p:pic>
      <p:pic>
        <p:nvPicPr>
          <p:cNvPr id="20" name="Picture 19" descr="Chat bubble outline">
            <a:extLst>
              <a:ext uri="{FF2B5EF4-FFF2-40B4-BE49-F238E27FC236}">
                <a16:creationId xmlns:a16="http://schemas.microsoft.com/office/drawing/2014/main" id="{ADCE8E48-584B-E69C-FC9C-44BEBB446BE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841108" y="4354298"/>
            <a:ext cx="944962" cy="944962"/>
          </a:xfrm>
          <a:prstGeom prst="rect">
            <a:avLst/>
          </a:prstGeom>
        </p:spPr>
      </p:pic>
      <p:pic>
        <p:nvPicPr>
          <p:cNvPr id="23" name="Picture 22" descr="Medicine with solid fill">
            <a:extLst>
              <a:ext uri="{FF2B5EF4-FFF2-40B4-BE49-F238E27FC236}">
                <a16:creationId xmlns:a16="http://schemas.microsoft.com/office/drawing/2014/main" id="{CF70BECA-77AF-3B51-B137-02B959E7C5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838200" y="5542496"/>
            <a:ext cx="944962" cy="944962"/>
          </a:xfrm>
          <a:prstGeom prst="rect">
            <a:avLst/>
          </a:prstGeom>
        </p:spPr>
      </p:pic>
      <p:pic>
        <p:nvPicPr>
          <p:cNvPr id="25" name="Picture 24" descr="Needle with solid fill">
            <a:extLst>
              <a:ext uri="{FF2B5EF4-FFF2-40B4-BE49-F238E27FC236}">
                <a16:creationId xmlns:a16="http://schemas.microsoft.com/office/drawing/2014/main" id="{CC03D4DC-761C-9060-BD9C-F9EF1C3235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8626655" y="5493567"/>
            <a:ext cx="944962" cy="944962"/>
          </a:xfrm>
          <a:prstGeom prst="rect">
            <a:avLst/>
          </a:prstGeom>
        </p:spPr>
      </p:pic>
      <p:pic>
        <p:nvPicPr>
          <p:cNvPr id="6" name="Picture 5" descr="Glasses with solid fill">
            <a:extLst>
              <a:ext uri="{FF2B5EF4-FFF2-40B4-BE49-F238E27FC236}">
                <a16:creationId xmlns:a16="http://schemas.microsoft.com/office/drawing/2014/main" id="{253E939F-0DC6-F1A1-8368-B37D10A05D0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891367" y="2956519"/>
            <a:ext cx="944962" cy="944962"/>
          </a:xfrm>
          <a:prstGeom prst="rect">
            <a:avLst/>
          </a:prstGeom>
        </p:spPr>
      </p:pic>
      <p:sp>
        <p:nvSpPr>
          <p:cNvPr id="7" name="Text Placeholder 7">
            <a:extLst>
              <a:ext uri="{FF2B5EF4-FFF2-40B4-BE49-F238E27FC236}">
                <a16:creationId xmlns:a16="http://schemas.microsoft.com/office/drawing/2014/main" id="{0527B9BD-E01B-42B5-31E0-52D0FB174A5C}"/>
              </a:ext>
            </a:extLst>
          </p:cNvPr>
          <p:cNvSpPr txBox="1">
            <a:spLocks/>
          </p:cNvSpPr>
          <p:nvPr/>
        </p:nvSpPr>
        <p:spPr bwMode="black">
          <a:xfrm>
            <a:off x="1748047" y="4307358"/>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Substance use disorder treatment</a:t>
            </a:r>
          </a:p>
        </p:txBody>
      </p:sp>
      <p:pic>
        <p:nvPicPr>
          <p:cNvPr id="15" name="Picture 11" descr="Care with solid fill">
            <a:extLst>
              <a:ext uri="{FF2B5EF4-FFF2-40B4-BE49-F238E27FC236}">
                <a16:creationId xmlns:a16="http://schemas.microsoft.com/office/drawing/2014/main" id="{802F99AF-D5F0-975F-C8EC-7B2F4D372BA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802193" y="4182669"/>
            <a:ext cx="944962" cy="944962"/>
          </a:xfrm>
          <a:prstGeom prst="rect">
            <a:avLst/>
          </a:prstGeom>
        </p:spPr>
      </p:pic>
    </p:spTree>
    <p:extLst>
      <p:ext uri="{BB962C8B-B14F-4D97-AF65-F5344CB8AC3E}">
        <p14:creationId xmlns:p14="http://schemas.microsoft.com/office/powerpoint/2010/main" val="32200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2059-6283-B121-36BC-8DB1BFE30990}"/>
              </a:ext>
            </a:extLst>
          </p:cNvPr>
          <p:cNvSpPr>
            <a:spLocks noGrp="1"/>
          </p:cNvSpPr>
          <p:nvPr>
            <p:ph type="title"/>
          </p:nvPr>
        </p:nvSpPr>
        <p:spPr/>
        <p:txBody>
          <a:bodyPr/>
          <a:lstStyle/>
          <a:p>
            <a:r>
              <a:rPr lang="en-US" dirty="0"/>
              <a:t>Who is eligible?</a:t>
            </a:r>
          </a:p>
        </p:txBody>
      </p:sp>
      <p:sp>
        <p:nvSpPr>
          <p:cNvPr id="8" name="Text Placeholder 7">
            <a:extLst>
              <a:ext uri="{FF2B5EF4-FFF2-40B4-BE49-F238E27FC236}">
                <a16:creationId xmlns:a16="http://schemas.microsoft.com/office/drawing/2014/main" id="{F3ECEC98-2B55-E909-179B-AA443302874A}"/>
              </a:ext>
            </a:extLst>
          </p:cNvPr>
          <p:cNvSpPr>
            <a:spLocks noGrp="1"/>
          </p:cNvSpPr>
          <p:nvPr>
            <p:ph type="body" sz="quarter" idx="15"/>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Live in Minnesota. </a:t>
            </a:r>
          </a:p>
          <a:p>
            <a:endParaRPr lang="en-US" dirty="0"/>
          </a:p>
        </p:txBody>
      </p:sp>
      <p:pic>
        <p:nvPicPr>
          <p:cNvPr id="21" name="Picture Placeholder 20" descr="Money with solid fill">
            <a:extLst>
              <a:ext uri="{FF2B5EF4-FFF2-40B4-BE49-F238E27FC236}">
                <a16:creationId xmlns:a16="http://schemas.microsoft.com/office/drawing/2014/main" id="{177F63AF-013C-9845-1D42-3EF1F504289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sp>
        <p:nvSpPr>
          <p:cNvPr id="10" name="Text Placeholder 9">
            <a:extLst>
              <a:ext uri="{FF2B5EF4-FFF2-40B4-BE49-F238E27FC236}">
                <a16:creationId xmlns:a16="http://schemas.microsoft.com/office/drawing/2014/main" id="{C77F22B2-CB1A-4CB7-F9BB-944393672020}"/>
              </a:ext>
            </a:extLst>
          </p:cNvPr>
          <p:cNvSpPr>
            <a:spLocks noGrp="1"/>
          </p:cNvSpPr>
          <p:nvPr>
            <p:ph type="body" sz="quarter" idx="17"/>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 the income limits. </a:t>
            </a:r>
          </a:p>
          <a:p>
            <a:endParaRPr lang="en-US" dirty="0"/>
          </a:p>
        </p:txBody>
      </p:sp>
      <p:pic>
        <p:nvPicPr>
          <p:cNvPr id="19" name="Picture Placeholder 18" descr="Diploma with solid fill">
            <a:extLst>
              <a:ext uri="{FF2B5EF4-FFF2-40B4-BE49-F238E27FC236}">
                <a16:creationId xmlns:a16="http://schemas.microsoft.com/office/drawing/2014/main" id="{0E8B275B-9D64-9D81-366C-F615B06B8C42}"/>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sp>
        <p:nvSpPr>
          <p:cNvPr id="12" name="Text Placeholder 11">
            <a:extLst>
              <a:ext uri="{FF2B5EF4-FFF2-40B4-BE49-F238E27FC236}">
                <a16:creationId xmlns:a16="http://schemas.microsoft.com/office/drawing/2014/main" id="{4DA46C4B-4424-4A50-9C5D-EC1D2225BA65}"/>
              </a:ext>
            </a:extLst>
          </p:cNvPr>
          <p:cNvSpPr>
            <a:spLocks noGrp="1"/>
          </p:cNvSpPr>
          <p:nvPr>
            <p:ph type="body" sz="quarter" idx="19"/>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Lack other health insurance options.</a:t>
            </a:r>
            <a:endParaRPr lang="en-US" dirty="0"/>
          </a:p>
        </p:txBody>
      </p:sp>
      <p:sp>
        <p:nvSpPr>
          <p:cNvPr id="4" name="Date Placeholder 3">
            <a:extLst>
              <a:ext uri="{FF2B5EF4-FFF2-40B4-BE49-F238E27FC236}">
                <a16:creationId xmlns:a16="http://schemas.microsoft.com/office/drawing/2014/main" id="{22C47935-5BE6-26D0-44A0-9C8B1B6AE097}"/>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EC7E693-4CAD-EAFF-250C-C0FD58D6847F}"/>
              </a:ext>
            </a:extLst>
          </p:cNvPr>
          <p:cNvSpPr>
            <a:spLocks noGrp="1"/>
          </p:cNvSpPr>
          <p:nvPr>
            <p:ph type="ftr" sz="quarter" idx="3"/>
          </p:nvPr>
        </p:nvSpPr>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AEAB40A1-CC94-FA75-31AC-197A72A84912}"/>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17" name="Picture Placeholder 16" descr="A green circle with a white outline of a state&#10;&#10;Description automatically generated">
            <a:extLst>
              <a:ext uri="{FF2B5EF4-FFF2-40B4-BE49-F238E27FC236}">
                <a16:creationId xmlns:a16="http://schemas.microsoft.com/office/drawing/2014/main" id="{DFFE422C-C960-342F-4469-D604F4BEE64D}"/>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500" b="500"/>
          <a:stretch>
            <a:fillRect/>
          </a:stretch>
        </p:blipFill>
        <p:spPr>
          <a:solidFill>
            <a:srgbClr val="008EAA"/>
          </a:solidFill>
        </p:spPr>
      </p:pic>
    </p:spTree>
    <p:extLst>
      <p:ext uri="{BB962C8B-B14F-4D97-AF65-F5344CB8AC3E}">
        <p14:creationId xmlns:p14="http://schemas.microsoft.com/office/powerpoint/2010/main" val="33579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F4BE-86B6-3375-473F-AED7C88AAF20}"/>
              </a:ext>
            </a:extLst>
          </p:cNvPr>
          <p:cNvSpPr>
            <a:spLocks noGrp="1"/>
          </p:cNvSpPr>
          <p:nvPr>
            <p:ph type="title"/>
          </p:nvPr>
        </p:nvSpPr>
        <p:spPr/>
        <p:txBody>
          <a:bodyPr/>
          <a:lstStyle/>
          <a:p>
            <a:r>
              <a:rPr lang="en-US" dirty="0"/>
              <a:t>Income limits</a:t>
            </a:r>
          </a:p>
        </p:txBody>
      </p:sp>
      <p:sp>
        <p:nvSpPr>
          <p:cNvPr id="4" name="Date Placeholder 3">
            <a:extLst>
              <a:ext uri="{FF2B5EF4-FFF2-40B4-BE49-F238E27FC236}">
                <a16:creationId xmlns:a16="http://schemas.microsoft.com/office/drawing/2014/main" id="{EB3F0B25-1D3F-4C96-F579-5C045DBD0EC5}"/>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6DAAF7-7E4D-B7D8-0D6A-851C09F87F30}"/>
              </a:ext>
            </a:extLst>
          </p:cNvPr>
          <p:cNvSpPr>
            <a:spLocks noGrp="1"/>
          </p:cNvSpPr>
          <p:nvPr>
            <p:ph type="ftr" sz="quarter" idx="3"/>
          </p:nvPr>
        </p:nvSpPr>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72393143-19E4-5D63-4053-4DF507603561}"/>
              </a:ext>
            </a:extLst>
          </p:cNvPr>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7" name="Content Placeholder 6">
            <a:extLst>
              <a:ext uri="{FF2B5EF4-FFF2-40B4-BE49-F238E27FC236}">
                <a16:creationId xmlns:a16="http://schemas.microsoft.com/office/drawing/2014/main" id="{8E459516-2B96-CED8-6AA7-142187A6E0B8}"/>
              </a:ext>
            </a:extLst>
          </p:cNvPr>
          <p:cNvGraphicFramePr>
            <a:graphicFrameLocks noGrp="1"/>
          </p:cNvGraphicFramePr>
          <p:nvPr>
            <p:ph idx="1"/>
            <p:extLst>
              <p:ext uri="{D42A27DB-BD31-4B8C-83A1-F6EECF244321}">
                <p14:modId xmlns:p14="http://schemas.microsoft.com/office/powerpoint/2010/main" val="3870336982"/>
              </p:ext>
            </p:extLst>
          </p:nvPr>
        </p:nvGraphicFramePr>
        <p:xfrm>
          <a:off x="0" y="2575932"/>
          <a:ext cx="12191998" cy="2776653"/>
        </p:xfrm>
        <a:graphic>
          <a:graphicData uri="http://schemas.openxmlformats.org/drawingml/2006/table">
            <a:tbl>
              <a:tblPr firstRow="1" firstCol="1" bandRow="1">
                <a:tableStyleId>{5C22544A-7EE6-4342-B048-85BDC9FD1C3A}</a:tableStyleId>
              </a:tblPr>
              <a:tblGrid>
                <a:gridCol w="1512195">
                  <a:extLst>
                    <a:ext uri="{9D8B030D-6E8A-4147-A177-3AD203B41FA5}">
                      <a16:colId xmlns:a16="http://schemas.microsoft.com/office/drawing/2014/main" val="2119108861"/>
                    </a:ext>
                  </a:extLst>
                </a:gridCol>
                <a:gridCol w="1336639">
                  <a:extLst>
                    <a:ext uri="{9D8B030D-6E8A-4147-A177-3AD203B41FA5}">
                      <a16:colId xmlns:a16="http://schemas.microsoft.com/office/drawing/2014/main" val="2900814121"/>
                    </a:ext>
                  </a:extLst>
                </a:gridCol>
                <a:gridCol w="1337851">
                  <a:extLst>
                    <a:ext uri="{9D8B030D-6E8A-4147-A177-3AD203B41FA5}">
                      <a16:colId xmlns:a16="http://schemas.microsoft.com/office/drawing/2014/main" val="1701664956"/>
                    </a:ext>
                  </a:extLst>
                </a:gridCol>
                <a:gridCol w="1337851">
                  <a:extLst>
                    <a:ext uri="{9D8B030D-6E8A-4147-A177-3AD203B41FA5}">
                      <a16:colId xmlns:a16="http://schemas.microsoft.com/office/drawing/2014/main" val="4161349331"/>
                    </a:ext>
                  </a:extLst>
                </a:gridCol>
                <a:gridCol w="1337851">
                  <a:extLst>
                    <a:ext uri="{9D8B030D-6E8A-4147-A177-3AD203B41FA5}">
                      <a16:colId xmlns:a16="http://schemas.microsoft.com/office/drawing/2014/main" val="2533178788"/>
                    </a:ext>
                  </a:extLst>
                </a:gridCol>
                <a:gridCol w="1337851">
                  <a:extLst>
                    <a:ext uri="{9D8B030D-6E8A-4147-A177-3AD203B41FA5}">
                      <a16:colId xmlns:a16="http://schemas.microsoft.com/office/drawing/2014/main" val="2675167619"/>
                    </a:ext>
                  </a:extLst>
                </a:gridCol>
                <a:gridCol w="1337851">
                  <a:extLst>
                    <a:ext uri="{9D8B030D-6E8A-4147-A177-3AD203B41FA5}">
                      <a16:colId xmlns:a16="http://schemas.microsoft.com/office/drawing/2014/main" val="1322958739"/>
                    </a:ext>
                  </a:extLst>
                </a:gridCol>
                <a:gridCol w="1337851">
                  <a:extLst>
                    <a:ext uri="{9D8B030D-6E8A-4147-A177-3AD203B41FA5}">
                      <a16:colId xmlns:a16="http://schemas.microsoft.com/office/drawing/2014/main" val="262562758"/>
                    </a:ext>
                  </a:extLst>
                </a:gridCol>
                <a:gridCol w="1316058">
                  <a:extLst>
                    <a:ext uri="{9D8B030D-6E8A-4147-A177-3AD203B41FA5}">
                      <a16:colId xmlns:a16="http://schemas.microsoft.com/office/drawing/2014/main" val="2351704825"/>
                    </a:ext>
                  </a:extLst>
                </a:gridCol>
              </a:tblGrid>
              <a:tr h="917159">
                <a:tc>
                  <a:txBody>
                    <a:bodyPr/>
                    <a:lstStyle/>
                    <a:p>
                      <a:pPr marL="0" marR="0" indent="0" algn="ctr">
                        <a:lnSpc>
                          <a:spcPct val="112000"/>
                        </a:lnSpc>
                        <a:spcBef>
                          <a:spcPts val="1000"/>
                        </a:spcBef>
                        <a:spcAft>
                          <a:spcPts val="0"/>
                        </a:spcAft>
                      </a:pPr>
                      <a:r>
                        <a:rPr lang="en-US" sz="1900" dirty="0">
                          <a:effectLst/>
                        </a:rPr>
                        <a:t>Household size</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1 person</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2 people</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3 people</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4 people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5 people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6 people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7 people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1000"/>
                        </a:spcAft>
                      </a:pPr>
                      <a:r>
                        <a:rPr lang="en-US" sz="1900">
                          <a:effectLst/>
                        </a:rPr>
                        <a:t>8 people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extLst>
                  <a:ext uri="{0D108BD9-81ED-4DB2-BD59-A6C34878D82A}">
                    <a16:rowId xmlns:a16="http://schemas.microsoft.com/office/drawing/2014/main" val="3991914263"/>
                  </a:ext>
                </a:extLst>
              </a:tr>
              <a:tr h="1859494">
                <a:tc>
                  <a:txBody>
                    <a:bodyPr/>
                    <a:lstStyle/>
                    <a:p>
                      <a:pPr marL="0" marR="0" indent="0" algn="ctr">
                        <a:lnSpc>
                          <a:spcPct val="112000"/>
                        </a:lnSpc>
                        <a:spcBef>
                          <a:spcPts val="1000"/>
                        </a:spcBef>
                        <a:spcAft>
                          <a:spcPts val="0"/>
                        </a:spcAft>
                      </a:pPr>
                      <a:r>
                        <a:rPr lang="en-US" sz="1900" dirty="0">
                          <a:effectLst/>
                        </a:rPr>
                        <a:t>Annual income</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$30,120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$40,880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$51,640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$62,400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$73,160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$83,920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2000" dirty="0">
                          <a:effectLst/>
                        </a:rPr>
                        <a:t>$94,680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lvl="0" indent="0" algn="ctr" defTabSz="914400" rtl="0" eaLnBrk="1" fontAlgn="auto" latinLnBrk="0" hangingPunct="1">
                        <a:lnSpc>
                          <a:spcPct val="112000"/>
                        </a:lnSpc>
                        <a:spcBef>
                          <a:spcPts val="0"/>
                        </a:spcBef>
                        <a:spcAft>
                          <a:spcPts val="1000"/>
                        </a:spcAft>
                        <a:buClrTx/>
                        <a:buSzTx/>
                        <a:buFontTx/>
                        <a:buNone/>
                        <a:tabLst/>
                        <a:defRPr/>
                      </a:pPr>
                      <a:r>
                        <a:rPr lang="en-US" sz="2000" dirty="0">
                          <a:effectLst/>
                        </a:rPr>
                        <a:t>$105,440 or less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extLst>
                  <a:ext uri="{0D108BD9-81ED-4DB2-BD59-A6C34878D82A}">
                    <a16:rowId xmlns:a16="http://schemas.microsoft.com/office/drawing/2014/main" val="3638778670"/>
                  </a:ext>
                </a:extLst>
              </a:tr>
            </a:tbl>
          </a:graphicData>
        </a:graphic>
      </p:graphicFrame>
    </p:spTree>
    <p:extLst>
      <p:ext uri="{BB962C8B-B14F-4D97-AF65-F5344CB8AC3E}">
        <p14:creationId xmlns:p14="http://schemas.microsoft.com/office/powerpoint/2010/main" val="326063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B8D2-3400-A3E7-6B08-2CD4F879B414}"/>
              </a:ext>
            </a:extLst>
          </p:cNvPr>
          <p:cNvSpPr>
            <a:spLocks noGrp="1"/>
          </p:cNvSpPr>
          <p:nvPr>
            <p:ph type="title"/>
          </p:nvPr>
        </p:nvSpPr>
        <p:spPr/>
        <p:txBody>
          <a:bodyPr/>
          <a:lstStyle/>
          <a:p>
            <a:r>
              <a:rPr lang="en-US" dirty="0"/>
              <a:t>How much does it cost: premium bills</a:t>
            </a:r>
          </a:p>
        </p:txBody>
      </p:sp>
      <p:graphicFrame>
        <p:nvGraphicFramePr>
          <p:cNvPr id="7" name="Content Placeholder 6">
            <a:extLst>
              <a:ext uri="{FF2B5EF4-FFF2-40B4-BE49-F238E27FC236}">
                <a16:creationId xmlns:a16="http://schemas.microsoft.com/office/drawing/2014/main" id="{A54F1312-A4AF-64D5-D7E2-F5986DBEF525}"/>
              </a:ext>
            </a:extLst>
          </p:cNvPr>
          <p:cNvGraphicFramePr>
            <a:graphicFrameLocks noGrp="1"/>
          </p:cNvGraphicFramePr>
          <p:nvPr>
            <p:ph idx="1"/>
            <p:extLst>
              <p:ext uri="{D42A27DB-BD31-4B8C-83A1-F6EECF244321}">
                <p14:modId xmlns:p14="http://schemas.microsoft.com/office/powerpoint/2010/main" val="1597661985"/>
              </p:ext>
            </p:extLst>
          </p:nvPr>
        </p:nvGraphicFramePr>
        <p:xfrm>
          <a:off x="0" y="1312476"/>
          <a:ext cx="12192000" cy="497230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98712600"/>
                    </a:ext>
                  </a:extLst>
                </a:gridCol>
                <a:gridCol w="1219200">
                  <a:extLst>
                    <a:ext uri="{9D8B030D-6E8A-4147-A177-3AD203B41FA5}">
                      <a16:colId xmlns:a16="http://schemas.microsoft.com/office/drawing/2014/main" val="2723103246"/>
                    </a:ext>
                  </a:extLst>
                </a:gridCol>
                <a:gridCol w="1219200">
                  <a:extLst>
                    <a:ext uri="{9D8B030D-6E8A-4147-A177-3AD203B41FA5}">
                      <a16:colId xmlns:a16="http://schemas.microsoft.com/office/drawing/2014/main" val="4031549454"/>
                    </a:ext>
                  </a:extLst>
                </a:gridCol>
                <a:gridCol w="1219200">
                  <a:extLst>
                    <a:ext uri="{9D8B030D-6E8A-4147-A177-3AD203B41FA5}">
                      <a16:colId xmlns:a16="http://schemas.microsoft.com/office/drawing/2014/main" val="2979177283"/>
                    </a:ext>
                  </a:extLst>
                </a:gridCol>
                <a:gridCol w="1219200">
                  <a:extLst>
                    <a:ext uri="{9D8B030D-6E8A-4147-A177-3AD203B41FA5}">
                      <a16:colId xmlns:a16="http://schemas.microsoft.com/office/drawing/2014/main" val="3439274702"/>
                    </a:ext>
                  </a:extLst>
                </a:gridCol>
                <a:gridCol w="1219200">
                  <a:extLst>
                    <a:ext uri="{9D8B030D-6E8A-4147-A177-3AD203B41FA5}">
                      <a16:colId xmlns:a16="http://schemas.microsoft.com/office/drawing/2014/main" val="4137813963"/>
                    </a:ext>
                  </a:extLst>
                </a:gridCol>
                <a:gridCol w="1219200">
                  <a:extLst>
                    <a:ext uri="{9D8B030D-6E8A-4147-A177-3AD203B41FA5}">
                      <a16:colId xmlns:a16="http://schemas.microsoft.com/office/drawing/2014/main" val="3589909253"/>
                    </a:ext>
                  </a:extLst>
                </a:gridCol>
                <a:gridCol w="1219200">
                  <a:extLst>
                    <a:ext uri="{9D8B030D-6E8A-4147-A177-3AD203B41FA5}">
                      <a16:colId xmlns:a16="http://schemas.microsoft.com/office/drawing/2014/main" val="4118953711"/>
                    </a:ext>
                  </a:extLst>
                </a:gridCol>
                <a:gridCol w="1219200">
                  <a:extLst>
                    <a:ext uri="{9D8B030D-6E8A-4147-A177-3AD203B41FA5}">
                      <a16:colId xmlns:a16="http://schemas.microsoft.com/office/drawing/2014/main" val="3452960128"/>
                    </a:ext>
                  </a:extLst>
                </a:gridCol>
                <a:gridCol w="1219200">
                  <a:extLst>
                    <a:ext uri="{9D8B030D-6E8A-4147-A177-3AD203B41FA5}">
                      <a16:colId xmlns:a16="http://schemas.microsoft.com/office/drawing/2014/main" val="401762622"/>
                    </a:ext>
                  </a:extLst>
                </a:gridCol>
              </a:tblGrid>
              <a:tr h="1089308">
                <a:tc>
                  <a:txBody>
                    <a:bodyPr/>
                    <a:lstStyle/>
                    <a:p>
                      <a:pPr marL="0" marR="0" algn="ctr">
                        <a:lnSpc>
                          <a:spcPct val="112000"/>
                        </a:lnSpc>
                        <a:spcBef>
                          <a:spcPts val="600"/>
                        </a:spcBef>
                        <a:spcAft>
                          <a:spcPts val="600"/>
                        </a:spcAft>
                      </a:pPr>
                      <a:r>
                        <a:rPr lang="en-US" sz="1800" dirty="0">
                          <a:effectLst/>
                          <a:latin typeface="+mn-lt"/>
                          <a:ea typeface="Times New Roman" panose="02020603050405020304" pitchFamily="18" charset="0"/>
                          <a:cs typeface="Times New Roman" panose="02020603050405020304" pitchFamily="18" charset="0"/>
                        </a:rPr>
                        <a:t>Household size</a:t>
                      </a:r>
                    </a:p>
                  </a:txBody>
                  <a:tcPr marL="68580" marR="68580" marT="0" marB="0" anchor="ctr"/>
                </a:tc>
                <a:tc>
                  <a:txBody>
                    <a:bodyPr/>
                    <a:lstStyle/>
                    <a:p>
                      <a:pPr marL="0" marR="0" algn="ctr">
                        <a:lnSpc>
                          <a:spcPct val="112000"/>
                        </a:lnSpc>
                        <a:spcBef>
                          <a:spcPts val="600"/>
                        </a:spcBef>
                        <a:spcAft>
                          <a:spcPts val="600"/>
                        </a:spcAft>
                      </a:pPr>
                      <a:r>
                        <a:rPr lang="en-US" sz="2000" dirty="0">
                          <a:effectLst/>
                          <a:latin typeface="+mn-lt"/>
                          <a:ea typeface="Times New Roman" panose="02020603050405020304" pitchFamily="18" charset="0"/>
                          <a:cs typeface="Calibri" panose="020F0502020204030204" pitchFamily="34" charset="0"/>
                        </a:rPr>
                        <a:t>1 person</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dirty="0">
                          <a:effectLst/>
                          <a:latin typeface="+mn-lt"/>
                          <a:ea typeface="Times New Roman" panose="02020603050405020304" pitchFamily="18" charset="0"/>
                          <a:cs typeface="Calibri" panose="020F0502020204030204" pitchFamily="34" charset="0"/>
                        </a:rPr>
                        <a:t>2 people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dirty="0">
                          <a:effectLst/>
                          <a:latin typeface="+mn-lt"/>
                          <a:ea typeface="Times New Roman" panose="02020603050405020304" pitchFamily="18" charset="0"/>
                          <a:cs typeface="Calibri" panose="020F0502020204030204" pitchFamily="34" charset="0"/>
                        </a:rPr>
                        <a:t>3 people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dirty="0">
                          <a:effectLst/>
                          <a:latin typeface="+mn-lt"/>
                          <a:ea typeface="Times New Roman" panose="02020603050405020304" pitchFamily="18" charset="0"/>
                          <a:cs typeface="Calibri" panose="020F0502020204030204" pitchFamily="34" charset="0"/>
                        </a:rPr>
                        <a:t>4 people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a:effectLst/>
                          <a:latin typeface="+mn-lt"/>
                          <a:ea typeface="Times New Roman" panose="02020603050405020304" pitchFamily="18" charset="0"/>
                          <a:cs typeface="Calibri" panose="020F0502020204030204" pitchFamily="34" charset="0"/>
                        </a:rPr>
                        <a:t>5 people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a:effectLst/>
                          <a:latin typeface="+mn-lt"/>
                          <a:ea typeface="Times New Roman" panose="02020603050405020304" pitchFamily="18" charset="0"/>
                          <a:cs typeface="Calibri" panose="020F0502020204030204" pitchFamily="34" charset="0"/>
                        </a:rPr>
                        <a:t>6 people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a:effectLst/>
                          <a:latin typeface="+mn-lt"/>
                          <a:ea typeface="Times New Roman" panose="02020603050405020304" pitchFamily="18" charset="0"/>
                          <a:cs typeface="Calibri" panose="020F0502020204030204" pitchFamily="34" charset="0"/>
                        </a:rPr>
                        <a:t>7 people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a:effectLst/>
                          <a:latin typeface="+mn-lt"/>
                          <a:ea typeface="Times New Roman" panose="02020603050405020304" pitchFamily="18" charset="0"/>
                          <a:cs typeface="Calibri" panose="020F0502020204030204" pitchFamily="34" charset="0"/>
                        </a:rPr>
                        <a:t>8 people</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2000" dirty="0">
                          <a:effectLst/>
                          <a:latin typeface="+mn-lt"/>
                          <a:ea typeface="Times New Roman" panose="02020603050405020304" pitchFamily="18" charset="0"/>
                          <a:cs typeface="Calibri" panose="020F0502020204030204" pitchFamily="34" charset="0"/>
                        </a:rPr>
                        <a:t>Monthly </a:t>
                      </a:r>
                      <a:r>
                        <a:rPr lang="en-US" sz="1800" dirty="0">
                          <a:effectLst/>
                          <a:latin typeface="+mn-lt"/>
                          <a:ea typeface="Times New Roman" panose="02020603050405020304" pitchFamily="18" charset="0"/>
                          <a:cs typeface="Calibri" panose="020F0502020204030204" pitchFamily="34" charset="0"/>
                        </a:rPr>
                        <a:t>premium</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936046"/>
                  </a:ext>
                </a:extLst>
              </a:tr>
              <a:tr h="759214">
                <a:tc>
                  <a:txBody>
                    <a:bodyPr/>
                    <a:lstStyle/>
                    <a:p>
                      <a:pPr>
                        <a:spcBef>
                          <a:spcPts val="600"/>
                        </a:spcBef>
                        <a:spcAft>
                          <a:spcPts val="600"/>
                        </a:spcAft>
                      </a:pPr>
                      <a:r>
                        <a:rPr lang="en-US" sz="2000" kern="1200" dirty="0">
                          <a:solidFill>
                            <a:schemeClr val="dk1"/>
                          </a:solidFill>
                          <a:effectLst/>
                          <a:latin typeface="+mn-lt"/>
                          <a:ea typeface="+mn-ea"/>
                          <a:cs typeface="+mn-cs"/>
                        </a:rPr>
                        <a:t>Annual income</a:t>
                      </a:r>
                      <a:endParaRPr lang="en-US" sz="2000" dirty="0">
                        <a:latin typeface="+mn-lt"/>
                      </a:endParaRPr>
                    </a:p>
                  </a:txBody>
                  <a:tcP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br>
                        <a:rPr lang="en-US" sz="1800" spc="-10" dirty="0">
                          <a:solidFill>
                            <a:srgbClr val="231F20"/>
                          </a:solidFill>
                          <a:effectLst/>
                          <a:latin typeface="+mn-lt"/>
                          <a:ea typeface="Calibri" panose="020F0502020204030204" pitchFamily="34" charset="0"/>
                          <a:cs typeface="Calibri" panose="020F0502020204030204" pitchFamily="34" charset="0"/>
                        </a:rPr>
                      </a:br>
                      <a:r>
                        <a:rPr lang="en-US" sz="1800" b="1" spc="-10" dirty="0">
                          <a:solidFill>
                            <a:srgbClr val="231F20"/>
                          </a:solidFill>
                          <a:effectLst/>
                          <a:latin typeface="+mn-lt"/>
                          <a:ea typeface="Calibri" panose="020F0502020204030204" pitchFamily="34" charset="0"/>
                          <a:cs typeface="Calibri" panose="020F0502020204030204" pitchFamily="34" charset="0"/>
                        </a:rPr>
                        <a:t>$24,095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br>
                        <a:rPr lang="en-US" sz="1800" spc="-10" dirty="0">
                          <a:solidFill>
                            <a:srgbClr val="231F20"/>
                          </a:solidFill>
                          <a:effectLst/>
                          <a:latin typeface="+mn-lt"/>
                          <a:ea typeface="Calibri" panose="020F0502020204030204" pitchFamily="34" charset="0"/>
                          <a:cs typeface="Calibri" panose="020F0502020204030204" pitchFamily="34" charset="0"/>
                        </a:rPr>
                      </a:br>
                      <a:r>
                        <a:rPr lang="en-US" sz="1800" b="1" spc="-10" dirty="0">
                          <a:solidFill>
                            <a:srgbClr val="231F20"/>
                          </a:solidFill>
                          <a:effectLst/>
                          <a:latin typeface="+mn-lt"/>
                          <a:ea typeface="Calibri" panose="020F0502020204030204" pitchFamily="34" charset="0"/>
                          <a:cs typeface="Calibri" panose="020F0502020204030204" pitchFamily="34" charset="0"/>
                        </a:rPr>
                        <a:t>$32,703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$41,311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$49,919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a:t>
                      </a:r>
                      <a:r>
                        <a:rPr lang="en-US" sz="1800" spc="-60" dirty="0">
                          <a:solidFill>
                            <a:srgbClr val="231F20"/>
                          </a:solidFill>
                          <a:effectLst/>
                          <a:latin typeface="+mn-lt"/>
                          <a:ea typeface="Calibri" panose="020F0502020204030204" pitchFamily="34" charset="0"/>
                          <a:cs typeface="Calibri" panose="020F0502020204030204" pitchFamily="34" charset="0"/>
                        </a:rPr>
                        <a:t>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$58,527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$67,135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$75,743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a:t>
                      </a:r>
                      <a:endParaRPr lang="en-US" sz="18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$84,351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$0</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70144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kern="1200" dirty="0">
                          <a:solidFill>
                            <a:schemeClr val="dk1"/>
                          </a:solidFill>
                          <a:effectLst/>
                          <a:latin typeface="+mn-lt"/>
                          <a:ea typeface="+mn-ea"/>
                          <a:cs typeface="+mn-cs"/>
                        </a:rPr>
                        <a:t>Annual income</a:t>
                      </a:r>
                      <a:endParaRPr lang="en-US" sz="2000" dirty="0">
                        <a:latin typeface="+mn-lt"/>
                      </a:endParaRPr>
                    </a:p>
                  </a:txBody>
                  <a:tcP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$25,601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$34,747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$43,893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$53,039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$62,185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$71,331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p>
                    <a:p>
                      <a:pPr marL="6985" marR="0" algn="ctr">
                        <a:lnSpc>
                          <a:spcPct val="100000"/>
                        </a:lnSpc>
                        <a:spcBef>
                          <a:spcPts val="0"/>
                        </a:spcBef>
                        <a:spcAft>
                          <a:spcPts val="0"/>
                        </a:spcAft>
                      </a:pPr>
                      <a:r>
                        <a:rPr lang="en-US" sz="1800" b="1" spc="-10" dirty="0">
                          <a:solidFill>
                            <a:srgbClr val="231F20"/>
                          </a:solidFill>
                          <a:effectLst/>
                          <a:latin typeface="+mn-lt"/>
                          <a:ea typeface="Calibri" panose="020F0502020204030204" pitchFamily="34" charset="0"/>
                          <a:cs typeface="Calibri" panose="020F0502020204030204" pitchFamily="34" charset="0"/>
                        </a:rPr>
                        <a:t>$80,477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$89,623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$4*</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8840118"/>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kern="1200" dirty="0">
                          <a:solidFill>
                            <a:schemeClr val="dk1"/>
                          </a:solidFill>
                          <a:effectLst/>
                          <a:latin typeface="+mn-lt"/>
                          <a:ea typeface="+mn-ea"/>
                          <a:cs typeface="+mn-cs"/>
                        </a:rPr>
                        <a:t>Annual income</a:t>
                      </a:r>
                      <a:endParaRPr lang="en-US" sz="2000" dirty="0">
                        <a:latin typeface="+mn-lt"/>
                      </a:endParaRPr>
                    </a:p>
                  </a:txBody>
                  <a:tcP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$27,107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$36,791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$46,475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$56,159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$65,843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$75,527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$85,211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$94,895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$9*</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901864"/>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kern="1200" dirty="0">
                          <a:solidFill>
                            <a:schemeClr val="dk1"/>
                          </a:solidFill>
                          <a:effectLst/>
                          <a:latin typeface="+mn-lt"/>
                          <a:ea typeface="+mn-ea"/>
                          <a:cs typeface="+mn-cs"/>
                        </a:rPr>
                        <a:t>Annual income</a:t>
                      </a:r>
                      <a:endParaRPr lang="en-US" sz="2000" dirty="0">
                        <a:latin typeface="+mn-lt"/>
                      </a:endParaRPr>
                    </a:p>
                  </a:txBody>
                  <a:tcP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$28,613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$38,835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$49,057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$59,279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$69,501</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$79,723</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$89,945</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$100,167</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$15*</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436115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kern="1200" dirty="0">
                          <a:solidFill>
                            <a:schemeClr val="dk1"/>
                          </a:solidFill>
                          <a:effectLst/>
                          <a:latin typeface="+mn-lt"/>
                          <a:ea typeface="+mn-ea"/>
                          <a:cs typeface="+mn-cs"/>
                        </a:rPr>
                        <a:t>Annual income</a:t>
                      </a:r>
                      <a:endParaRPr lang="en-US" sz="2000" dirty="0">
                        <a:latin typeface="+mn-lt"/>
                      </a:endParaRPr>
                    </a:p>
                  </a:txBody>
                  <a:tcP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$30,119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$40,879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$51,639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$62,399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$73,159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$83,919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$94,679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800" spc="-10" dirty="0">
                          <a:solidFill>
                            <a:srgbClr val="231F20"/>
                          </a:solidFill>
                          <a:effectLst/>
                          <a:latin typeface="+mn-lt"/>
                          <a:ea typeface="Calibri" panose="020F0502020204030204" pitchFamily="34" charset="0"/>
                          <a:cs typeface="Calibri" panose="020F0502020204030204" pitchFamily="34" charset="0"/>
                        </a:rPr>
                        <a:t>Up to </a:t>
                      </a:r>
                      <a:r>
                        <a:rPr lang="en-US" sz="1800" b="1" spc="-10" dirty="0">
                          <a:solidFill>
                            <a:srgbClr val="231F20"/>
                          </a:solidFill>
                          <a:effectLst/>
                          <a:latin typeface="+mn-lt"/>
                          <a:ea typeface="Calibri" panose="020F0502020204030204" pitchFamily="34" charset="0"/>
                          <a:cs typeface="Calibri" panose="020F0502020204030204" pitchFamily="34" charset="0"/>
                        </a:rPr>
                        <a:t>$105,439</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mn-lt"/>
                          <a:ea typeface="Times New Roman" panose="02020603050405020304" pitchFamily="18" charset="0"/>
                          <a:cs typeface="Calibri" panose="020F0502020204030204" pitchFamily="34" charset="0"/>
                        </a:rPr>
                        <a:t>$21*</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199019"/>
                  </a:ext>
                </a:extLst>
              </a:tr>
            </a:tbl>
          </a:graphicData>
        </a:graphic>
      </p:graphicFrame>
      <p:sp>
        <p:nvSpPr>
          <p:cNvPr id="8" name="TextBox 7">
            <a:extLst>
              <a:ext uri="{FF2B5EF4-FFF2-40B4-BE49-F238E27FC236}">
                <a16:creationId xmlns:a16="http://schemas.microsoft.com/office/drawing/2014/main" id="{A8429626-CA06-AD35-9C50-12C19BFAF5A5}"/>
              </a:ext>
            </a:extLst>
          </p:cNvPr>
          <p:cNvSpPr txBox="1"/>
          <p:nvPr/>
        </p:nvSpPr>
        <p:spPr>
          <a:xfrm>
            <a:off x="156116" y="6381234"/>
            <a:ext cx="9779620" cy="369332"/>
          </a:xfrm>
          <a:prstGeom prst="rect">
            <a:avLst/>
          </a:prstGeom>
          <a:noFill/>
        </p:spPr>
        <p:txBody>
          <a:bodyPr wrap="square" rtlCol="0">
            <a:spAutoFit/>
          </a:bodyPr>
          <a:lstStyle/>
          <a:p>
            <a:pPr algn="ctr"/>
            <a:r>
              <a:rPr lang="en-US" dirty="0"/>
              <a:t>*</a:t>
            </a:r>
            <a:r>
              <a:rPr lang="en-US" dirty="0">
                <a:latin typeface="Calibri" panose="020F0502020204030204" pitchFamily="34"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ultiply by number of people in household enrolled in MinnesotaCare for total bill amount.</a:t>
            </a:r>
            <a:endParaRPr lang="en-US" dirty="0"/>
          </a:p>
        </p:txBody>
      </p:sp>
    </p:spTree>
    <p:extLst>
      <p:ext uri="{BB962C8B-B14F-4D97-AF65-F5344CB8AC3E}">
        <p14:creationId xmlns:p14="http://schemas.microsoft.com/office/powerpoint/2010/main" val="173521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1902-3BB7-B021-929B-B723BC9A4BA3}"/>
              </a:ext>
            </a:extLst>
          </p:cNvPr>
          <p:cNvSpPr>
            <a:spLocks noGrp="1"/>
          </p:cNvSpPr>
          <p:nvPr>
            <p:ph type="title"/>
          </p:nvPr>
        </p:nvSpPr>
        <p:spPr/>
        <p:txBody>
          <a:bodyPr/>
          <a:lstStyle/>
          <a:p>
            <a:r>
              <a:rPr lang="en-US" dirty="0"/>
              <a:t>How much does it cost: copays</a:t>
            </a:r>
          </a:p>
        </p:txBody>
      </p:sp>
      <p:sp>
        <p:nvSpPr>
          <p:cNvPr id="7" name="Content Placeholder 6">
            <a:extLst>
              <a:ext uri="{FF2B5EF4-FFF2-40B4-BE49-F238E27FC236}">
                <a16:creationId xmlns:a16="http://schemas.microsoft.com/office/drawing/2014/main" id="{A0CD0340-CC65-5825-3550-D6EEA4B1B665}"/>
              </a:ext>
            </a:extLst>
          </p:cNvPr>
          <p:cNvSpPr>
            <a:spLocks noGrp="1"/>
          </p:cNvSpPr>
          <p:nvPr>
            <p:ph idx="1"/>
          </p:nvPr>
        </p:nvSpPr>
        <p:spPr>
          <a:xfrm>
            <a:off x="6508376" y="1932778"/>
            <a:ext cx="5683624" cy="4234542"/>
          </a:xfrm>
        </p:spPr>
        <p:txBody>
          <a:bodyPr>
            <a:normAutofit fontScale="47500" lnSpcReduction="20000"/>
          </a:bodyPr>
          <a:lstStyle/>
          <a:p>
            <a:pPr marL="0" marR="0" indent="0">
              <a:lnSpc>
                <a:spcPct val="112000"/>
              </a:lnSpc>
              <a:spcBef>
                <a:spcPts val="1000"/>
              </a:spcBef>
              <a:spcAft>
                <a:spcPts val="1000"/>
              </a:spcAft>
              <a:buNone/>
            </a:pP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Some people never have copays:</a:t>
            </a:r>
          </a:p>
          <a:p>
            <a:pPr marL="800100" lvl="1" indent="-342900">
              <a:lnSpc>
                <a:spcPct val="112000"/>
              </a:lnSpc>
              <a:spcBef>
                <a:spcPts val="100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Children younger than 21 years old </a:t>
            </a:r>
          </a:p>
          <a:p>
            <a:pPr marL="800100" lvl="1" indent="-342900">
              <a:lnSpc>
                <a:spcPct val="112000"/>
              </a:lnSpc>
              <a:spcBef>
                <a:spcPts val="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Calibri" panose="020F0502020204030204" pitchFamily="34" charset="0"/>
              </a:rPr>
              <a:t>P</a:t>
            </a: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regnant people</a:t>
            </a:r>
          </a:p>
          <a:p>
            <a:pPr marL="800100" lvl="1" indent="-342900">
              <a:lnSpc>
                <a:spcPct val="112000"/>
              </a:lnSpc>
              <a:spcBef>
                <a:spcPts val="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American Indians enrolled in a federally recognized Tribe</a:t>
            </a:r>
          </a:p>
          <a:p>
            <a:pPr marL="800100" lvl="1" indent="-342900">
              <a:lnSpc>
                <a:spcPct val="112000"/>
              </a:lnSpc>
              <a:spcBef>
                <a:spcPts val="0"/>
              </a:spcBef>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American Indians who receive services from an Indian health care provider or through a referral from the Indian Health Services (IHS) Contract Health Services    </a:t>
            </a:r>
          </a:p>
        </p:txBody>
      </p:sp>
      <p:sp>
        <p:nvSpPr>
          <p:cNvPr id="6" name="Slide Number Placeholder 5">
            <a:extLst>
              <a:ext uri="{FF2B5EF4-FFF2-40B4-BE49-F238E27FC236}">
                <a16:creationId xmlns:a16="http://schemas.microsoft.com/office/drawing/2014/main" id="{BD34751B-1BD2-7308-399A-DE1063199CF3}"/>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7</a:t>
            </a:fld>
            <a:endParaRPr lang="en-US" dirty="0"/>
          </a:p>
        </p:txBody>
      </p:sp>
      <p:sp>
        <p:nvSpPr>
          <p:cNvPr id="8" name="Content Placeholder 7">
            <a:extLst>
              <a:ext uri="{FF2B5EF4-FFF2-40B4-BE49-F238E27FC236}">
                <a16:creationId xmlns:a16="http://schemas.microsoft.com/office/drawing/2014/main" id="{C04ECC6C-438F-9295-BEBB-22ACAEFDF36A}"/>
              </a:ext>
            </a:extLst>
          </p:cNvPr>
          <p:cNvSpPr>
            <a:spLocks noGrp="1"/>
          </p:cNvSpPr>
          <p:nvPr>
            <p:ph sz="half" idx="4294967295"/>
          </p:nvPr>
        </p:nvSpPr>
        <p:spPr>
          <a:xfrm>
            <a:off x="408878" y="1405054"/>
            <a:ext cx="5181600" cy="5452946"/>
          </a:xfrm>
        </p:spPr>
        <p:txBody>
          <a:bodyPr>
            <a:normAutofit fontScale="55000" lnSpcReduction="20000"/>
          </a:bodyPr>
          <a:lstStyle/>
          <a:p>
            <a:pPr marL="0" marR="0" indent="0">
              <a:lnSpc>
                <a:spcPct val="112000"/>
              </a:lnSpc>
              <a:spcBef>
                <a:spcPts val="1000"/>
              </a:spcBef>
              <a:spcAft>
                <a:spcPts val="1000"/>
              </a:spcAft>
              <a:buNone/>
            </a:pPr>
            <a:r>
              <a:rPr lang="en-US" sz="5100" dirty="0">
                <a:effectLst/>
                <a:latin typeface="Calibri" panose="020F0502020204030204" pitchFamily="34" charset="0"/>
                <a:ea typeface="Times New Roman" panose="02020603050405020304" pitchFamily="18" charset="0"/>
                <a:cs typeface="Times New Roman" panose="02020603050405020304" pitchFamily="18" charset="0"/>
              </a:rPr>
              <a:t>MinnesotaCare copays: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for preventive care, such as annual checkups, cancer screenings and vaccinations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for outpatient surgery</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for durable medical equipment, like wheelchairs, walkers, oxygen equipment or blood-testing strips for diabetes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for dental visits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for mental health medicines  </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$25 for brand-name medicines or $10 for generic medicines with a maximum of $70 per month</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$28 for doctor-office visits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$100 for emergency room visits ($0 copay if ER visit leads to hospitalization)</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$250 for inpatient hospital admission </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$45 per visit for radiology services, like X-rays</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$10 per pair of eyeglasses   </a:t>
            </a:r>
          </a:p>
          <a:p>
            <a:pPr marL="342900" marR="0" lvl="0" indent="-342900">
              <a:lnSpc>
                <a:spcPct val="112000"/>
              </a:lnSpc>
              <a:spcBef>
                <a:spcPts val="0"/>
              </a:spcBef>
              <a:spcAft>
                <a:spcPts val="10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19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E53-8350-9CF8-2FB2-AF25299EE841}"/>
              </a:ext>
            </a:extLst>
          </p:cNvPr>
          <p:cNvSpPr>
            <a:spLocks noGrp="1"/>
          </p:cNvSpPr>
          <p:nvPr>
            <p:ph type="title"/>
          </p:nvPr>
        </p:nvSpPr>
        <p:spPr/>
        <p:txBody>
          <a:bodyPr/>
          <a:lstStyle/>
          <a:p>
            <a:r>
              <a:rPr lang="en-US" dirty="0"/>
              <a:t>How to apply</a:t>
            </a:r>
          </a:p>
        </p:txBody>
      </p:sp>
      <p:pic>
        <p:nvPicPr>
          <p:cNvPr id="14" name="Picture Placeholder 13">
            <a:extLst>
              <a:ext uri="{FF2B5EF4-FFF2-40B4-BE49-F238E27FC236}">
                <a16:creationId xmlns:a16="http://schemas.microsoft.com/office/drawing/2014/main" id="{7FFECA19-46A5-2B65-E46C-2DD2A3ECDA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517" r="15517"/>
          <a:stretch/>
        </p:blipFill>
        <p:spPr>
          <a:xfrm>
            <a:off x="1573213" y="2622550"/>
            <a:ext cx="2332037" cy="2332038"/>
          </a:xfrm>
        </p:spPr>
      </p:pic>
      <p:sp>
        <p:nvSpPr>
          <p:cNvPr id="3" name="Content Placeholder 2">
            <a:extLst>
              <a:ext uri="{FF2B5EF4-FFF2-40B4-BE49-F238E27FC236}">
                <a16:creationId xmlns:a16="http://schemas.microsoft.com/office/drawing/2014/main" id="{95CD6D48-83B0-8DEC-8875-98FCB8B44F11}"/>
              </a:ext>
            </a:extLst>
          </p:cNvPr>
          <p:cNvSpPr>
            <a:spLocks noGrp="1"/>
          </p:cNvSpPr>
          <p:nvPr>
            <p:ph type="body" sz="quarter" idx="15"/>
          </p:nvPr>
        </p:nvSpPr>
        <p:spPr>
          <a:xfrm>
            <a:off x="1469225" y="5222908"/>
            <a:ext cx="2542477" cy="723900"/>
          </a:xfrm>
        </p:spPr>
        <p:txBody>
          <a:bodyPr>
            <a:normAutofit fontScale="92500" lnSpcReduction="2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One-on-one help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from a navigator in your community</a:t>
            </a:r>
            <a:endParaRPr lang="en-US" dirty="0"/>
          </a:p>
        </p:txBody>
      </p:sp>
      <p:pic>
        <p:nvPicPr>
          <p:cNvPr id="18" name="Picture Placeholder 17">
            <a:extLst>
              <a:ext uri="{FF2B5EF4-FFF2-40B4-BE49-F238E27FC236}">
                <a16:creationId xmlns:a16="http://schemas.microsoft.com/office/drawing/2014/main" id="{675A4DE3-159F-A891-0AAC-DC351D2C524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6527" r="16527"/>
          <a:stretch/>
        </p:blipFill>
        <p:spPr>
          <a:xfrm>
            <a:off x="4824413" y="2622550"/>
            <a:ext cx="2317750" cy="2317750"/>
          </a:xfrm>
        </p:spPr>
      </p:pic>
      <p:sp>
        <p:nvSpPr>
          <p:cNvPr id="9" name="Text Placeholder 8">
            <a:extLst>
              <a:ext uri="{FF2B5EF4-FFF2-40B4-BE49-F238E27FC236}">
                <a16:creationId xmlns:a16="http://schemas.microsoft.com/office/drawing/2014/main" id="{A7C29BE3-88E9-B84D-B58B-C8EB1438A33A}"/>
              </a:ext>
            </a:extLst>
          </p:cNvPr>
          <p:cNvSpPr>
            <a:spLocks noGrp="1"/>
          </p:cNvSpPr>
          <p:nvPr>
            <p:ph type="body" sz="quarter" idx="17"/>
          </p:nvPr>
        </p:nvSpPr>
        <p:spPr>
          <a:xfrm>
            <a:off x="4712235" y="5222908"/>
            <a:ext cx="2542477" cy="723900"/>
          </a:xfrm>
        </p:spPr>
        <p:txBody>
          <a:bodyPr/>
          <a:lstStyle/>
          <a:p>
            <a:r>
              <a:rPr lang="en-US" dirty="0"/>
              <a:t>Online</a:t>
            </a:r>
          </a:p>
        </p:txBody>
      </p:sp>
      <p:pic>
        <p:nvPicPr>
          <p:cNvPr id="20" name="Picture Placeholder 19">
            <a:extLst>
              <a:ext uri="{FF2B5EF4-FFF2-40B4-BE49-F238E27FC236}">
                <a16:creationId xmlns:a16="http://schemas.microsoft.com/office/drawing/2014/main" id="{6959B09E-6D5F-565F-724A-859F2FB54BBF}"/>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792" r="16792"/>
          <a:stretch/>
        </p:blipFill>
        <p:spPr>
          <a:xfrm>
            <a:off x="8067675" y="2622550"/>
            <a:ext cx="2317750" cy="2317750"/>
          </a:xfrm>
        </p:spPr>
      </p:pic>
      <p:sp>
        <p:nvSpPr>
          <p:cNvPr id="11" name="Text Placeholder 10">
            <a:extLst>
              <a:ext uri="{FF2B5EF4-FFF2-40B4-BE49-F238E27FC236}">
                <a16:creationId xmlns:a16="http://schemas.microsoft.com/office/drawing/2014/main" id="{A8A47ABE-137F-D9FE-B91F-A1451427EF54}"/>
              </a:ext>
            </a:extLst>
          </p:cNvPr>
          <p:cNvSpPr>
            <a:spLocks noGrp="1"/>
          </p:cNvSpPr>
          <p:nvPr>
            <p:ph type="body" sz="quarter" idx="19"/>
          </p:nvPr>
        </p:nvSpPr>
        <p:spPr>
          <a:xfrm>
            <a:off x="7955245" y="5222908"/>
            <a:ext cx="2542477" cy="723900"/>
          </a:xfrm>
        </p:spPr>
        <p:txBody>
          <a:bodyPr/>
          <a:lstStyle/>
          <a:p>
            <a:r>
              <a:rPr lang="en-US" dirty="0"/>
              <a:t>Paper form</a:t>
            </a:r>
          </a:p>
        </p:txBody>
      </p:sp>
      <p:sp>
        <p:nvSpPr>
          <p:cNvPr id="4" name="Date Placeholder 3">
            <a:extLst>
              <a:ext uri="{FF2B5EF4-FFF2-40B4-BE49-F238E27FC236}">
                <a16:creationId xmlns:a16="http://schemas.microsoft.com/office/drawing/2014/main" id="{F86A27D6-B3EF-FAA6-4459-48B669CCA6A0}"/>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C9F39DE-7396-78D0-AE34-01E55DCD0F70}"/>
              </a:ext>
            </a:extLst>
          </p:cNvPr>
          <p:cNvSpPr>
            <a:spLocks noGrp="1"/>
          </p:cNvSpPr>
          <p:nvPr>
            <p:ph type="ftr" sz="quarter" idx="3"/>
          </p:nvPr>
        </p:nvSpPr>
        <p:spPr/>
        <p:txBody>
          <a:bodyPr/>
          <a:lstStyle/>
          <a:p>
            <a:r>
              <a:rPr lang="en-US" dirty="0"/>
              <a:t>Minnesota Department of Human Services| mn.gov/</a:t>
            </a:r>
            <a:r>
              <a:rPr lang="en-US" dirty="0" err="1"/>
              <a:t>dhs</a:t>
            </a:r>
            <a:endParaRPr lang="en-US" dirty="0"/>
          </a:p>
        </p:txBody>
      </p:sp>
      <p:sp>
        <p:nvSpPr>
          <p:cNvPr id="6" name="Slide Number Placeholder 5">
            <a:extLst>
              <a:ext uri="{FF2B5EF4-FFF2-40B4-BE49-F238E27FC236}">
                <a16:creationId xmlns:a16="http://schemas.microsoft.com/office/drawing/2014/main" id="{9B9D4CA1-0391-C015-4ECA-4B008ACBECCE}"/>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12" name="Rectangle 11">
            <a:extLst>
              <a:ext uri="{FF2B5EF4-FFF2-40B4-BE49-F238E27FC236}">
                <a16:creationId xmlns:a16="http://schemas.microsoft.com/office/drawing/2014/main" id="{7466322D-C75E-3503-C253-BAF1122E5061}"/>
              </a:ext>
            </a:extLst>
          </p:cNvPr>
          <p:cNvSpPr/>
          <p:nvPr/>
        </p:nvSpPr>
        <p:spPr>
          <a:xfrm>
            <a:off x="2198313" y="1494212"/>
            <a:ext cx="7742056"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dirty="0">
                <a:ln w="0"/>
                <a:effectLst>
                  <a:outerShdw blurRad="38100" dist="19050" dir="2700000" algn="tl" rotWithShape="0">
                    <a:schemeClr val="dk1">
                      <a:alpha val="40000"/>
                    </a:schemeClr>
                  </a:outerShdw>
                </a:effectLst>
              </a:rPr>
              <a:t>You can apply 24/7/365</a:t>
            </a:r>
          </a:p>
        </p:txBody>
      </p:sp>
    </p:spTree>
    <p:extLst>
      <p:ext uri="{BB962C8B-B14F-4D97-AF65-F5344CB8AC3E}">
        <p14:creationId xmlns:p14="http://schemas.microsoft.com/office/powerpoint/2010/main" val="138212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0213-C3D6-3F71-65FE-5EC1E77FDB4B}"/>
              </a:ext>
            </a:extLst>
          </p:cNvPr>
          <p:cNvSpPr>
            <a:spLocks noGrp="1"/>
          </p:cNvSpPr>
          <p:nvPr>
            <p:ph type="title"/>
          </p:nvPr>
        </p:nvSpPr>
        <p:spPr/>
        <p:txBody>
          <a:bodyPr/>
          <a:lstStyle/>
          <a:p>
            <a:r>
              <a:rPr lang="en-US" dirty="0"/>
              <a:t>Your online resource: </a:t>
            </a:r>
            <a:r>
              <a:rPr lang="en-US" u="sng" dirty="0"/>
              <a:t>mn.gov/</a:t>
            </a:r>
            <a:r>
              <a:rPr lang="en-US" u="sng" dirty="0" err="1"/>
              <a:t>dhs</a:t>
            </a:r>
            <a:r>
              <a:rPr lang="en-US" u="sng" dirty="0"/>
              <a:t>/MinnesotaCare</a:t>
            </a:r>
          </a:p>
        </p:txBody>
      </p:sp>
      <p:sp>
        <p:nvSpPr>
          <p:cNvPr id="4" name="Date Placeholder 3">
            <a:extLst>
              <a:ext uri="{FF2B5EF4-FFF2-40B4-BE49-F238E27FC236}">
                <a16:creationId xmlns:a16="http://schemas.microsoft.com/office/drawing/2014/main" id="{B07E6156-606E-C341-D65C-B0947A82A76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FBBEA9-B60B-34A1-0429-8C9D98E04E4C}"/>
              </a:ext>
            </a:extLst>
          </p:cNvPr>
          <p:cNvSpPr>
            <a:spLocks noGrp="1"/>
          </p:cNvSpPr>
          <p:nvPr>
            <p:ph type="ftr" sz="quarter" idx="3"/>
          </p:nvPr>
        </p:nvSpPr>
        <p:spPr>
          <a:xfrm>
            <a:off x="3302177" y="6434727"/>
            <a:ext cx="5587647"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6965CEC9-CE3E-B1C4-D3FF-624C32DB584A}"/>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8" name="Picture 7">
            <a:extLst>
              <a:ext uri="{FF2B5EF4-FFF2-40B4-BE49-F238E27FC236}">
                <a16:creationId xmlns:a16="http://schemas.microsoft.com/office/drawing/2014/main" id="{5EB6EAE7-E84B-3DD6-67AE-80AD0C4BA5AE}"/>
              </a:ext>
            </a:extLst>
          </p:cNvPr>
          <p:cNvPicPr>
            <a:picLocks noChangeAspect="1"/>
          </p:cNvPicPr>
          <p:nvPr/>
        </p:nvPicPr>
        <p:blipFill>
          <a:blip r:embed="rId3"/>
          <a:stretch>
            <a:fillRect/>
          </a:stretch>
        </p:blipFill>
        <p:spPr>
          <a:xfrm>
            <a:off x="0" y="1378882"/>
            <a:ext cx="12192000" cy="4977468"/>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68942824"/>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id="{3387AC48-8C79-4158-B118-5C97D5C98396}" vid="{0430F891-41F5-42DC-A8EA-FF841EADF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40cf05-5b11-4ab8-89e5-4d4ea4552980" xsi:nil="true"/>
    <When xmlns="d305ffba-6a25-479d-94b4-3010dc54ec48">2024-10-04T05:00:00+00:00</When>
    <Presenter xmlns="d305ffba-6a25-479d-94b4-3010dc54ec48">Kasey Hayes</Presenter>
    <Where xmlns="d305ffba-6a25-479d-94b4-3010dc54ec48">MinnesotaCare Expansion Roundtable</Where>
    <lcf76f155ced4ddcb4097134ff3c332f xmlns="d305ffba-6a25-479d-94b4-3010dc54ec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B17580C1DD95449BC9BBA9C055686A" ma:contentTypeVersion="15" ma:contentTypeDescription="Create a new document." ma:contentTypeScope="" ma:versionID="3e986096b3bff72e98b203fe32fa0d8c">
  <xsd:schema xmlns:xsd="http://www.w3.org/2001/XMLSchema" xmlns:xs="http://www.w3.org/2001/XMLSchema" xmlns:p="http://schemas.microsoft.com/office/2006/metadata/properties" xmlns:ns2="d305ffba-6a25-479d-94b4-3010dc54ec48" xmlns:ns3="4940cf05-5b11-4ab8-89e5-4d4ea4552980" targetNamespace="http://schemas.microsoft.com/office/2006/metadata/properties" ma:root="true" ma:fieldsID="97d958ad31d29e9a828b81dac08d1836" ns2:_="" ns3:_="">
    <xsd:import namespace="d305ffba-6a25-479d-94b4-3010dc54ec48"/>
    <xsd:import namespace="4940cf05-5b11-4ab8-89e5-4d4ea45529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When" minOccurs="0"/>
                <xsd:element ref="ns2:Wher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Presente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5ffba-6a25-479d-94b4-3010dc54e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When" ma:index="12" nillable="true" ma:displayName="When" ma:format="DateOnly" ma:internalName="When">
      <xsd:simpleType>
        <xsd:restriction base="dms:DateTime"/>
      </xsd:simpleType>
    </xsd:element>
    <xsd:element name="Where" ma:index="13" nillable="true" ma:displayName="Where" ma:format="Dropdown" ma:internalName="Where">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resenter" ma:index="21" nillable="true" ma:displayName="Presenter" ma:format="Dropdown" ma:internalName="Presenter">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40cf05-5b11-4ab8-89e5-4d4ea455298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cead161-96ad-4682-aa33-ba9bb618cc5d}" ma:internalName="TaxCatchAll" ma:showField="CatchAllData" ma:web="4940cf05-5b11-4ab8-89e5-4d4ea45529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473BC-5849-4504-984E-19AB668FF9B8}">
  <ds:schemaRefs>
    <ds:schemaRef ds:uri="http://purl.org/dc/terms/"/>
    <ds:schemaRef ds:uri="http://schemas.microsoft.com/office/2006/metadata/properties"/>
    <ds:schemaRef ds:uri="d305ffba-6a25-479d-94b4-3010dc54ec48"/>
    <ds:schemaRef ds:uri="http://purl.org/dc/elements/1.1/"/>
    <ds:schemaRef ds:uri="http://schemas.openxmlformats.org/package/2006/metadata/core-properties"/>
    <ds:schemaRef ds:uri="4940cf05-5b11-4ab8-89e5-4d4ea4552980"/>
    <ds:schemaRef ds:uri="http://www.w3.org/XML/1998/namespace"/>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3A16CE73-5C77-4E7A-AF2D-0C37EE03876B}">
  <ds:schemaRefs>
    <ds:schemaRef ds:uri="http://schemas.microsoft.com/sharepoint/v3/contenttype/forms"/>
  </ds:schemaRefs>
</ds:datastoreItem>
</file>

<file path=customXml/itemProps3.xml><?xml version="1.0" encoding="utf-8"?>
<ds:datastoreItem xmlns:ds="http://schemas.openxmlformats.org/officeDocument/2006/customXml" ds:itemID="{9FADD347-A9D5-4701-84B8-31E1610D8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5ffba-6a25-479d-94b4-3010dc54ec48"/>
    <ds:schemaRef ds:uri="4940cf05-5b11-4ab8-89e5-4d4ea4552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10170</TotalTime>
  <Words>4140</Words>
  <Application>Microsoft Office PowerPoint</Application>
  <PresentationFormat>Widescreen</PresentationFormat>
  <Paragraphs>441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Segoe UI</vt:lpstr>
      <vt:lpstr>Symbol</vt:lpstr>
      <vt:lpstr>Times New Roman</vt:lpstr>
      <vt:lpstr>Wingdings</vt:lpstr>
      <vt:lpstr>Minnesota</vt:lpstr>
      <vt:lpstr>MinnesotaCare:  A healthier state for more people</vt:lpstr>
      <vt:lpstr>Why is health insurance important?</vt:lpstr>
      <vt:lpstr>MinnesotaCare covers</vt:lpstr>
      <vt:lpstr>Who is eligible?</vt:lpstr>
      <vt:lpstr>Income limits</vt:lpstr>
      <vt:lpstr>How much does it cost: premium bills</vt:lpstr>
      <vt:lpstr>How much does it cost: copays</vt:lpstr>
      <vt:lpstr>How to apply</vt:lpstr>
      <vt:lpstr>Your online resource: mn.gov/dhs/MinnesotaCare</vt:lpstr>
      <vt:lpstr>Examples of people who may qualify</vt:lpstr>
      <vt:lpstr>Examples of people who may qualify</vt:lpstr>
      <vt:lpstr>Examples of people who may qualify</vt:lpstr>
      <vt:lpstr>Examples of people who may qualify</vt:lpstr>
      <vt:lpstr>Examples of people who may qualify</vt:lpstr>
      <vt:lpstr>Examples of people who may qualify</vt:lpstr>
      <vt:lpstr>What next?</vt:lpstr>
      <vt:lpstr>What next?</vt:lpstr>
      <vt:lpstr>What next?</vt:lpstr>
      <vt:lpstr>What next?</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MinnesotaCare Applications</dc:title>
  <dc:creator>Giusto, Karen J (DHS)</dc:creator>
  <cp:lastModifiedBy>Riopelle, Brittany A (DHS)</cp:lastModifiedBy>
  <cp:revision>328</cp:revision>
  <dcterms:created xsi:type="dcterms:W3CDTF">2024-07-23T12:59:00Z</dcterms:created>
  <dcterms:modified xsi:type="dcterms:W3CDTF">2024-11-08T20:04:15Z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0x010100A1B17580C1DD95449BC9BBA9C055686A</vt:lpwstr>
  </property>
  <property fmtid="{D5CDD505-2E9C-101B-9397-08002B2CF9AE}" pid="3" name="MediaServiceImageTags">
    <vt:lpwstr/>
  </property>
</Properties>
</file>