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147469531" r:id="rId5"/>
    <p:sldId id="285" r:id="rId6"/>
    <p:sldId id="284" r:id="rId7"/>
    <p:sldId id="286" r:id="rId8"/>
    <p:sldId id="2147469533" r:id="rId9"/>
    <p:sldId id="293" r:id="rId10"/>
    <p:sldId id="2147469539" r:id="rId11"/>
    <p:sldId id="287" r:id="rId12"/>
    <p:sldId id="288" r:id="rId13"/>
    <p:sldId id="2147469543" r:id="rId14"/>
    <p:sldId id="2147469544" r:id="rId15"/>
    <p:sldId id="2147469545" r:id="rId16"/>
    <p:sldId id="2147469546" r:id="rId17"/>
    <p:sldId id="2147469547" r:id="rId18"/>
    <p:sldId id="2147469548" r:id="rId19"/>
    <p:sldId id="291" r:id="rId20"/>
    <p:sldId id="2147469540" r:id="rId21"/>
    <p:sldId id="2147469541" r:id="rId22"/>
    <p:sldId id="214746954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D6E514-687E-B5CC-12AE-E4B3EFECD0B7}" name="Vang, Pangta A (DHS)" initials="VPA(" userId="S::pangta.vang@state.mn.us::f7b14595-2aa8-4402-81b8-912ad1ee3db6" providerId="AD"/>
  <p188:author id="{6FF87C3C-F48D-C725-1201-C30684E08B08}" name="Giusto, Karen J (DHS)" initials="GKJ(" userId="S::Karen.Giusto@state.mn.us::40bd0d17-5662-4ffa-8668-6e594e6b939e" providerId="AD"/>
  <p188:author id="{4882AD40-A7C3-E101-C945-DC264D656823}" name="Parrell, Elizabeth M (She/Her/Hers) (DHS)" initials="PEM((" userId="S::Elizabeth.Parrell@state.mn.us::ffd3430c-16ef-4ee2-8d90-4b6610b3fd6e" providerId="AD"/>
  <p188:author id="{CC3CCAAA-29E9-27A9-7FE8-73DCCBC9CAC3}" name="Hayes, Kasey L (She/Her/Hers) (DHS)" initials="HKL((" userId="S::kasey.hayes@state.mn.us::ce8eee21-5db5-46ce-9fdf-fd9cdf83e38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9BCBEB"/>
    <a:srgbClr val="78BE43"/>
    <a:srgbClr val="0D5257"/>
    <a:srgbClr val="A4BCC2"/>
    <a:srgbClr val="8D3F2B"/>
    <a:srgbClr val="5D295F"/>
    <a:srgbClr val="FFC845"/>
    <a:srgbClr val="008E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67010" autoAdjust="0"/>
  </p:normalViewPr>
  <p:slideViewPr>
    <p:cSldViewPr snapToGrid="0">
      <p:cViewPr varScale="1">
        <p:scale>
          <a:sx n="45" d="100"/>
          <a:sy n="45" d="100"/>
        </p:scale>
        <p:origin x="14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2A2FE-862F-408A-9DC4-7BE176963F13}"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F1F74-3D61-423C-A402-E53A7BA0E8BB}" type="slidenum">
              <a:rPr lang="en-US" smtClean="0"/>
              <a:t>‹#›</a:t>
            </a:fld>
            <a:endParaRPr lang="en-US"/>
          </a:p>
        </p:txBody>
      </p:sp>
    </p:spTree>
    <p:extLst>
      <p:ext uri="{BB962C8B-B14F-4D97-AF65-F5344CB8AC3E}">
        <p14:creationId xmlns:p14="http://schemas.microsoft.com/office/powerpoint/2010/main" val="2711291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nsure.org/help/find-assister/find-navigator.jsp"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mn.gov/dhs/people-we-serve/seniors/health-care/health-care-programs/contact-us/county-tribal-offices.jsp"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n.gov/dhs/people-we-serve/adults/health-care/health-care-programs/programs-and-services/daca.js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mn.gov/dhs/people-we-serve/adults/health-care/health-care-programs/programs-and-services/daca.jsp#3"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n.gov/dhs/people-we-serve/adults/health-care/health-care-programs/contact-us/minnesotacare-office.js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ayments.dhs.state.mn.u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edocs.dhs.state.mn.us/lfserver/Public/DHS-4020-ENG"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mn.gov/dhs/people-we-serve/seniors/health-care/health-care-programs/contact-us/health-plan-contacts.jsp#6" TargetMode="External"/><Relationship Id="rId3" Type="http://schemas.openxmlformats.org/officeDocument/2006/relationships/hyperlink" Target="https://mn.gov/dhs/people-we-serve/seniors/health-care/health-care-programs/contact-us/health-plan-contacts.jsp#1" TargetMode="External"/><Relationship Id="rId7" Type="http://schemas.openxmlformats.org/officeDocument/2006/relationships/hyperlink" Target="https://mn.gov/dhs/people-we-serve/seniors/health-care/health-care-programs/contact-us/health-plan-contacts.jsp#5"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mn.gov/dhs/people-we-serve/seniors/health-care/health-care-programs/contact-us/health-plan-contacts.jsp#4" TargetMode="External"/><Relationship Id="rId5" Type="http://schemas.openxmlformats.org/officeDocument/2006/relationships/hyperlink" Target="https://mn.gov/dhs/people-we-serve/seniors/health-care/health-care-programs/contact-us/health-plan-contacts.jsp#3" TargetMode="External"/><Relationship Id="rId10" Type="http://schemas.openxmlformats.org/officeDocument/2006/relationships/hyperlink" Target="https://mn.gov/dhs/people-we-serve/seniors/health-care/health-care-programs/contact-us/health-plan-contacts.jsp#8" TargetMode="External"/><Relationship Id="rId4" Type="http://schemas.openxmlformats.org/officeDocument/2006/relationships/hyperlink" Target="https://mn.gov/dhs/people-we-serve/seniors/health-care/health-care-programs/contact-us/health-plan-contacts.jsp#2" TargetMode="External"/><Relationship Id="rId9" Type="http://schemas.openxmlformats.org/officeDocument/2006/relationships/hyperlink" Target="https://mn.gov/dhs/people-we-serve/seniors/health-care/health-care-programs/contact-us/health-plan-contacts.jsp#7"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mhcpproviderdirectory.dhs.state.mn.us/"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mn.gov/dhs/people-we-serve/seniors/health-care/health-care-programs/programs-and-services/ma-fee-for-service.jsp" TargetMode="External"/><Relationship Id="rId4" Type="http://schemas.openxmlformats.org/officeDocument/2006/relationships/hyperlink" Target="https://mn.gov/dhs/people-we-serve/seniors/health-care/health-care-programs/contact-us/mhcp-help-desk.jsp"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nsure.org/help/find-assister/find-navigator.jsp"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mn.gov/dhs/people-we-serve/seniors/health-care/health-care-programs/contact-us/county-tribal-offices.jsp" TargetMode="External"/><Relationship Id="rId4" Type="http://schemas.openxmlformats.org/officeDocument/2006/relationships/hyperlink" Target="https://auth.mnsure.org/RIDP/?account_type=Individua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a:p>
        </p:txBody>
      </p:sp>
    </p:spTree>
    <p:extLst>
      <p:ext uri="{BB962C8B-B14F-4D97-AF65-F5344CB8AC3E}">
        <p14:creationId xmlns:p14="http://schemas.microsoft.com/office/powerpoint/2010/main" val="1912867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n-US" sz="4800" dirty="0" err="1"/>
              <a:t>Tusaalooyinka</a:t>
            </a:r>
            <a:r>
              <a:rPr lang="en-US" sz="4800" dirty="0"/>
              <a:t> </a:t>
            </a:r>
            <a:r>
              <a:rPr lang="en-US" sz="4800" dirty="0" err="1"/>
              <a:t>dadka</a:t>
            </a:r>
            <a:r>
              <a:rPr lang="en-US" sz="4800" dirty="0"/>
              <a:t> </a:t>
            </a:r>
            <a:r>
              <a:rPr lang="en-US" sz="4800" dirty="0" err="1"/>
              <a:t>laga</a:t>
            </a:r>
            <a:r>
              <a:rPr lang="en-US" sz="4800" dirty="0"/>
              <a:t> </a:t>
            </a:r>
            <a:r>
              <a:rPr lang="en-US" sz="4800" dirty="0" err="1"/>
              <a:t>yaabo</a:t>
            </a:r>
            <a:r>
              <a:rPr lang="en-US" sz="4800" dirty="0"/>
              <a:t> </a:t>
            </a:r>
            <a:r>
              <a:rPr lang="en-US" sz="4800" dirty="0" err="1"/>
              <a:t>inay</a:t>
            </a:r>
            <a:r>
              <a:rPr lang="en-US" sz="4800" dirty="0"/>
              <a:t> u </a:t>
            </a:r>
            <a:r>
              <a:rPr lang="en-US" sz="4800" dirty="0" err="1"/>
              <a:t>xaq</a:t>
            </a:r>
            <a:r>
              <a:rPr lang="en-US" sz="4800" dirty="0"/>
              <a:t> u </a:t>
            </a:r>
            <a:r>
              <a:rPr lang="en-US" sz="4800" dirty="0" err="1"/>
              <a:t>yeeshaan</a:t>
            </a:r>
            <a:endParaRPr lang="en-US" sz="4800" dirty="0"/>
          </a:p>
          <a:p>
            <a:pPr marL="0" marR="0">
              <a:lnSpc>
                <a:spcPct val="112000"/>
              </a:lnSpc>
              <a:spcBef>
                <a:spcPts val="1000"/>
              </a:spcBef>
              <a:spcAft>
                <a:spcPts val="1000"/>
              </a:spcAft>
            </a:pPr>
            <a:endParaRPr lang="en-US" sz="4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Carlos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67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jir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nSpc>
                <a:spcPct val="112000"/>
              </a:lnSpc>
              <a:spcBef>
                <a:spcPts val="1000"/>
              </a:spcBef>
              <a:spcAft>
                <a:spcPts val="0"/>
              </a:spcAft>
              <a:buFont typeface="Symbol" panose="05050102010706020507" pitchFamily="18" charset="2"/>
              <a:buChar char=""/>
            </a:pP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Waxa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uu</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ku</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noolyahay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Minnesota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kadib</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markii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uu</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soo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galay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Maraykanka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ogolaansho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la'aan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haysto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waraaqaha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socdaalka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guursanin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caruurna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leh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lnSpc>
                <a:spcPct val="112000"/>
              </a:lnSpc>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Wuxuu</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sameeyaa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$1,500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bishii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ama $18,000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sanadkii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nSpc>
                <a:spcPct val="112000"/>
              </a:lnSpc>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Caymis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haysto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shaqadiisuna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bixiso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caymis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caafimaad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nSpc>
                <a:spcPct val="112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12000"/>
              </a:lnSpc>
              <a:spcBef>
                <a:spcPts val="0"/>
              </a:spcBef>
              <a:spcAft>
                <a:spcPts val="0"/>
              </a:spcAft>
              <a:buFont typeface="Symbol" panose="05050102010706020507" pitchFamily="18" charset="2"/>
              <a:buNone/>
            </a:pP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Talaabada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xigta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Buuxi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arji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Booqo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u="sng" dirty="0"/>
              <a:t>mn.gov/</a:t>
            </a:r>
            <a:r>
              <a:rPr lang="en-US" sz="1800" u="sng" dirty="0" err="1"/>
              <a:t>dhs</a:t>
            </a:r>
            <a:r>
              <a:rPr lang="en-US" sz="1800" u="sng" dirty="0"/>
              <a:t>/MinnesotaCare</a:t>
            </a:r>
            <a:r>
              <a:rPr lang="en-US" sz="1800" u="none" dirty="0"/>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aad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u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hesho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hage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(navigator)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kaa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caawiya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inaad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codsato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caawimo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fool ka fool ah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bilaash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ah. Ama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baro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sida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loogu</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codsado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internetka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ama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hel</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arjiyada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warqada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aad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u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daabacato</a:t>
            </a:r>
            <a:endParaRPr lang="en-US" sz="1800" u="none"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10</a:t>
            </a:fld>
            <a:endParaRPr lang="en-US"/>
          </a:p>
        </p:txBody>
      </p:sp>
    </p:spTree>
    <p:extLst>
      <p:ext uri="{BB962C8B-B14F-4D97-AF65-F5344CB8AC3E}">
        <p14:creationId xmlns:p14="http://schemas.microsoft.com/office/powerpoint/2010/main" val="61647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n-US" sz="4800" dirty="0" err="1"/>
              <a:t>Tusaalooyinka</a:t>
            </a:r>
            <a:r>
              <a:rPr lang="en-US" sz="4800" dirty="0"/>
              <a:t> </a:t>
            </a:r>
            <a:r>
              <a:rPr lang="en-US" sz="4800" dirty="0" err="1"/>
              <a:t>dadka</a:t>
            </a:r>
            <a:r>
              <a:rPr lang="en-US" sz="4800" dirty="0"/>
              <a:t> </a:t>
            </a:r>
            <a:r>
              <a:rPr lang="en-US" sz="4800" dirty="0" err="1"/>
              <a:t>laga</a:t>
            </a:r>
            <a:r>
              <a:rPr lang="en-US" sz="4800" dirty="0"/>
              <a:t> </a:t>
            </a:r>
            <a:r>
              <a:rPr lang="en-US" sz="4800" dirty="0" err="1"/>
              <a:t>yaabo</a:t>
            </a:r>
            <a:r>
              <a:rPr lang="en-US" sz="4800" dirty="0"/>
              <a:t> </a:t>
            </a:r>
            <a:r>
              <a:rPr lang="en-US" sz="4800" dirty="0" err="1"/>
              <a:t>inay</a:t>
            </a:r>
            <a:r>
              <a:rPr lang="en-US" sz="4800" dirty="0"/>
              <a:t> u </a:t>
            </a:r>
            <a:r>
              <a:rPr lang="en-US" sz="4800" dirty="0" err="1"/>
              <a:t>xaq</a:t>
            </a:r>
            <a:r>
              <a:rPr lang="en-US" sz="4800" dirty="0"/>
              <a:t> u </a:t>
            </a:r>
            <a:r>
              <a:rPr lang="en-US" sz="4800" dirty="0" err="1"/>
              <a:t>yeeshaan</a:t>
            </a:r>
            <a:endParaRPr lang="en-US" sz="4800" dirty="0"/>
          </a:p>
          <a:p>
            <a:pPr marL="0" marR="0">
              <a:lnSpc>
                <a:spcPct val="112000"/>
              </a:lnSpc>
              <a:spcBef>
                <a:spcPts val="1000"/>
              </a:spcBef>
              <a:spcAft>
                <a:spcPts val="1000"/>
              </a:spcAft>
            </a:pPr>
            <a:endParaRPr lang="en-US" sz="4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Fatima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iyo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Ibrahim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labaduba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45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jir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lnSpc>
                <a:spcPct val="112000"/>
              </a:lnSpc>
              <a:spcBef>
                <a:spcPts val="1000"/>
              </a:spcBef>
              <a:spcAft>
                <a:spcPts val="0"/>
              </a:spcAft>
              <a:buFont typeface="Symbol" panose="05050102010706020507" pitchFamily="18" charset="2"/>
              <a:buChar char=""/>
            </a:pP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Waxay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ku</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noolyihiin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Minnesota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midkoodna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haysto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waraaqaha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socdaalka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Waa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xaas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waxay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leeyihiin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laba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carruur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ah,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kuwaas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labaduba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ah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muwaadiniin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u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dhashay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Maraykanka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qaatacaymiska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Gargaarka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Caafimaadka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lnSpc>
                <a:spcPct val="112000"/>
              </a:lnSpc>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Dakhliga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qoyskoodu</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$60,000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sanadkii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Loo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shaqeeyayaashooda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bixiyo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caymis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caafimaad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ay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awoodaan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nSpc>
                <a:spcPct val="112000"/>
              </a:lnSpc>
              <a:spcBef>
                <a:spcPts val="0"/>
              </a:spcBef>
              <a:spcAft>
                <a:spcPts val="1000"/>
              </a:spcAft>
              <a:buFont typeface="Symbol" panose="05050102010706020507" pitchFamily="18" charset="2"/>
              <a:buChar char=""/>
            </a:pP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Talaabada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xigta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Wac</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u="sng" dirty="0" err="1">
                <a:effectLst/>
                <a:latin typeface="Calibri" panose="020F0502020204030204" pitchFamily="34" charset="0"/>
                <a:ea typeface="Times New Roman" panose="02020603050405020304" pitchFamily="18" charset="0"/>
                <a:cs typeface="Times New Roman" panose="02020603050405020304" pitchFamily="18" charset="0"/>
              </a:rPr>
              <a:t>hage</a:t>
            </a:r>
            <a:r>
              <a:rPr lang="en-US" sz="180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navigator</a:t>
            </a: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ama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wac</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county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u="sng" dirty="0" err="1">
                <a:effectLst/>
                <a:latin typeface="Calibri" panose="020F0502020204030204" pitchFamily="34" charset="0"/>
                <a:ea typeface="Times New Roman" panose="02020603050405020304" pitchFamily="18" charset="0"/>
                <a:cs typeface="Times New Roman" panose="02020603050405020304" pitchFamily="18" charset="0"/>
              </a:rPr>
              <a:t>degmadaada</a:t>
            </a:r>
            <a:r>
              <a:rPr lang="en-US" sz="1800" u="sng"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aad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u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codsato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caymiska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waalidka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Ha ka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codsan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khadka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internetka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waxa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aad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horeba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u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haysataa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kiis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kaaga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furan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nidaamka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caymiska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ee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carruurtaada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US" sz="1800" dirty="0"/>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Dadka</a:t>
            </a:r>
            <a:r>
              <a:rPr lang="en-US" sz="1800" dirty="0"/>
              <a:t> </a:t>
            </a:r>
            <a:r>
              <a:rPr lang="en-US" sz="1800" dirty="0" err="1"/>
              <a:t>qaarkooda</a:t>
            </a:r>
            <a:r>
              <a:rPr lang="en-US" sz="1800" dirty="0"/>
              <a:t> </a:t>
            </a:r>
            <a:r>
              <a:rPr lang="en-US" sz="1800" dirty="0" err="1"/>
              <a:t>oo</a:t>
            </a:r>
            <a:r>
              <a:rPr lang="en-US" sz="1800" dirty="0"/>
              <a:t> </a:t>
            </a:r>
            <a:r>
              <a:rPr lang="en-US" sz="1800" dirty="0" err="1"/>
              <a:t>dhawaan</a:t>
            </a:r>
            <a:r>
              <a:rPr lang="en-US" sz="1800" dirty="0"/>
              <a:t> u </a:t>
            </a:r>
            <a:r>
              <a:rPr lang="en-US" sz="1800" dirty="0" err="1"/>
              <a:t>qalmay</a:t>
            </a:r>
            <a:r>
              <a:rPr lang="en-US" sz="1800" dirty="0"/>
              <a:t> MinnesotaCare </a:t>
            </a:r>
            <a:r>
              <a:rPr lang="en-US" sz="1800" dirty="0" err="1"/>
              <a:t>waxa</a:t>
            </a:r>
            <a:r>
              <a:rPr lang="en-US" sz="1800" dirty="0"/>
              <a:t> </a:t>
            </a:r>
            <a:r>
              <a:rPr lang="en-US" sz="1800" dirty="0" err="1"/>
              <a:t>laga</a:t>
            </a:r>
            <a:r>
              <a:rPr lang="en-US" sz="1800" dirty="0"/>
              <a:t> </a:t>
            </a:r>
            <a:r>
              <a:rPr lang="en-US" sz="1800" dirty="0" err="1"/>
              <a:t>yaabaa</a:t>
            </a:r>
            <a:r>
              <a:rPr lang="en-US" sz="1800" dirty="0"/>
              <a:t> </a:t>
            </a:r>
            <a:r>
              <a:rPr lang="en-US" sz="1800" dirty="0" err="1"/>
              <a:t>inay</a:t>
            </a:r>
            <a:r>
              <a:rPr lang="en-US" sz="1800" dirty="0"/>
              <a:t> </a:t>
            </a:r>
            <a:r>
              <a:rPr lang="en-US" sz="1800" dirty="0" err="1"/>
              <a:t>leeyihiin</a:t>
            </a:r>
            <a:r>
              <a:rPr lang="en-US" sz="1800" dirty="0"/>
              <a:t> </a:t>
            </a:r>
            <a:r>
              <a:rPr lang="en-US" sz="1800" dirty="0" err="1"/>
              <a:t>xubin</a:t>
            </a:r>
            <a:r>
              <a:rPr lang="en-US" sz="1800" dirty="0"/>
              <a:t> </a:t>
            </a:r>
            <a:r>
              <a:rPr lang="en-US" sz="1800" dirty="0" err="1"/>
              <a:t>qoyskooda</a:t>
            </a:r>
            <a:r>
              <a:rPr lang="en-US" sz="1800" dirty="0"/>
              <a:t> dhow ah </a:t>
            </a:r>
            <a:r>
              <a:rPr lang="en-US" sz="1800" dirty="0" err="1"/>
              <a:t>sida</a:t>
            </a:r>
            <a:r>
              <a:rPr lang="en-US" sz="1800" dirty="0"/>
              <a:t> </a:t>
            </a:r>
            <a:r>
              <a:rPr lang="en-US" sz="1800" dirty="0" err="1"/>
              <a:t>ilmo</a:t>
            </a:r>
            <a:r>
              <a:rPr lang="en-US" sz="1800" dirty="0"/>
              <a:t> </a:t>
            </a:r>
            <a:r>
              <a:rPr lang="en-US" sz="1800" dirty="0" err="1"/>
              <a:t>oo</a:t>
            </a:r>
            <a:r>
              <a:rPr lang="en-US" sz="1800" dirty="0"/>
              <a:t> </a:t>
            </a:r>
            <a:r>
              <a:rPr lang="en-US" sz="1800" dirty="0" err="1"/>
              <a:t>hore</a:t>
            </a:r>
            <a:r>
              <a:rPr lang="en-US" sz="1800" dirty="0"/>
              <a:t> </a:t>
            </a:r>
            <a:r>
              <a:rPr lang="en-US" sz="1800" dirty="0" err="1"/>
              <a:t>uga</a:t>
            </a:r>
            <a:r>
              <a:rPr lang="en-US" sz="1800" dirty="0"/>
              <a:t> </a:t>
            </a:r>
            <a:r>
              <a:rPr lang="en-US" sz="1800" dirty="0" err="1"/>
              <a:t>diiwaangashan</a:t>
            </a:r>
            <a:r>
              <a:rPr lang="en-US" sz="1800" dirty="0"/>
              <a:t> MinnesotaCare. Ama </a:t>
            </a:r>
            <a:r>
              <a:rPr lang="en-US" sz="1800" dirty="0" err="1"/>
              <a:t>ilmaha</a:t>
            </a:r>
            <a:r>
              <a:rPr lang="en-US" sz="1800" dirty="0"/>
              <a:t> </a:t>
            </a:r>
            <a:r>
              <a:rPr lang="en-US" sz="1800" dirty="0" err="1"/>
              <a:t>ayaa</a:t>
            </a:r>
            <a:r>
              <a:rPr lang="en-US" sz="1800" dirty="0"/>
              <a:t> </a:t>
            </a:r>
            <a:r>
              <a:rPr lang="en-US" sz="1800" dirty="0" err="1"/>
              <a:t>waxaa</a:t>
            </a:r>
            <a:r>
              <a:rPr lang="en-US" sz="1800" dirty="0"/>
              <a:t> </a:t>
            </a:r>
            <a:r>
              <a:rPr lang="en-US" sz="1800" dirty="0" err="1"/>
              <a:t>laga</a:t>
            </a:r>
            <a:r>
              <a:rPr lang="en-US" sz="1800" dirty="0"/>
              <a:t> </a:t>
            </a:r>
            <a:r>
              <a:rPr lang="en-US" sz="1800" dirty="0" err="1"/>
              <a:t>yaabaa</a:t>
            </a:r>
            <a:r>
              <a:rPr lang="en-US" sz="1800" dirty="0"/>
              <a:t> in </a:t>
            </a:r>
            <a:r>
              <a:rPr lang="en-US" sz="1800" dirty="0" err="1"/>
              <a:t>horeba</a:t>
            </a:r>
            <a:r>
              <a:rPr lang="en-US" sz="1800" dirty="0"/>
              <a:t> </a:t>
            </a:r>
            <a:r>
              <a:rPr lang="en-US" sz="1800" dirty="0" err="1"/>
              <a:t>uga</a:t>
            </a:r>
            <a:r>
              <a:rPr lang="en-US" sz="1800" dirty="0"/>
              <a:t> </a:t>
            </a:r>
            <a:r>
              <a:rPr lang="en-US" sz="1800" dirty="0" err="1"/>
              <a:t>diiwangashanyihiin</a:t>
            </a:r>
            <a:r>
              <a:rPr lang="en-US" sz="1800" dirty="0"/>
              <a:t> </a:t>
            </a:r>
            <a:r>
              <a:rPr lang="en-US" sz="1800" dirty="0" err="1"/>
              <a:t>Gargaarka</a:t>
            </a:r>
            <a:r>
              <a:rPr lang="en-US" sz="1800" dirty="0"/>
              <a:t> </a:t>
            </a:r>
            <a:r>
              <a:rPr lang="en-US" sz="1800" dirty="0" err="1"/>
              <a:t>Caafimaadka</a:t>
            </a:r>
            <a:r>
              <a:rPr lang="en-US" sz="1800" dirty="0"/>
              <a:t>, kaas </a:t>
            </a:r>
            <a:r>
              <a:rPr lang="en-US" sz="1800" dirty="0" err="1"/>
              <a:t>oo</a:t>
            </a:r>
            <a:r>
              <a:rPr lang="en-US" sz="1800" dirty="0"/>
              <a:t> ah </a:t>
            </a:r>
            <a:r>
              <a:rPr lang="en-US" sz="1800" dirty="0" err="1"/>
              <a:t>barnaamij</a:t>
            </a:r>
            <a:r>
              <a:rPr lang="en-US" sz="1800" dirty="0"/>
              <a:t> kale </a:t>
            </a:r>
            <a:r>
              <a:rPr lang="en-US" sz="1800" dirty="0" err="1"/>
              <a:t>oo</a:t>
            </a:r>
            <a:r>
              <a:rPr lang="en-US" sz="1800" dirty="0"/>
              <a:t> </a:t>
            </a:r>
            <a:r>
              <a:rPr lang="en-US" sz="1800" dirty="0" err="1"/>
              <a:t>caymis</a:t>
            </a:r>
            <a:r>
              <a:rPr lang="en-US" sz="1800" dirty="0"/>
              <a:t> ah </a:t>
            </a:r>
            <a:r>
              <a:rPr lang="en-US" sz="1800" dirty="0" err="1"/>
              <a:t>oo</a:t>
            </a:r>
            <a:r>
              <a:rPr lang="en-US" sz="1800" dirty="0"/>
              <a:t> </a:t>
            </a:r>
            <a:r>
              <a:rPr lang="en-US" sz="1800" dirty="0" err="1"/>
              <a:t>loogu</a:t>
            </a:r>
            <a:r>
              <a:rPr lang="en-US" sz="1800" dirty="0"/>
              <a:t> </a:t>
            </a:r>
            <a:r>
              <a:rPr lang="en-US" sz="1800" dirty="0" err="1"/>
              <a:t>talagalay</a:t>
            </a:r>
            <a:r>
              <a:rPr lang="en-US" sz="1800" dirty="0"/>
              <a:t> </a:t>
            </a:r>
            <a:r>
              <a:rPr lang="en-US" sz="1800" dirty="0" err="1"/>
              <a:t>dadka</a:t>
            </a:r>
            <a:r>
              <a:rPr lang="en-US" sz="1800" dirty="0"/>
              <a:t> Minnesota </a:t>
            </a:r>
            <a:r>
              <a:rPr lang="en-US" sz="1800" dirty="0" err="1"/>
              <a:t>ee</a:t>
            </a:r>
            <a:r>
              <a:rPr lang="en-US" sz="1800" dirty="0"/>
              <a:t> </a:t>
            </a:r>
            <a:r>
              <a:rPr lang="en-US" sz="1800" dirty="0" err="1"/>
              <a:t>dakhligoodu</a:t>
            </a:r>
            <a:r>
              <a:rPr lang="en-US" sz="1800" dirty="0"/>
              <a:t> yar </a:t>
            </a:r>
            <a:r>
              <a:rPr lang="en-US" sz="1800" dirty="0" err="1"/>
              <a:t>yahay</a:t>
            </a: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r>
              <a:rPr lang="en-US" sz="1800" dirty="0" err="1"/>
              <a:t>Marka</a:t>
            </a:r>
            <a:r>
              <a:rPr lang="en-US" sz="1800" dirty="0"/>
              <a:t> </a:t>
            </a:r>
            <a:r>
              <a:rPr lang="en-US" sz="1800" dirty="0" err="1"/>
              <a:t>qof</a:t>
            </a:r>
            <a:r>
              <a:rPr lang="en-US" sz="1800" dirty="0"/>
              <a:t> </a:t>
            </a:r>
            <a:r>
              <a:rPr lang="en-US" sz="1800" dirty="0" err="1"/>
              <a:t>raba</a:t>
            </a:r>
            <a:r>
              <a:rPr lang="en-US" sz="1800" dirty="0"/>
              <a:t> MinnesotaCare </a:t>
            </a:r>
            <a:r>
              <a:rPr lang="en-US" sz="1800" dirty="0" err="1"/>
              <a:t>uu</a:t>
            </a:r>
            <a:r>
              <a:rPr lang="en-US" sz="1800" dirty="0"/>
              <a:t> </a:t>
            </a:r>
            <a:r>
              <a:rPr lang="en-US" sz="1800" dirty="0" err="1"/>
              <a:t>leeyahay</a:t>
            </a:r>
            <a:r>
              <a:rPr lang="en-US" sz="1800" dirty="0"/>
              <a:t> </a:t>
            </a:r>
            <a:r>
              <a:rPr lang="en-US" sz="1800" dirty="0" err="1"/>
              <a:t>xubin</a:t>
            </a:r>
            <a:r>
              <a:rPr lang="en-US" sz="1800" dirty="0"/>
              <a:t> dhow </a:t>
            </a:r>
            <a:r>
              <a:rPr lang="en-US" sz="1800" dirty="0" err="1"/>
              <a:t>qoyska</a:t>
            </a:r>
            <a:r>
              <a:rPr lang="en-US" sz="1800" dirty="0"/>
              <a:t> ka mid ah, </a:t>
            </a:r>
            <a:r>
              <a:rPr lang="en-US" sz="1800" dirty="0" err="1"/>
              <a:t>sida</a:t>
            </a:r>
            <a:r>
              <a:rPr lang="en-US" sz="1800" dirty="0"/>
              <a:t> </a:t>
            </a:r>
            <a:r>
              <a:rPr lang="en-US" sz="1800" dirty="0" err="1"/>
              <a:t>xaas</a:t>
            </a:r>
            <a:r>
              <a:rPr lang="en-US" sz="1800" dirty="0"/>
              <a:t> ama </a:t>
            </a:r>
            <a:r>
              <a:rPr lang="en-US" sz="1800" dirty="0" err="1"/>
              <a:t>ilmo</a:t>
            </a:r>
            <a:r>
              <a:rPr lang="en-US" sz="1800" dirty="0"/>
              <a:t>, kaas </a:t>
            </a:r>
            <a:r>
              <a:rPr lang="en-US" sz="1800" dirty="0" err="1"/>
              <a:t>oo</a:t>
            </a:r>
            <a:r>
              <a:rPr lang="en-US" sz="1800" dirty="0"/>
              <a:t> </a:t>
            </a:r>
            <a:r>
              <a:rPr lang="en-US" sz="1800" dirty="0" err="1"/>
              <a:t>horay</a:t>
            </a:r>
            <a:r>
              <a:rPr lang="en-US" sz="1800" dirty="0"/>
              <a:t> </a:t>
            </a:r>
            <a:r>
              <a:rPr lang="en-US" sz="1800" dirty="0" err="1"/>
              <a:t>ugu</a:t>
            </a:r>
            <a:r>
              <a:rPr lang="en-US" sz="1800" dirty="0"/>
              <a:t> </a:t>
            </a:r>
            <a:r>
              <a:rPr lang="en-US" sz="1800" dirty="0" err="1"/>
              <a:t>diiwaangashan</a:t>
            </a:r>
            <a:r>
              <a:rPr lang="en-US" sz="1800" dirty="0"/>
              <a:t> </a:t>
            </a:r>
            <a:r>
              <a:rPr lang="en-US" sz="1800" dirty="0" err="1"/>
              <a:t>Gargaarka</a:t>
            </a:r>
            <a:r>
              <a:rPr lang="en-US" sz="1800" dirty="0"/>
              <a:t> </a:t>
            </a:r>
            <a:r>
              <a:rPr lang="en-US" sz="1800" dirty="0" err="1"/>
              <a:t>Caafimaadka</a:t>
            </a:r>
            <a:r>
              <a:rPr lang="en-US" sz="1800" dirty="0"/>
              <a:t> ama MinnesotaCare, </a:t>
            </a:r>
            <a:r>
              <a:rPr lang="en-US" sz="1800" dirty="0" err="1"/>
              <a:t>qofku</a:t>
            </a:r>
            <a:r>
              <a:rPr lang="en-US" sz="1800" dirty="0"/>
              <a:t> </a:t>
            </a:r>
            <a:r>
              <a:rPr lang="en-US" sz="1800" dirty="0" err="1"/>
              <a:t>uma</a:t>
            </a:r>
            <a:r>
              <a:rPr lang="en-US" sz="1800" dirty="0"/>
              <a:t> </a:t>
            </a:r>
            <a:r>
              <a:rPr lang="en-US" sz="1800" dirty="0" err="1"/>
              <a:t>baahna</a:t>
            </a:r>
            <a:r>
              <a:rPr lang="en-US" sz="1800" dirty="0"/>
              <a:t> </a:t>
            </a:r>
            <a:r>
              <a:rPr lang="en-US" sz="1800" dirty="0" err="1"/>
              <a:t>inuu</a:t>
            </a:r>
            <a:r>
              <a:rPr lang="en-US" sz="1800" dirty="0"/>
              <a:t> </a:t>
            </a:r>
            <a:r>
              <a:rPr lang="en-US" sz="1800" dirty="0" err="1"/>
              <a:t>soo</a:t>
            </a:r>
            <a:r>
              <a:rPr lang="en-US" sz="1800" dirty="0"/>
              <a:t> </a:t>
            </a:r>
            <a:r>
              <a:rPr lang="en-US" sz="1800" dirty="0" err="1"/>
              <a:t>dirsado</a:t>
            </a:r>
            <a:r>
              <a:rPr lang="en-US" sz="1800" dirty="0"/>
              <a:t> </a:t>
            </a:r>
            <a:r>
              <a:rPr lang="en-US" sz="1800" dirty="0" err="1"/>
              <a:t>arjiga</a:t>
            </a:r>
            <a:r>
              <a:rPr lang="en-US" sz="1800" dirty="0"/>
              <a:t> MinnesotaCare. </a:t>
            </a:r>
            <a:r>
              <a:rPr lang="en-US" sz="1800" dirty="0" err="1"/>
              <a:t>Waxay</a:t>
            </a:r>
            <a:r>
              <a:rPr lang="en-US" sz="1800" dirty="0"/>
              <a:t> </a:t>
            </a:r>
            <a:r>
              <a:rPr lang="en-US" sz="1800" dirty="0" err="1"/>
              <a:t>horeba</a:t>
            </a:r>
            <a:r>
              <a:rPr lang="en-US" sz="1800" dirty="0"/>
              <a:t> u </a:t>
            </a:r>
            <a:r>
              <a:rPr lang="en-US" sz="1800" dirty="0" err="1"/>
              <a:t>leeyihiin</a:t>
            </a:r>
            <a:r>
              <a:rPr lang="en-US" sz="1800" dirty="0"/>
              <a:t> </a:t>
            </a:r>
            <a:r>
              <a:rPr lang="en-US" sz="1800" dirty="0" err="1"/>
              <a:t>kiis</a:t>
            </a:r>
            <a:r>
              <a:rPr lang="en-US" sz="1800" dirty="0"/>
              <a:t> loo </a:t>
            </a:r>
            <a:r>
              <a:rPr lang="en-US" sz="1800" dirty="0" err="1"/>
              <a:t>bilaabay</a:t>
            </a:r>
            <a:r>
              <a:rPr lang="en-US" sz="1800" dirty="0"/>
              <a:t>. </a:t>
            </a:r>
            <a:r>
              <a:rPr lang="en-US" sz="1800" dirty="0" err="1"/>
              <a:t>Qofku</a:t>
            </a:r>
            <a:r>
              <a:rPr lang="en-US" sz="1800" dirty="0"/>
              <a:t> </a:t>
            </a:r>
            <a:r>
              <a:rPr lang="en-US" sz="1800" dirty="0" err="1"/>
              <a:t>waa</a:t>
            </a:r>
            <a:r>
              <a:rPr lang="en-US" sz="1800" dirty="0"/>
              <a:t> </a:t>
            </a:r>
            <a:r>
              <a:rPr lang="en-US" sz="1800" dirty="0" err="1"/>
              <a:t>inuu</a:t>
            </a:r>
            <a:r>
              <a:rPr lang="en-US" sz="1800" dirty="0"/>
              <a:t> la </a:t>
            </a:r>
            <a:r>
              <a:rPr lang="en-US" sz="1800" dirty="0" err="1"/>
              <a:t>xiriiro</a:t>
            </a:r>
            <a:r>
              <a:rPr lang="en-US" sz="1800" dirty="0"/>
              <a:t> </a:t>
            </a:r>
            <a:r>
              <a:rPr lang="en-US" sz="1800" dirty="0" err="1"/>
              <a:t>degmadooda</a:t>
            </a:r>
            <a:r>
              <a:rPr lang="en-US" sz="1800" dirty="0"/>
              <a:t> ama </a:t>
            </a:r>
            <a:r>
              <a:rPr lang="en-US" sz="1800" dirty="0" err="1"/>
              <a:t>hagaha</a:t>
            </a:r>
            <a:r>
              <a:rPr lang="en-US" sz="1800" dirty="0"/>
              <a:t> </a:t>
            </a:r>
            <a:r>
              <a:rPr lang="en-US" sz="1800" dirty="0" err="1"/>
              <a:t>si</a:t>
            </a:r>
            <a:r>
              <a:rPr lang="en-US" sz="1800" dirty="0"/>
              <a:t> ay u </a:t>
            </a:r>
            <a:r>
              <a:rPr lang="en-US" sz="1800" dirty="0" err="1"/>
              <a:t>helaan</a:t>
            </a:r>
            <a:r>
              <a:rPr lang="en-US" sz="1800" dirty="0"/>
              <a:t> </a:t>
            </a:r>
            <a:r>
              <a:rPr lang="en-US" sz="1800" dirty="0" err="1"/>
              <a:t>caawimo</a:t>
            </a:r>
            <a:r>
              <a:rPr lang="en-US" sz="1800" dirty="0"/>
              <a:t>. </a:t>
            </a:r>
            <a:r>
              <a:rPr lang="en-US" sz="1800" dirty="0" err="1"/>
              <a:t>Sababtoo</a:t>
            </a:r>
            <a:r>
              <a:rPr lang="en-US" sz="1800" dirty="0"/>
              <a:t> ah </a:t>
            </a:r>
            <a:r>
              <a:rPr lang="en-US" sz="1800" dirty="0" err="1"/>
              <a:t>waxaan</a:t>
            </a:r>
            <a:r>
              <a:rPr lang="en-US" sz="1800" dirty="0"/>
              <a:t> </a:t>
            </a:r>
            <a:r>
              <a:rPr lang="en-US" sz="1800" dirty="0" err="1"/>
              <a:t>horeyba</a:t>
            </a:r>
            <a:r>
              <a:rPr lang="en-US" sz="1800" dirty="0"/>
              <a:t> u </a:t>
            </a:r>
            <a:r>
              <a:rPr lang="en-US" sz="1800" dirty="0" err="1"/>
              <a:t>haynaynaa</a:t>
            </a:r>
            <a:r>
              <a:rPr lang="en-US" sz="1800" dirty="0"/>
              <a:t> </a:t>
            </a:r>
            <a:r>
              <a:rPr lang="en-US" sz="1800" dirty="0" err="1"/>
              <a:t>macluumaadka</a:t>
            </a:r>
            <a:r>
              <a:rPr lang="en-US" sz="1800" dirty="0"/>
              <a:t> </a:t>
            </a:r>
            <a:r>
              <a:rPr lang="en-US" sz="1800" dirty="0" err="1"/>
              <a:t>aasaasiga</a:t>
            </a:r>
            <a:r>
              <a:rPr lang="en-US" sz="1800" dirty="0"/>
              <a:t> ah </a:t>
            </a:r>
            <a:r>
              <a:rPr lang="en-US" sz="1800" dirty="0" err="1"/>
              <a:t>ee</a:t>
            </a:r>
            <a:r>
              <a:rPr lang="en-US" sz="1800" dirty="0"/>
              <a:t> </a:t>
            </a:r>
            <a:r>
              <a:rPr lang="en-US" sz="1800" dirty="0" err="1"/>
              <a:t>ku</a:t>
            </a:r>
            <a:r>
              <a:rPr lang="en-US" sz="1800" dirty="0"/>
              <a:t> </a:t>
            </a:r>
            <a:r>
              <a:rPr lang="en-US" sz="1800" dirty="0" err="1"/>
              <a:t>saabsan</a:t>
            </a:r>
            <a:r>
              <a:rPr lang="en-US" sz="1800" dirty="0"/>
              <a:t> </a:t>
            </a:r>
            <a:r>
              <a:rPr lang="en-US" sz="1800" dirty="0" err="1"/>
              <a:t>qoyskooda</a:t>
            </a:r>
            <a:r>
              <a:rPr lang="en-US" sz="1800" dirty="0"/>
              <a:t>, </a:t>
            </a:r>
            <a:r>
              <a:rPr lang="en-US" sz="1800" dirty="0" err="1"/>
              <a:t>uma</a:t>
            </a:r>
            <a:r>
              <a:rPr lang="en-US" sz="1800" dirty="0"/>
              <a:t> </a:t>
            </a:r>
            <a:r>
              <a:rPr lang="en-US" sz="1800" dirty="0" err="1"/>
              <a:t>baahna</a:t>
            </a:r>
            <a:r>
              <a:rPr lang="en-US" sz="1800" dirty="0"/>
              <a:t> </a:t>
            </a:r>
            <a:r>
              <a:rPr lang="en-US" sz="1800" dirty="0" err="1"/>
              <a:t>inay</a:t>
            </a:r>
            <a:r>
              <a:rPr lang="en-US" sz="1800" dirty="0"/>
              <a:t> </a:t>
            </a:r>
            <a:r>
              <a:rPr lang="en-US" sz="1800" dirty="0" err="1"/>
              <a:t>soo</a:t>
            </a:r>
            <a:r>
              <a:rPr lang="en-US" sz="1800" dirty="0"/>
              <a:t> </a:t>
            </a:r>
            <a:r>
              <a:rPr lang="en-US" sz="1800" dirty="0" err="1"/>
              <a:t>bixiyaan</a:t>
            </a:r>
            <a:r>
              <a:rPr lang="en-US" sz="1800" dirty="0"/>
              <a:t> </a:t>
            </a:r>
            <a:r>
              <a:rPr lang="en-US" sz="1800" dirty="0" err="1"/>
              <a:t>arji</a:t>
            </a:r>
            <a:r>
              <a:rPr lang="en-US" sz="1800" dirty="0"/>
              <a:t> </a:t>
            </a:r>
            <a:r>
              <a:rPr lang="en-US" sz="1800" dirty="0" err="1"/>
              <a:t>dhammaystira</a:t>
            </a:r>
            <a:r>
              <a:rPr lang="en-US" sz="1800" dirty="0"/>
              <a:t> </a:t>
            </a:r>
            <a:r>
              <a:rPr lang="en-US" sz="1800" dirty="0" err="1"/>
              <a:t>oo</a:t>
            </a:r>
            <a:r>
              <a:rPr lang="en-US" sz="1800" dirty="0"/>
              <a:t> </a:t>
            </a:r>
            <a:r>
              <a:rPr lang="en-US" sz="1800" dirty="0" err="1"/>
              <a:t>macluumaadkooda</a:t>
            </a:r>
            <a:r>
              <a:rPr lang="en-US" sz="1800" dirty="0"/>
              <a:t> ah. Oo </a:t>
            </a:r>
            <a:r>
              <a:rPr lang="en-US" sz="1800" dirty="0" err="1"/>
              <a:t>dhab</a:t>
            </a:r>
            <a:r>
              <a:rPr lang="en-US" sz="1800" dirty="0"/>
              <a:t> </a:t>
            </a:r>
            <a:r>
              <a:rPr lang="en-US" sz="1800" dirty="0" err="1"/>
              <a:t>ahaantiina</a:t>
            </a:r>
            <a:r>
              <a:rPr lang="en-US" sz="1800" dirty="0"/>
              <a:t> </a:t>
            </a:r>
            <a:r>
              <a:rPr lang="en-US" sz="1800" dirty="0" err="1"/>
              <a:t>soo</a:t>
            </a:r>
            <a:r>
              <a:rPr lang="en-US" sz="1800" dirty="0"/>
              <a:t> </a:t>
            </a:r>
            <a:r>
              <a:rPr lang="en-US" sz="1800" dirty="0" err="1"/>
              <a:t>diritaanka</a:t>
            </a:r>
            <a:r>
              <a:rPr lang="en-US" sz="1800" dirty="0"/>
              <a:t> </a:t>
            </a:r>
            <a:r>
              <a:rPr lang="en-US" sz="1800" dirty="0" err="1"/>
              <a:t>arji</a:t>
            </a:r>
            <a:r>
              <a:rPr lang="en-US" sz="1800" dirty="0"/>
              <a:t> kale </a:t>
            </a:r>
            <a:r>
              <a:rPr lang="en-US" sz="1800" dirty="0" err="1"/>
              <a:t>ayaa</a:t>
            </a:r>
            <a:r>
              <a:rPr lang="en-US" sz="1800" dirty="0"/>
              <a:t> </a:t>
            </a:r>
            <a:r>
              <a:rPr lang="en-US" sz="1800" dirty="0" err="1"/>
              <a:t>waxay</a:t>
            </a:r>
            <a:r>
              <a:rPr lang="en-US" sz="1800" dirty="0"/>
              <a:t> </a:t>
            </a:r>
            <a:r>
              <a:rPr lang="en-US" sz="1800" dirty="0" err="1"/>
              <a:t>keeni</a:t>
            </a:r>
            <a:r>
              <a:rPr lang="en-US" sz="1800" dirty="0"/>
              <a:t> </a:t>
            </a:r>
            <a:r>
              <a:rPr lang="en-US" sz="1800" dirty="0" err="1"/>
              <a:t>kartaa</a:t>
            </a:r>
            <a:r>
              <a:rPr lang="en-US" sz="1800" dirty="0"/>
              <a:t> </a:t>
            </a:r>
            <a:r>
              <a:rPr lang="en-US" sz="1800" dirty="0" err="1"/>
              <a:t>cillado</a:t>
            </a:r>
            <a:r>
              <a:rPr lang="en-US" sz="1800" dirty="0"/>
              <a:t> </a:t>
            </a:r>
            <a:r>
              <a:rPr lang="en-US" sz="1800" dirty="0" err="1"/>
              <a:t>iyo</a:t>
            </a:r>
            <a:r>
              <a:rPr lang="en-US" sz="1800" dirty="0"/>
              <a:t> dib u </a:t>
            </a:r>
            <a:r>
              <a:rPr lang="en-US" sz="1800" dirty="0" err="1"/>
              <a:t>dhac</a:t>
            </a:r>
            <a:r>
              <a:rPr lang="en-US" sz="1800" dirty="0"/>
              <a:t> </a:t>
            </a:r>
            <a:r>
              <a:rPr lang="en-US" sz="1800" dirty="0" err="1"/>
              <a:t>ku</a:t>
            </a:r>
            <a:r>
              <a:rPr lang="en-US" sz="1800" dirty="0"/>
              <a:t> </a:t>
            </a:r>
            <a:r>
              <a:rPr lang="en-US" sz="1800" dirty="0" err="1"/>
              <a:t>yimaada</a:t>
            </a:r>
            <a:r>
              <a:rPr lang="en-US" sz="1800" dirty="0"/>
              <a:t> </a:t>
            </a:r>
            <a:r>
              <a:rPr lang="en-US" sz="1800" dirty="0" err="1"/>
              <a:t>helitaanka</a:t>
            </a:r>
            <a:r>
              <a:rPr lang="en-US" sz="1800" dirty="0"/>
              <a:t> </a:t>
            </a:r>
            <a:r>
              <a:rPr lang="en-US" sz="1800" dirty="0" err="1"/>
              <a:t>caymiska</a:t>
            </a:r>
            <a:r>
              <a:rPr lang="en-US" sz="1800" dirty="0"/>
              <a:t>. Mar </a:t>
            </a:r>
            <a:r>
              <a:rPr lang="en-US" sz="1800" dirty="0" err="1"/>
              <a:t>labaad</a:t>
            </a:r>
            <a:r>
              <a:rPr lang="en-US" sz="1800" dirty="0"/>
              <a:t>, </a:t>
            </a:r>
            <a:r>
              <a:rPr lang="en-US" sz="1800" dirty="0" err="1"/>
              <a:t>dadka</a:t>
            </a:r>
            <a:r>
              <a:rPr lang="en-US" sz="1800" dirty="0"/>
              <a:t> </a:t>
            </a:r>
            <a:r>
              <a:rPr lang="en-US" sz="1800" dirty="0" err="1"/>
              <a:t>leh</a:t>
            </a:r>
            <a:r>
              <a:rPr lang="en-US" sz="1800" dirty="0"/>
              <a:t> </a:t>
            </a:r>
            <a:r>
              <a:rPr lang="en-US" sz="1800" dirty="0" err="1"/>
              <a:t>xubin</a:t>
            </a:r>
            <a:r>
              <a:rPr lang="en-US" sz="1800" dirty="0"/>
              <a:t> </a:t>
            </a:r>
            <a:r>
              <a:rPr lang="en-US" sz="1800" dirty="0" err="1"/>
              <a:t>qoys</a:t>
            </a:r>
            <a:r>
              <a:rPr lang="en-US" sz="1800" dirty="0"/>
              <a:t> ka mid ah </a:t>
            </a:r>
            <a:r>
              <a:rPr lang="en-US" sz="1800" dirty="0" err="1"/>
              <a:t>oo</a:t>
            </a:r>
            <a:r>
              <a:rPr lang="en-US" sz="1800" dirty="0"/>
              <a:t> dhow </a:t>
            </a:r>
            <a:r>
              <a:rPr lang="en-US" sz="1800" dirty="0" err="1"/>
              <a:t>oo</a:t>
            </a:r>
            <a:r>
              <a:rPr lang="en-US" sz="1800" dirty="0"/>
              <a:t> </a:t>
            </a:r>
            <a:r>
              <a:rPr lang="en-US" sz="1800" dirty="0" err="1"/>
              <a:t>ku</a:t>
            </a:r>
            <a:r>
              <a:rPr lang="en-US" sz="1800" dirty="0"/>
              <a:t> </a:t>
            </a:r>
            <a:r>
              <a:rPr lang="en-US" sz="1800" dirty="0" err="1"/>
              <a:t>jira</a:t>
            </a:r>
            <a:r>
              <a:rPr lang="en-US" sz="1800" dirty="0"/>
              <a:t> </a:t>
            </a:r>
            <a:r>
              <a:rPr lang="en-US" sz="1800" dirty="0" err="1"/>
              <a:t>Gargaarka</a:t>
            </a:r>
            <a:r>
              <a:rPr lang="en-US" sz="1800" dirty="0"/>
              <a:t> </a:t>
            </a:r>
            <a:r>
              <a:rPr lang="en-US" sz="1800" dirty="0" err="1"/>
              <a:t>Caafimaadka</a:t>
            </a:r>
            <a:r>
              <a:rPr lang="en-US" sz="1800" dirty="0"/>
              <a:t> </a:t>
            </a:r>
            <a:r>
              <a:rPr lang="en-US" sz="1800" dirty="0" err="1"/>
              <a:t>waa</a:t>
            </a:r>
            <a:r>
              <a:rPr lang="en-US" sz="1800" dirty="0"/>
              <a:t> </a:t>
            </a:r>
            <a:r>
              <a:rPr lang="en-US" sz="1800" dirty="0" err="1"/>
              <a:t>inayna</a:t>
            </a:r>
            <a:r>
              <a:rPr lang="en-US" sz="1800" dirty="0"/>
              <a:t> </a:t>
            </a:r>
            <a:r>
              <a:rPr lang="en-US" sz="1800" dirty="0" err="1"/>
              <a:t>soo</a:t>
            </a:r>
            <a:r>
              <a:rPr lang="en-US" sz="1800" dirty="0"/>
              <a:t> </a:t>
            </a:r>
            <a:r>
              <a:rPr lang="en-US" sz="1800" dirty="0" err="1"/>
              <a:t>dirin</a:t>
            </a:r>
            <a:r>
              <a:rPr lang="en-US" sz="1800" dirty="0"/>
              <a:t> </a:t>
            </a:r>
            <a:r>
              <a:rPr lang="en-US" sz="1800" dirty="0" err="1"/>
              <a:t>arjiga</a:t>
            </a:r>
            <a:r>
              <a:rPr lang="en-US" sz="1800" dirty="0"/>
              <a:t> MinnesotaCare. Waa </a:t>
            </a:r>
            <a:r>
              <a:rPr lang="en-US" sz="1800" dirty="0" err="1"/>
              <a:t>inayna</a:t>
            </a:r>
            <a:r>
              <a:rPr lang="en-US" sz="1800" dirty="0"/>
              <a:t> </a:t>
            </a:r>
            <a:r>
              <a:rPr lang="en-US" sz="1800" dirty="0" err="1"/>
              <a:t>sidoo</a:t>
            </a:r>
            <a:r>
              <a:rPr lang="en-US" sz="1800" dirty="0"/>
              <a:t> kale </a:t>
            </a:r>
            <a:r>
              <a:rPr lang="en-US" sz="1800" dirty="0" err="1"/>
              <a:t>ku</a:t>
            </a:r>
            <a:r>
              <a:rPr lang="en-US" sz="1800" dirty="0"/>
              <a:t> </a:t>
            </a:r>
            <a:r>
              <a:rPr lang="en-US" sz="1800" dirty="0" err="1"/>
              <a:t>codsan</a:t>
            </a:r>
            <a:r>
              <a:rPr lang="en-US" sz="1800" dirty="0"/>
              <a:t> </a:t>
            </a:r>
            <a:r>
              <a:rPr lang="en-US" sz="1800" dirty="0" err="1"/>
              <a:t>khadka</a:t>
            </a:r>
            <a:r>
              <a:rPr lang="en-US" sz="1800" dirty="0"/>
              <a:t> </a:t>
            </a:r>
            <a:r>
              <a:rPr lang="en-US" sz="1800" dirty="0" err="1"/>
              <a:t>internetka</a:t>
            </a:r>
            <a:r>
              <a:rPr lang="en-US" sz="1800" dirty="0"/>
              <a:t>. Waa </a:t>
            </a:r>
            <a:r>
              <a:rPr lang="en-US" sz="1800" dirty="0" err="1"/>
              <a:t>inay</a:t>
            </a:r>
            <a:r>
              <a:rPr lang="en-US" sz="1800" dirty="0"/>
              <a:t> la </a:t>
            </a:r>
            <a:r>
              <a:rPr lang="en-US" sz="1800" dirty="0" err="1"/>
              <a:t>xiriiraan</a:t>
            </a:r>
            <a:r>
              <a:rPr lang="en-US" sz="1800" dirty="0"/>
              <a:t> </a:t>
            </a:r>
            <a:r>
              <a:rPr lang="en-US" sz="1800" dirty="0" err="1"/>
              <a:t>degmadooda</a:t>
            </a:r>
            <a:r>
              <a:rPr lang="en-US" sz="1800" dirty="0"/>
              <a:t> ama </a:t>
            </a:r>
            <a:r>
              <a:rPr lang="en-US" sz="1800" dirty="0" err="1"/>
              <a:t>hagaha</a:t>
            </a:r>
            <a:r>
              <a:rPr lang="en-US" sz="1800" dirty="0"/>
              <a:t> </a:t>
            </a:r>
            <a:r>
              <a:rPr lang="en-US" sz="1800" dirty="0" err="1"/>
              <a:t>si</a:t>
            </a:r>
            <a:r>
              <a:rPr lang="en-US" sz="1800" dirty="0"/>
              <a:t> ay u </a:t>
            </a:r>
            <a:r>
              <a:rPr lang="en-US" sz="1800" dirty="0" err="1"/>
              <a:t>helaan</a:t>
            </a:r>
            <a:r>
              <a:rPr lang="en-US" sz="1800" dirty="0"/>
              <a:t> </a:t>
            </a:r>
            <a:r>
              <a:rPr lang="en-US" sz="1800" dirty="0" err="1"/>
              <a:t>caawimo</a:t>
            </a:r>
            <a:r>
              <a:rPr lang="en-US" sz="1800" dirty="0"/>
              <a:t>.</a:t>
            </a:r>
          </a:p>
        </p:txBody>
      </p:sp>
      <p:sp>
        <p:nvSpPr>
          <p:cNvPr id="4" name="Slide Number Placeholder 3"/>
          <p:cNvSpPr>
            <a:spLocks noGrp="1"/>
          </p:cNvSpPr>
          <p:nvPr>
            <p:ph type="sldNum" sz="quarter" idx="5"/>
          </p:nvPr>
        </p:nvSpPr>
        <p:spPr/>
        <p:txBody>
          <a:bodyPr/>
          <a:lstStyle/>
          <a:p>
            <a:fld id="{B26F1F74-3D61-423C-A402-E53A7BA0E8BB}" type="slidenum">
              <a:rPr lang="en-US" smtClean="0"/>
              <a:t>11</a:t>
            </a:fld>
            <a:endParaRPr lang="en-US"/>
          </a:p>
        </p:txBody>
      </p:sp>
    </p:spTree>
    <p:extLst>
      <p:ext uri="{BB962C8B-B14F-4D97-AF65-F5344CB8AC3E}">
        <p14:creationId xmlns:p14="http://schemas.microsoft.com/office/powerpoint/2010/main" val="423511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n-US" sz="4800" dirty="0" err="1"/>
              <a:t>Tusaalooyinka</a:t>
            </a:r>
            <a:r>
              <a:rPr lang="en-US" sz="4800" dirty="0"/>
              <a:t> </a:t>
            </a:r>
            <a:r>
              <a:rPr lang="en-US" sz="4800" dirty="0" err="1"/>
              <a:t>dadka</a:t>
            </a:r>
            <a:r>
              <a:rPr lang="en-US" sz="4800" dirty="0"/>
              <a:t> </a:t>
            </a:r>
            <a:r>
              <a:rPr lang="en-US" sz="4800" dirty="0" err="1"/>
              <a:t>laga</a:t>
            </a:r>
            <a:r>
              <a:rPr lang="en-US" sz="4800" dirty="0"/>
              <a:t> </a:t>
            </a:r>
            <a:r>
              <a:rPr lang="en-US" sz="4800" dirty="0" err="1"/>
              <a:t>yaabo</a:t>
            </a:r>
            <a:r>
              <a:rPr lang="en-US" sz="4800" dirty="0"/>
              <a:t> </a:t>
            </a:r>
            <a:r>
              <a:rPr lang="en-US" sz="4800" dirty="0" err="1"/>
              <a:t>inay</a:t>
            </a:r>
            <a:r>
              <a:rPr lang="en-US" sz="4800" dirty="0"/>
              <a:t> u </a:t>
            </a:r>
            <a:r>
              <a:rPr lang="en-US" sz="4800" dirty="0" err="1"/>
              <a:t>xaq</a:t>
            </a:r>
            <a:r>
              <a:rPr lang="en-US" sz="4800" dirty="0"/>
              <a:t> u </a:t>
            </a:r>
            <a:r>
              <a:rPr lang="en-US" sz="4800" dirty="0" err="1"/>
              <a:t>yeeshaan</a:t>
            </a:r>
            <a:endParaRPr lang="en-US" sz="4800" dirty="0"/>
          </a:p>
          <a:p>
            <a:pPr marL="0" marR="0">
              <a:lnSpc>
                <a:spcPct val="112000"/>
              </a:lnSpc>
              <a:spcBef>
                <a:spcPts val="1000"/>
              </a:spcBef>
              <a:spcAft>
                <a:spcPts val="1000"/>
              </a:spcAft>
            </a:pPr>
            <a:endParaRPr lang="en-US" sz="4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Paul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iyo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Nadine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labaduba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26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jir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lnSpc>
                <a:spcPct val="112000"/>
              </a:lnSpc>
              <a:spcBef>
                <a:spcPts val="1000"/>
              </a:spcBef>
              <a:spcAft>
                <a:spcPts val="0"/>
              </a:spcAft>
              <a:buFont typeface="Symbol" panose="05050102010706020507" pitchFamily="18" charset="2"/>
              <a:buChar char=""/>
            </a:pP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Waxay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ku</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noolyihiin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Minnesota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midkoodna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haysto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waraaqaha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socdaalka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Waa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xaas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waxay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leeyihiin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laba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carruur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ah,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kuwaas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labaduba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ah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Muwaadin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Maraykan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ah. </a:t>
            </a:r>
          </a:p>
          <a:p>
            <a:pPr marL="342900" marR="0" lvl="0" indent="-342900">
              <a:lnSpc>
                <a:spcPct val="112000"/>
              </a:lnSpc>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Waxay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sannadkii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helaan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62,000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Dollar.</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Loo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shaqeeyayaa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shoodu</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bixiyaan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caymis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caafimaad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ay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awoodi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karaan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qoyskoodu</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nSpc>
                <a:spcPct val="112000"/>
              </a:lnSpc>
              <a:spcBef>
                <a:spcPts val="0"/>
              </a:spcBef>
              <a:spcAft>
                <a:spcPts val="1000"/>
              </a:spcAft>
              <a:buFont typeface="Symbol" panose="05050102010706020507" pitchFamily="18" charset="2"/>
              <a:buChar char=""/>
            </a:pP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Tallaabada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xigta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U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buuxi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arjiga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dhammaan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afarta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xubnood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ee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qoyska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12</a:t>
            </a:fld>
            <a:endParaRPr lang="en-US"/>
          </a:p>
        </p:txBody>
      </p:sp>
    </p:spTree>
    <p:extLst>
      <p:ext uri="{BB962C8B-B14F-4D97-AF65-F5344CB8AC3E}">
        <p14:creationId xmlns:p14="http://schemas.microsoft.com/office/powerpoint/2010/main" val="433775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n-US" sz="4800" dirty="0" err="1"/>
              <a:t>Tusaalooyinka</a:t>
            </a:r>
            <a:r>
              <a:rPr lang="en-US" sz="4800" dirty="0"/>
              <a:t> </a:t>
            </a:r>
            <a:r>
              <a:rPr lang="en-US" sz="4800" dirty="0" err="1"/>
              <a:t>dadka</a:t>
            </a:r>
            <a:r>
              <a:rPr lang="en-US" sz="4800" dirty="0"/>
              <a:t> </a:t>
            </a:r>
            <a:r>
              <a:rPr lang="en-US" sz="4800" dirty="0" err="1"/>
              <a:t>laga</a:t>
            </a:r>
            <a:r>
              <a:rPr lang="en-US" sz="4800" dirty="0"/>
              <a:t> </a:t>
            </a:r>
            <a:r>
              <a:rPr lang="en-US" sz="4800" dirty="0" err="1"/>
              <a:t>yaabo</a:t>
            </a:r>
            <a:r>
              <a:rPr lang="en-US" sz="4800" dirty="0"/>
              <a:t> </a:t>
            </a:r>
            <a:r>
              <a:rPr lang="en-US" sz="4800" dirty="0" err="1"/>
              <a:t>inay</a:t>
            </a:r>
            <a:r>
              <a:rPr lang="en-US" sz="4800" dirty="0"/>
              <a:t> u </a:t>
            </a:r>
            <a:r>
              <a:rPr lang="en-US" sz="4800" dirty="0" err="1"/>
              <a:t>xaq</a:t>
            </a:r>
            <a:r>
              <a:rPr lang="en-US" sz="4800" dirty="0"/>
              <a:t> u </a:t>
            </a:r>
            <a:r>
              <a:rPr lang="en-US" sz="4800" dirty="0" err="1"/>
              <a:t>yeeshaan</a:t>
            </a:r>
            <a:endParaRPr lang="en-US" sz="4800" dirty="0"/>
          </a:p>
          <a:p>
            <a:pPr marL="0" marR="0">
              <a:lnSpc>
                <a:spcPct val="112000"/>
              </a:lnSpc>
              <a:spcBef>
                <a:spcPts val="1000"/>
              </a:spcBef>
              <a:spcAft>
                <a:spcPts val="1000"/>
              </a:spcAft>
            </a:pPr>
            <a:endParaRPr lang="en-US" sz="4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Amari is 21.</a:t>
            </a:r>
          </a:p>
          <a:p>
            <a:pPr marL="342900" marR="0" lvl="0" indent="-342900">
              <a:lnSpc>
                <a:spcPct val="112000"/>
              </a:lnSpc>
              <a:spcBef>
                <a:spcPts val="100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They live in Minnesota after coming to the United States on a Visa, which has expired. They stayed in the country and have no immigration papers.</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They make $2,500 a month, or $30,000 a year.</a:t>
            </a:r>
          </a:p>
          <a:p>
            <a:pPr marL="342900" marR="0" lvl="0" indent="-342900">
              <a:lnSpc>
                <a:spcPct val="112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Next step: Complete an application .</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13</a:t>
            </a:fld>
            <a:endParaRPr lang="en-US"/>
          </a:p>
        </p:txBody>
      </p:sp>
    </p:spTree>
    <p:extLst>
      <p:ext uri="{BB962C8B-B14F-4D97-AF65-F5344CB8AC3E}">
        <p14:creationId xmlns:p14="http://schemas.microsoft.com/office/powerpoint/2010/main" val="1088527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n-US" sz="9600" dirty="0" err="1"/>
              <a:t>Tusaalooyinka</a:t>
            </a:r>
            <a:r>
              <a:rPr lang="en-US" sz="9600" dirty="0"/>
              <a:t> </a:t>
            </a:r>
            <a:r>
              <a:rPr lang="en-US" sz="9600" dirty="0" err="1"/>
              <a:t>dadka</a:t>
            </a:r>
            <a:r>
              <a:rPr lang="en-US" sz="9600" dirty="0"/>
              <a:t> </a:t>
            </a:r>
            <a:r>
              <a:rPr lang="en-US" sz="9600" dirty="0" err="1"/>
              <a:t>laga</a:t>
            </a:r>
            <a:r>
              <a:rPr lang="en-US" sz="9600" dirty="0"/>
              <a:t> </a:t>
            </a:r>
            <a:r>
              <a:rPr lang="en-US" sz="9600" dirty="0" err="1"/>
              <a:t>yaabo</a:t>
            </a:r>
            <a:r>
              <a:rPr lang="en-US" sz="9600" dirty="0"/>
              <a:t> </a:t>
            </a:r>
            <a:r>
              <a:rPr lang="en-US" sz="9600" dirty="0" err="1"/>
              <a:t>inay</a:t>
            </a:r>
            <a:r>
              <a:rPr lang="en-US" sz="9600" dirty="0"/>
              <a:t> u </a:t>
            </a:r>
            <a:r>
              <a:rPr lang="en-US" sz="9600" dirty="0" err="1"/>
              <a:t>xaq</a:t>
            </a:r>
            <a:r>
              <a:rPr lang="en-US" sz="9600" dirty="0"/>
              <a:t> u </a:t>
            </a:r>
            <a:r>
              <a:rPr lang="en-US" sz="9600" dirty="0" err="1"/>
              <a:t>yeeshaan</a:t>
            </a:r>
            <a:endParaRPr lang="en-US" sz="9600" dirty="0"/>
          </a:p>
          <a:p>
            <a:pPr marL="0" marR="0">
              <a:lnSpc>
                <a:spcPct val="112000"/>
              </a:lnSpc>
              <a:spcBef>
                <a:spcPts val="1000"/>
              </a:spcBef>
              <a:spcAft>
                <a:spcPts val="1000"/>
              </a:spcAft>
            </a:pPr>
            <a:endParaRPr lang="en-US" sz="9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Ana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waa</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35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jir</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nSpc>
                <a:spcPct val="112000"/>
              </a:lnSpc>
              <a:spcBef>
                <a:spcPts val="1000"/>
              </a:spcBef>
              <a:spcAft>
                <a:spcPts val="0"/>
              </a:spcAft>
              <a:buFont typeface="Symbol" panose="05050102010706020507" pitchFamily="18" charset="2"/>
              <a:buChar char=""/>
            </a:pP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Waxay</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ku</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nooshahay</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Minnesota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waana</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qof</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ku</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jirta</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xaalada</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u="sng" dirty="0" err="1">
                <a:effectLst/>
                <a:latin typeface="Calibri" panose="020F0502020204030204" pitchFamily="34" charset="0"/>
                <a:ea typeface="Times New Roman" panose="02020603050405020304" pitchFamily="18" charset="0"/>
                <a:cs typeface="Times New Roman" panose="02020603050405020304" pitchFamily="18" charset="0"/>
              </a:rPr>
              <a:t>Tallaabada</a:t>
            </a:r>
            <a:r>
              <a:rPr lang="en-US" sz="4800" u="sng" dirty="0">
                <a:effectLst/>
                <a:latin typeface="Calibri" panose="020F0502020204030204" pitchFamily="34" charset="0"/>
                <a:ea typeface="Times New Roman" panose="02020603050405020304" pitchFamily="18" charset="0"/>
                <a:cs typeface="Times New Roman" panose="02020603050405020304" pitchFamily="18" charset="0"/>
              </a:rPr>
              <a:t> dib loo </a:t>
            </a:r>
            <a:r>
              <a:rPr lang="en-US" sz="4800" u="sng" dirty="0" err="1">
                <a:effectLst/>
                <a:latin typeface="Calibri" panose="020F0502020204030204" pitchFamily="34" charset="0"/>
                <a:ea typeface="Times New Roman" panose="02020603050405020304" pitchFamily="18" charset="0"/>
                <a:cs typeface="Times New Roman" panose="02020603050405020304" pitchFamily="18" charset="0"/>
              </a:rPr>
              <a:t>dhigay</a:t>
            </a:r>
            <a:r>
              <a:rPr lang="en-US" sz="480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u="sng" dirty="0" err="1">
                <a:effectLst/>
                <a:latin typeface="Calibri" panose="020F0502020204030204" pitchFamily="34" charset="0"/>
                <a:ea typeface="Times New Roman" panose="02020603050405020304" pitchFamily="18" charset="0"/>
                <a:cs typeface="Times New Roman" panose="02020603050405020304" pitchFamily="18" charset="0"/>
              </a:rPr>
              <a:t>ee</a:t>
            </a:r>
            <a:r>
              <a:rPr lang="en-US" sz="480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u="sng" dirty="0" err="1">
                <a:effectLst/>
                <a:latin typeface="Calibri" panose="020F0502020204030204" pitchFamily="34" charset="0"/>
                <a:ea typeface="Times New Roman" panose="02020603050405020304" pitchFamily="18" charset="0"/>
                <a:cs typeface="Times New Roman" panose="02020603050405020304" pitchFamily="18" charset="0"/>
              </a:rPr>
              <a:t>ku</a:t>
            </a:r>
            <a:r>
              <a:rPr lang="en-US" sz="480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u="sng" dirty="0" err="1">
                <a:effectLst/>
                <a:latin typeface="Calibri" panose="020F0502020204030204" pitchFamily="34" charset="0"/>
                <a:ea typeface="Times New Roman" panose="02020603050405020304" pitchFamily="18" charset="0"/>
                <a:cs typeface="Times New Roman" panose="02020603050405020304" pitchFamily="18" charset="0"/>
              </a:rPr>
              <a:t>imaatinka</a:t>
            </a:r>
            <a:r>
              <a:rPr lang="en-US" sz="480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u="sng" dirty="0" err="1">
                <a:effectLst/>
                <a:latin typeface="Calibri" panose="020F0502020204030204" pitchFamily="34" charset="0"/>
                <a:ea typeface="Times New Roman" panose="02020603050405020304" pitchFamily="18" charset="0"/>
                <a:cs typeface="Times New Roman" panose="02020603050405020304" pitchFamily="18" charset="0"/>
              </a:rPr>
              <a:t>carruurnimada</a:t>
            </a:r>
            <a:r>
              <a:rPr lang="en-US" sz="480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4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Deferred Action for Childhood Arrivals</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 DACA). </a:t>
            </a:r>
          </a:p>
          <a:p>
            <a:pPr marL="342900" marR="0" lvl="0" indent="-342900">
              <a:lnSpc>
                <a:spcPct val="112000"/>
              </a:lnSpc>
              <a:spcBef>
                <a:spcPts val="0"/>
              </a:spcBef>
              <a:spcAft>
                <a:spcPts val="0"/>
              </a:spcAft>
              <a:buFont typeface="Symbol" panose="05050102010706020507" pitchFamily="18" charset="2"/>
              <a:buChar char=""/>
            </a:pP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Mayna</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guursanin</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caruurna</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ma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leh</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nSpc>
                <a:spcPct val="112000"/>
              </a:lnSpc>
              <a:spcBef>
                <a:spcPts val="0"/>
              </a:spcBef>
              <a:spcAft>
                <a:spcPts val="0"/>
              </a:spcAft>
              <a:buFont typeface="Symbol" panose="05050102010706020507" pitchFamily="18" charset="2"/>
              <a:buChar char=""/>
            </a:pP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Wuxuu</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sameeyaa</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$2,500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bishii</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ama $30,000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sanadkii</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lnSpc>
                <a:spcPct val="112000"/>
              </a:lnSpc>
              <a:spcBef>
                <a:spcPts val="0"/>
              </a:spcBef>
              <a:spcAft>
                <a:spcPts val="0"/>
              </a:spcAft>
              <a:buFont typeface="Symbol" panose="05050102010706020507" pitchFamily="18" charset="2"/>
              <a:buChar char=""/>
            </a:pP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Caymis</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ma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haysato</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shaqadeeduna</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ma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bixiso</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caymis</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caafimaad</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nSpc>
                <a:spcPct val="112000"/>
              </a:lnSpc>
              <a:spcBef>
                <a:spcPts val="0"/>
              </a:spcBef>
              <a:spcAft>
                <a:spcPts val="1000"/>
              </a:spcAft>
              <a:buFont typeface="Symbol" panose="05050102010706020507" pitchFamily="18" charset="2"/>
              <a:buChar char=""/>
            </a:pP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Talaabada</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xigta</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Dadka</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qaata</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DACA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waxay</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xaq</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u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lahaayeen</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MinnesotaCare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laga</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soo</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bilaabo</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2017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waxay</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dirty="0" err="1">
                <a:effectLst/>
                <a:latin typeface="Calibri" panose="020F0502020204030204" pitchFamily="34" charset="0"/>
                <a:ea typeface="Times New Roman" panose="02020603050405020304" pitchFamily="18" charset="0"/>
                <a:cs typeface="Times New Roman" panose="02020603050405020304" pitchFamily="18" charset="0"/>
              </a:rPr>
              <a:t>raacaan</a:t>
            </a:r>
            <a:r>
              <a:rPr lang="en-US" sz="4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u="sng" dirty="0" err="1">
                <a:effectLst/>
                <a:latin typeface="Calibri" panose="020F0502020204030204" pitchFamily="34" charset="0"/>
                <a:ea typeface="Times New Roman" panose="02020603050405020304" pitchFamily="18" charset="0"/>
                <a:cs typeface="Times New Roman" panose="02020603050405020304" pitchFamily="18" charset="0"/>
              </a:rPr>
              <a:t>nidaam</a:t>
            </a:r>
            <a:r>
              <a:rPr lang="en-US" sz="480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u="sng" dirty="0" err="1">
                <a:effectLst/>
                <a:latin typeface="Calibri" panose="020F0502020204030204" pitchFamily="34" charset="0"/>
                <a:ea typeface="Times New Roman" panose="02020603050405020304" pitchFamily="18" charset="0"/>
                <a:cs typeface="Times New Roman" panose="02020603050405020304" pitchFamily="18" charset="0"/>
              </a:rPr>
              <a:t>codsi</a:t>
            </a:r>
            <a:r>
              <a:rPr lang="en-US" sz="480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u="sng"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480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800" u="sng" dirty="0" err="1">
                <a:effectLst/>
                <a:latin typeface="Calibri" panose="020F0502020204030204" pitchFamily="34" charset="0"/>
                <a:ea typeface="Times New Roman" panose="02020603050405020304" pitchFamily="18" charset="0"/>
                <a:cs typeface="Times New Roman" panose="02020603050405020304" pitchFamily="18" charset="0"/>
              </a:rPr>
              <a:t>gooni</a:t>
            </a:r>
            <a:r>
              <a:rPr lang="en-US" sz="4800" u="sng" dirty="0">
                <a:effectLst/>
                <a:latin typeface="Calibri" panose="020F0502020204030204" pitchFamily="34" charset="0"/>
                <a:ea typeface="Times New Roman" panose="02020603050405020304" pitchFamily="18" charset="0"/>
                <a:cs typeface="Times New Roman" panose="02020603050405020304" pitchFamily="18" charset="0"/>
              </a:rPr>
              <a:t> ah (</a:t>
            </a:r>
            <a:r>
              <a:rPr lang="en-US" sz="4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different application process</a:t>
            </a:r>
            <a:r>
              <a:rPr lang="en-US" sz="4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4800" u="sng" dirty="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14</a:t>
            </a:fld>
            <a:endParaRPr lang="en-US"/>
          </a:p>
        </p:txBody>
      </p:sp>
    </p:spTree>
    <p:extLst>
      <p:ext uri="{BB962C8B-B14F-4D97-AF65-F5344CB8AC3E}">
        <p14:creationId xmlns:p14="http://schemas.microsoft.com/office/powerpoint/2010/main" val="985524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n-US" sz="4800" dirty="0" err="1"/>
              <a:t>Tusaalooyinka</a:t>
            </a:r>
            <a:r>
              <a:rPr lang="en-US" sz="4800" dirty="0"/>
              <a:t> </a:t>
            </a:r>
            <a:r>
              <a:rPr lang="en-US" sz="4800" dirty="0" err="1"/>
              <a:t>dadka</a:t>
            </a:r>
            <a:r>
              <a:rPr lang="en-US" sz="4800" dirty="0"/>
              <a:t> </a:t>
            </a:r>
            <a:r>
              <a:rPr lang="en-US" sz="4800" dirty="0" err="1"/>
              <a:t>laga</a:t>
            </a:r>
            <a:r>
              <a:rPr lang="en-US" sz="4800" dirty="0"/>
              <a:t> </a:t>
            </a:r>
            <a:r>
              <a:rPr lang="en-US" sz="4800" dirty="0" err="1"/>
              <a:t>yaabo</a:t>
            </a:r>
            <a:r>
              <a:rPr lang="en-US" sz="4800" dirty="0"/>
              <a:t> </a:t>
            </a:r>
            <a:r>
              <a:rPr lang="en-US" sz="4800" dirty="0" err="1"/>
              <a:t>inay</a:t>
            </a:r>
            <a:r>
              <a:rPr lang="en-US" sz="4800" dirty="0"/>
              <a:t> u </a:t>
            </a:r>
            <a:r>
              <a:rPr lang="en-US" sz="4800" dirty="0" err="1"/>
              <a:t>xaq</a:t>
            </a:r>
            <a:r>
              <a:rPr lang="en-US" sz="4800" dirty="0"/>
              <a:t> u </a:t>
            </a:r>
            <a:r>
              <a:rPr lang="en-US" sz="4800" dirty="0" err="1"/>
              <a:t>yeeshaan</a:t>
            </a:r>
            <a:endParaRPr lang="en-US" sz="4800" dirty="0"/>
          </a:p>
          <a:p>
            <a:pPr marL="0" marR="0">
              <a:lnSpc>
                <a:spcPct val="112000"/>
              </a:lnSpc>
              <a:spcBef>
                <a:spcPts val="1000"/>
              </a:spcBef>
              <a:spcAft>
                <a:spcPts val="1000"/>
              </a:spcAft>
            </a:pPr>
            <a:endParaRPr lang="en-US" sz="4800" dirty="0">
              <a:effectLst/>
              <a:latin typeface="Calibri" panose="020F0502020204030204" pitchFamily="34" charset="0"/>
              <a:ea typeface="MS Gothic" panose="020B0609070205080204" pitchFamily="49" charset="-128"/>
              <a:cs typeface="Segoe UI" panose="020B0502040204020203" pitchFamily="34" charset="0"/>
            </a:endParaRPr>
          </a:p>
          <a:p>
            <a:pPr marL="0" marR="0">
              <a:lnSpc>
                <a:spcPct val="112000"/>
              </a:lnSpc>
              <a:spcBef>
                <a:spcPts val="1000"/>
              </a:spcBef>
              <a:spcAft>
                <a:spcPts val="1000"/>
              </a:spcAft>
            </a:pPr>
            <a:r>
              <a:rPr lang="en-US" sz="1800" dirty="0">
                <a:effectLst/>
                <a:latin typeface="Calibri" panose="020F0502020204030204" pitchFamily="34" charset="0"/>
                <a:ea typeface="MS Gothic" panose="020B0609070205080204" pitchFamily="49" charset="-128"/>
                <a:cs typeface="Segoe UI" panose="020B0502040204020203" pitchFamily="34" charset="0"/>
              </a:rPr>
              <a:t>Maria </a:t>
            </a:r>
            <a:r>
              <a:rPr lang="en-US" sz="1800" dirty="0" err="1">
                <a:effectLst/>
                <a:latin typeface="Calibri" panose="020F0502020204030204" pitchFamily="34" charset="0"/>
                <a:ea typeface="MS Gothic" panose="020B0609070205080204" pitchFamily="49" charset="-128"/>
                <a:cs typeface="Segoe UI" panose="020B0502040204020203" pitchFamily="34" charset="0"/>
              </a:rPr>
              <a:t>waa</a:t>
            </a:r>
            <a:r>
              <a:rPr lang="en-US" sz="1800" dirty="0">
                <a:effectLst/>
                <a:latin typeface="Calibri" panose="020F0502020204030204" pitchFamily="34" charset="0"/>
                <a:ea typeface="MS Gothic" panose="020B0609070205080204" pitchFamily="49" charset="-128"/>
                <a:cs typeface="Segoe UI" panose="020B0502040204020203" pitchFamily="34" charset="0"/>
              </a:rPr>
              <a:t> 32 </a:t>
            </a:r>
            <a:r>
              <a:rPr lang="en-US" sz="1800" dirty="0" err="1">
                <a:effectLst/>
                <a:latin typeface="Calibri" panose="020F0502020204030204" pitchFamily="34" charset="0"/>
                <a:ea typeface="MS Gothic" panose="020B0609070205080204" pitchFamily="49" charset="-128"/>
                <a:cs typeface="Segoe UI" panose="020B0502040204020203" pitchFamily="34" charset="0"/>
              </a:rPr>
              <a:t>jir</a:t>
            </a:r>
            <a:r>
              <a:rPr lang="en-US" sz="1800" dirty="0">
                <a:effectLst/>
                <a:latin typeface="Calibri" panose="020F0502020204030204" pitchFamily="34" charset="0"/>
                <a:ea typeface="MS Gothic" panose="020B0609070205080204" pitchFamily="49" charset="-128"/>
                <a:cs typeface="Segoe UI" panose="020B0502040204020203" pitchFamily="34"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1000"/>
              </a:spcBef>
              <a:spcAft>
                <a:spcPts val="0"/>
              </a:spcAft>
              <a:buFont typeface="Symbol" panose="05050102010706020507" pitchFamily="18" charset="2"/>
              <a:buChar char=""/>
            </a:pPr>
            <a:r>
              <a:rPr lang="en-US" sz="1800" dirty="0" err="1">
                <a:effectLst/>
                <a:latin typeface="Calibri" panose="020F0502020204030204" pitchFamily="34" charset="0"/>
                <a:ea typeface="MS Gothic" panose="020B0609070205080204" pitchFamily="49" charset="-128"/>
                <a:cs typeface="Segoe UI" panose="020B0502040204020203" pitchFamily="34" charset="0"/>
              </a:rPr>
              <a:t>Waxay</a:t>
            </a:r>
            <a:r>
              <a:rPr lang="en-US" sz="1800" dirty="0">
                <a:effectLst/>
                <a:latin typeface="Calibri" panose="020F0502020204030204" pitchFamily="34" charset="0"/>
                <a:ea typeface="MS Gothic" panose="020B0609070205080204" pitchFamily="49" charset="-128"/>
                <a:cs typeface="Segoe UI" panose="020B0502040204020203" pitchFamily="34" charset="0"/>
              </a:rPr>
              <a:t> </a:t>
            </a:r>
            <a:r>
              <a:rPr lang="en-US" sz="1800" dirty="0" err="1">
                <a:effectLst/>
                <a:latin typeface="Calibri" panose="020F0502020204030204" pitchFamily="34" charset="0"/>
                <a:ea typeface="MS Gothic" panose="020B0609070205080204" pitchFamily="49" charset="-128"/>
                <a:cs typeface="Segoe UI" panose="020B0502040204020203" pitchFamily="34" charset="0"/>
              </a:rPr>
              <a:t>ku</a:t>
            </a:r>
            <a:r>
              <a:rPr lang="en-US" sz="1800" dirty="0">
                <a:effectLst/>
                <a:latin typeface="Calibri" panose="020F0502020204030204" pitchFamily="34" charset="0"/>
                <a:ea typeface="MS Gothic" panose="020B0609070205080204" pitchFamily="49" charset="-128"/>
                <a:cs typeface="Segoe UI" panose="020B0502040204020203" pitchFamily="34" charset="0"/>
              </a:rPr>
              <a:t> </a:t>
            </a:r>
            <a:r>
              <a:rPr lang="en-US" sz="1800" dirty="0" err="1">
                <a:effectLst/>
                <a:latin typeface="Calibri" panose="020F0502020204030204" pitchFamily="34" charset="0"/>
                <a:ea typeface="MS Gothic" panose="020B0609070205080204" pitchFamily="49" charset="-128"/>
                <a:cs typeface="Segoe UI" panose="020B0502040204020203" pitchFamily="34" charset="0"/>
              </a:rPr>
              <a:t>nooshahay</a:t>
            </a:r>
            <a:r>
              <a:rPr lang="en-US" sz="1800" dirty="0">
                <a:effectLst/>
                <a:latin typeface="Calibri" panose="020F0502020204030204" pitchFamily="34" charset="0"/>
                <a:ea typeface="MS Gothic" panose="020B0609070205080204" pitchFamily="49" charset="-128"/>
                <a:cs typeface="Segoe UI" panose="020B0502040204020203" pitchFamily="34" charset="0"/>
              </a:rPr>
              <a:t> Minnesota </a:t>
            </a:r>
            <a:r>
              <a:rPr lang="en-US" sz="1800" dirty="0" err="1">
                <a:effectLst/>
                <a:latin typeface="Calibri" panose="020F0502020204030204" pitchFamily="34" charset="0"/>
                <a:ea typeface="MS Gothic" panose="020B0609070205080204" pitchFamily="49" charset="-128"/>
                <a:cs typeface="Segoe UI" panose="020B0502040204020203" pitchFamily="34" charset="0"/>
              </a:rPr>
              <a:t>waxayna</a:t>
            </a:r>
            <a:r>
              <a:rPr lang="en-US" sz="1800" dirty="0">
                <a:effectLst/>
                <a:latin typeface="Calibri" panose="020F0502020204030204" pitchFamily="34" charset="0"/>
                <a:ea typeface="MS Gothic" panose="020B0609070205080204" pitchFamily="49" charset="-128"/>
                <a:cs typeface="Segoe UI" panose="020B0502040204020203" pitchFamily="34" charset="0"/>
              </a:rPr>
              <a:t> </a:t>
            </a:r>
            <a:r>
              <a:rPr lang="en-US" sz="1800" dirty="0" err="1">
                <a:effectLst/>
                <a:latin typeface="Calibri" panose="020F0502020204030204" pitchFamily="34" charset="0"/>
                <a:ea typeface="MS Gothic" panose="020B0609070205080204" pitchFamily="49" charset="-128"/>
                <a:cs typeface="Segoe UI" panose="020B0502040204020203" pitchFamily="34" charset="0"/>
              </a:rPr>
              <a:t>codsatay</a:t>
            </a:r>
            <a:r>
              <a:rPr lang="en-US" sz="1800" dirty="0">
                <a:effectLst/>
                <a:latin typeface="Calibri" panose="020F0502020204030204" pitchFamily="34" charset="0"/>
                <a:ea typeface="MS Gothic" panose="020B0609070205080204" pitchFamily="49" charset="-128"/>
                <a:cs typeface="Segoe UI" panose="020B0502040204020203" pitchFamily="34" charset="0"/>
              </a:rPr>
              <a:t> </a:t>
            </a:r>
            <a:r>
              <a:rPr lang="en-US" sz="1800" dirty="0" err="1">
                <a:effectLst/>
                <a:latin typeface="Calibri" panose="020F0502020204030204" pitchFamily="34" charset="0"/>
                <a:ea typeface="MS Gothic" panose="020B0609070205080204" pitchFamily="49" charset="-128"/>
                <a:cs typeface="Segoe UI" panose="020B0502040204020203" pitchFamily="34" charset="0"/>
              </a:rPr>
              <a:t>magangalyo</a:t>
            </a:r>
            <a:r>
              <a:rPr lang="en-US" sz="1800" dirty="0">
                <a:effectLst/>
                <a:latin typeface="Calibri" panose="020F0502020204030204" pitchFamily="34" charset="0"/>
                <a:ea typeface="MS Gothic" panose="020B0609070205080204" pitchFamily="49" charset="-128"/>
                <a:cs typeface="Segoe UI" panose="020B0502040204020203" pitchFamily="34" charset="0"/>
              </a:rPr>
              <a:t>, </a:t>
            </a:r>
            <a:r>
              <a:rPr lang="en-US" sz="1800" dirty="0" err="1">
                <a:effectLst/>
                <a:latin typeface="Calibri" panose="020F0502020204030204" pitchFamily="34" charset="0"/>
                <a:ea typeface="MS Gothic" panose="020B0609070205080204" pitchFamily="49" charset="-128"/>
                <a:cs typeface="Segoe UI" panose="020B0502040204020203" pitchFamily="34" charset="0"/>
              </a:rPr>
              <a:t>laakiin</a:t>
            </a:r>
            <a:r>
              <a:rPr lang="en-US" sz="1800" dirty="0">
                <a:effectLst/>
                <a:latin typeface="Calibri" panose="020F0502020204030204" pitchFamily="34" charset="0"/>
                <a:ea typeface="MS Gothic" panose="020B0609070205080204" pitchFamily="49" charset="-128"/>
                <a:cs typeface="Segoe UI" panose="020B0502040204020203" pitchFamily="34" charset="0"/>
              </a:rPr>
              <a:t> </a:t>
            </a:r>
            <a:r>
              <a:rPr lang="en-US" sz="1800" dirty="0" err="1">
                <a:effectLst/>
                <a:latin typeface="Calibri" panose="020F0502020204030204" pitchFamily="34" charset="0"/>
                <a:ea typeface="MS Gothic" panose="020B0609070205080204" pitchFamily="49" charset="-128"/>
                <a:cs typeface="Segoe UI" panose="020B0502040204020203" pitchFamily="34" charset="0"/>
              </a:rPr>
              <a:t>weli</a:t>
            </a:r>
            <a:r>
              <a:rPr lang="en-US" sz="1800" dirty="0">
                <a:effectLst/>
                <a:latin typeface="Calibri" panose="020F0502020204030204" pitchFamily="34" charset="0"/>
                <a:ea typeface="MS Gothic" panose="020B0609070205080204" pitchFamily="49" charset="-128"/>
                <a:cs typeface="Segoe UI" panose="020B0502040204020203" pitchFamily="34" charset="0"/>
              </a:rPr>
              <a:t> </a:t>
            </a:r>
            <a:r>
              <a:rPr lang="en-US" sz="1800" dirty="0" err="1">
                <a:effectLst/>
                <a:latin typeface="Calibri" panose="020F0502020204030204" pitchFamily="34" charset="0"/>
                <a:ea typeface="MS Gothic" panose="020B0609070205080204" pitchFamily="49" charset="-128"/>
                <a:cs typeface="Segoe UI" panose="020B0502040204020203" pitchFamily="34" charset="0"/>
              </a:rPr>
              <a:t>mayna</a:t>
            </a:r>
            <a:r>
              <a:rPr lang="en-US" sz="1800" dirty="0">
                <a:effectLst/>
                <a:latin typeface="Calibri" panose="020F0502020204030204" pitchFamily="34" charset="0"/>
                <a:ea typeface="MS Gothic" panose="020B0609070205080204" pitchFamily="49" charset="-128"/>
                <a:cs typeface="Segoe UI" panose="020B0502040204020203" pitchFamily="34" charset="0"/>
              </a:rPr>
              <a:t> </a:t>
            </a:r>
            <a:r>
              <a:rPr lang="en-US" sz="1800" dirty="0" err="1">
                <a:effectLst/>
                <a:latin typeface="Calibri" panose="020F0502020204030204" pitchFamily="34" charset="0"/>
                <a:ea typeface="MS Gothic" panose="020B0609070205080204" pitchFamily="49" charset="-128"/>
                <a:cs typeface="Segoe UI" panose="020B0502040204020203" pitchFamily="34" charset="0"/>
              </a:rPr>
              <a:t>helin</a:t>
            </a:r>
            <a:r>
              <a:rPr lang="en-US" sz="1800" dirty="0">
                <a:effectLst/>
                <a:latin typeface="Calibri" panose="020F0502020204030204" pitchFamily="34" charset="0"/>
                <a:ea typeface="MS Gothic" panose="020B0609070205080204" pitchFamily="49" charset="-128"/>
                <a:cs typeface="Segoe UI" panose="020B0502040204020203" pitchFamily="34" charset="0"/>
              </a:rPr>
              <a:t> </a:t>
            </a:r>
            <a:r>
              <a:rPr lang="en-US" sz="1800" dirty="0" err="1">
                <a:effectLst/>
                <a:latin typeface="Calibri" panose="020F0502020204030204" pitchFamily="34" charset="0"/>
                <a:ea typeface="MS Gothic" panose="020B0609070205080204" pitchFamily="49" charset="-128"/>
                <a:cs typeface="Segoe UI" panose="020B0502040204020203" pitchFamily="34" charset="0"/>
              </a:rPr>
              <a:t>ogolaanshaha</a:t>
            </a:r>
            <a:r>
              <a:rPr lang="en-US" sz="1800" dirty="0">
                <a:effectLst/>
                <a:latin typeface="Calibri" panose="020F0502020204030204" pitchFamily="34" charset="0"/>
                <a:ea typeface="MS Gothic" panose="020B0609070205080204" pitchFamily="49" charset="-128"/>
                <a:cs typeface="Segoe UI" panose="020B0502040204020203" pitchFamily="34" charset="0"/>
              </a:rPr>
              <a:t> </a:t>
            </a:r>
            <a:r>
              <a:rPr lang="en-US" sz="1800" dirty="0" err="1">
                <a:effectLst/>
                <a:latin typeface="Calibri" panose="020F0502020204030204" pitchFamily="34" charset="0"/>
                <a:ea typeface="MS Gothic" panose="020B0609070205080204" pitchFamily="49" charset="-128"/>
                <a:cs typeface="Segoe UI" panose="020B0502040204020203" pitchFamily="34" charset="0"/>
              </a:rPr>
              <a:t>shaqada</a:t>
            </a:r>
            <a:r>
              <a:rPr lang="en-US" sz="1800" dirty="0">
                <a:effectLst/>
                <a:latin typeface="Calibri" panose="020F0502020204030204" pitchFamily="34" charset="0"/>
                <a:ea typeface="MS Gothic" panose="020B0609070205080204" pitchFamily="49" charset="-128"/>
                <a:cs typeface="Segoe UI" panose="020B0502040204020203" pitchFamily="34"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MS Gothic" panose="020B0609070205080204" pitchFamily="49" charset="-128"/>
                <a:cs typeface="Segoe UI" panose="020B0502040204020203" pitchFamily="34" charset="0"/>
              </a:rPr>
              <a:t>Waxay</a:t>
            </a:r>
            <a:r>
              <a:rPr lang="en-US" sz="1800" dirty="0">
                <a:effectLst/>
                <a:latin typeface="Calibri" panose="020F0502020204030204" pitchFamily="34" charset="0"/>
                <a:ea typeface="MS Gothic" panose="020B0609070205080204" pitchFamily="49" charset="-128"/>
                <a:cs typeface="Segoe UI" panose="020B0502040204020203" pitchFamily="34" charset="0"/>
              </a:rPr>
              <a:t> </a:t>
            </a:r>
            <a:r>
              <a:rPr lang="en-US" sz="1800" dirty="0" err="1">
                <a:effectLst/>
                <a:latin typeface="Calibri" panose="020F0502020204030204" pitchFamily="34" charset="0"/>
                <a:ea typeface="MS Gothic" panose="020B0609070205080204" pitchFamily="49" charset="-128"/>
                <a:cs typeface="Segoe UI" panose="020B0502040204020203" pitchFamily="34" charset="0"/>
              </a:rPr>
              <a:t>haysataa</a:t>
            </a:r>
            <a:r>
              <a:rPr lang="en-US" sz="1800" dirty="0">
                <a:effectLst/>
                <a:latin typeface="Calibri" panose="020F0502020204030204" pitchFamily="34" charset="0"/>
                <a:ea typeface="MS Gothic" panose="020B0609070205080204" pitchFamily="49" charset="-128"/>
                <a:cs typeface="Segoe UI" panose="020B0502040204020203" pitchFamily="34" charset="0"/>
              </a:rPr>
              <a:t> </a:t>
            </a:r>
            <a:r>
              <a:rPr lang="en-US" sz="1800" dirty="0" err="1">
                <a:effectLst/>
                <a:latin typeface="Calibri" panose="020F0502020204030204" pitchFamily="34" charset="0"/>
                <a:ea typeface="MS Gothic" panose="020B0609070205080204" pitchFamily="49" charset="-128"/>
                <a:cs typeface="Segoe UI" panose="020B0502040204020203" pitchFamily="34" charset="0"/>
              </a:rPr>
              <a:t>ilmo</a:t>
            </a:r>
            <a:r>
              <a:rPr lang="en-US" sz="1800" dirty="0">
                <a:effectLst/>
                <a:latin typeface="Calibri" panose="020F0502020204030204" pitchFamily="34" charset="0"/>
                <a:ea typeface="MS Gothic" panose="020B0609070205080204" pitchFamily="49" charset="-128"/>
                <a:cs typeface="Segoe UI" panose="020B0502040204020203" pitchFamily="34" charset="0"/>
              </a:rPr>
              <a:t> 10 </a:t>
            </a:r>
            <a:r>
              <a:rPr lang="en-US" sz="1800" dirty="0" err="1">
                <a:effectLst/>
                <a:latin typeface="Calibri" panose="020F0502020204030204" pitchFamily="34" charset="0"/>
                <a:ea typeface="MS Gothic" panose="020B0609070205080204" pitchFamily="49" charset="-128"/>
                <a:cs typeface="Segoe UI" panose="020B0502040204020203" pitchFamily="34" charset="0"/>
              </a:rPr>
              <a:t>jir</a:t>
            </a:r>
            <a:r>
              <a:rPr lang="en-US" sz="1800" dirty="0">
                <a:effectLst/>
                <a:latin typeface="Calibri" panose="020F0502020204030204" pitchFamily="34" charset="0"/>
                <a:ea typeface="MS Gothic" panose="020B0609070205080204" pitchFamily="49" charset="-128"/>
                <a:cs typeface="Segoe UI" panose="020B0502040204020203" pitchFamily="34" charset="0"/>
              </a:rPr>
              <a:t> ah </a:t>
            </a:r>
            <a:r>
              <a:rPr lang="en-US" sz="1800" dirty="0" err="1">
                <a:effectLst/>
                <a:latin typeface="Calibri" panose="020F0502020204030204" pitchFamily="34" charset="0"/>
                <a:ea typeface="MS Gothic" panose="020B0609070205080204" pitchFamily="49" charset="-128"/>
                <a:cs typeface="Segoe UI" panose="020B0502040204020203" pitchFamily="34" charset="0"/>
              </a:rPr>
              <a:t>oo</a:t>
            </a:r>
            <a:r>
              <a:rPr lang="en-US" sz="1800" dirty="0">
                <a:effectLst/>
                <a:latin typeface="Calibri" panose="020F0502020204030204" pitchFamily="34" charset="0"/>
                <a:ea typeface="MS Gothic" panose="020B0609070205080204" pitchFamily="49" charset="-128"/>
                <a:cs typeface="Segoe UI" panose="020B0502040204020203" pitchFamily="34" charset="0"/>
              </a:rPr>
              <a:t> </a:t>
            </a:r>
            <a:r>
              <a:rPr lang="en-US" sz="1800" dirty="0" err="1">
                <a:effectLst/>
                <a:latin typeface="Calibri" panose="020F0502020204030204" pitchFamily="34" charset="0"/>
                <a:ea typeface="MS Gothic" panose="020B0609070205080204" pitchFamily="49" charset="-128"/>
                <a:cs typeface="Segoe UI" panose="020B0502040204020203" pitchFamily="34" charset="0"/>
              </a:rPr>
              <a:t>arjigiisa</a:t>
            </a:r>
            <a:r>
              <a:rPr lang="en-US" sz="1800" dirty="0">
                <a:effectLst/>
                <a:latin typeface="Calibri" panose="020F0502020204030204" pitchFamily="34" charset="0"/>
                <a:ea typeface="MS Gothic" panose="020B0609070205080204" pitchFamily="49" charset="-128"/>
                <a:cs typeface="Segoe UI" panose="020B0502040204020203" pitchFamily="34" charset="0"/>
              </a:rPr>
              <a:t> </a:t>
            </a:r>
            <a:r>
              <a:rPr lang="en-US" sz="1800" dirty="0" err="1">
                <a:effectLst/>
                <a:latin typeface="Calibri" panose="020F0502020204030204" pitchFamily="34" charset="0"/>
                <a:ea typeface="MS Gothic" panose="020B0609070205080204" pitchFamily="49" charset="-128"/>
                <a:cs typeface="Segoe UI" panose="020B0502040204020203" pitchFamily="34" charset="0"/>
              </a:rPr>
              <a:t>magangelyadu</a:t>
            </a:r>
            <a:r>
              <a:rPr lang="en-US" sz="1800" dirty="0">
                <a:effectLst/>
                <a:latin typeface="Calibri" panose="020F0502020204030204" pitchFamily="34" charset="0"/>
                <a:ea typeface="MS Gothic" panose="020B0609070205080204" pitchFamily="49" charset="-128"/>
                <a:cs typeface="Segoe UI" panose="020B0502040204020203" pitchFamily="34" charset="0"/>
              </a:rPr>
              <a:t> </a:t>
            </a:r>
            <a:r>
              <a:rPr lang="en-US" sz="1800" dirty="0" err="1">
                <a:effectLst/>
                <a:latin typeface="Calibri" panose="020F0502020204030204" pitchFamily="34" charset="0"/>
                <a:ea typeface="MS Gothic" panose="020B0609070205080204" pitchFamily="49" charset="-128"/>
                <a:cs typeface="Segoe UI" panose="020B0502040204020203" pitchFamily="34" charset="0"/>
              </a:rPr>
              <a:t>uu</a:t>
            </a:r>
            <a:r>
              <a:rPr lang="en-US" sz="1800" dirty="0">
                <a:effectLst/>
                <a:latin typeface="Calibri" panose="020F0502020204030204" pitchFamily="34" charset="0"/>
                <a:ea typeface="MS Gothic" panose="020B0609070205080204" pitchFamily="49" charset="-128"/>
                <a:cs typeface="Segoe UI" panose="020B0502040204020203" pitchFamily="34" charset="0"/>
              </a:rPr>
              <a:t> </a:t>
            </a:r>
            <a:r>
              <a:rPr lang="en-US" sz="1800" dirty="0" err="1">
                <a:effectLst/>
                <a:latin typeface="Calibri" panose="020F0502020204030204" pitchFamily="34" charset="0"/>
                <a:ea typeface="MS Gothic" panose="020B0609070205080204" pitchFamily="49" charset="-128"/>
                <a:cs typeface="Segoe UI" panose="020B0502040204020203" pitchFamily="34" charset="0"/>
              </a:rPr>
              <a:t>sugitaan</a:t>
            </a:r>
            <a:r>
              <a:rPr lang="en-US" sz="1800" dirty="0">
                <a:effectLst/>
                <a:latin typeface="Calibri" panose="020F0502020204030204" pitchFamily="34" charset="0"/>
                <a:ea typeface="MS Gothic" panose="020B0609070205080204" pitchFamily="49" charset="-128"/>
                <a:cs typeface="Segoe UI" panose="020B0502040204020203" pitchFamily="34" charset="0"/>
              </a:rPr>
              <a:t> </a:t>
            </a:r>
            <a:r>
              <a:rPr lang="en-US" sz="1800" dirty="0" err="1">
                <a:effectLst/>
                <a:latin typeface="Calibri" panose="020F0502020204030204" pitchFamily="34" charset="0"/>
                <a:ea typeface="MS Gothic" panose="020B0609070205080204" pitchFamily="49" charset="-128"/>
                <a:cs typeface="Segoe UI" panose="020B0502040204020203" pitchFamily="34" charset="0"/>
              </a:rPr>
              <a:t>ku</a:t>
            </a:r>
            <a:r>
              <a:rPr lang="en-US" sz="1800" dirty="0">
                <a:effectLst/>
                <a:latin typeface="Calibri" panose="020F0502020204030204" pitchFamily="34" charset="0"/>
                <a:ea typeface="MS Gothic" panose="020B0609070205080204" pitchFamily="49" charset="-128"/>
                <a:cs typeface="Segoe UI" panose="020B0502040204020203" pitchFamily="34" charset="0"/>
              </a:rPr>
              <a:t> </a:t>
            </a:r>
            <a:r>
              <a:rPr lang="en-US" sz="1800" dirty="0" err="1">
                <a:effectLst/>
                <a:latin typeface="Calibri" panose="020F0502020204030204" pitchFamily="34" charset="0"/>
                <a:ea typeface="MS Gothic" panose="020B0609070205080204" pitchFamily="49" charset="-128"/>
                <a:cs typeface="Segoe UI" panose="020B0502040204020203" pitchFamily="34" charset="0"/>
              </a:rPr>
              <a:t>jiro</a:t>
            </a:r>
            <a:r>
              <a:rPr lang="en-US" sz="1800" dirty="0">
                <a:effectLst/>
                <a:latin typeface="Calibri" panose="020F0502020204030204" pitchFamily="34" charset="0"/>
                <a:ea typeface="MS Gothic" panose="020B0609070205080204" pitchFamily="49" charset="-128"/>
                <a:cs typeface="Segoe UI" panose="020B0502040204020203" pitchFamily="34" charset="0"/>
              </a:rPr>
              <a:t> wax ka yar 180 </a:t>
            </a:r>
            <a:r>
              <a:rPr lang="en-US" sz="1800" dirty="0" err="1">
                <a:effectLst/>
                <a:latin typeface="Calibri" panose="020F0502020204030204" pitchFamily="34" charset="0"/>
                <a:ea typeface="MS Gothic" panose="020B0609070205080204" pitchFamily="49" charset="-128"/>
                <a:cs typeface="Segoe UI" panose="020B0502040204020203" pitchFamily="34" charset="0"/>
              </a:rPr>
              <a:t>maalmood</a:t>
            </a:r>
            <a:r>
              <a:rPr lang="en-US" sz="1800" dirty="0">
                <a:effectLst/>
                <a:latin typeface="Calibri" panose="020F0502020204030204" pitchFamily="34" charset="0"/>
                <a:ea typeface="MS Gothic" panose="020B0609070205080204" pitchFamily="49" charset="-128"/>
                <a:cs typeface="Segoe UI" panose="020B0502040204020203" pitchFamily="34" charset="0"/>
              </a:rPr>
              <a:t>.</a:t>
            </a:r>
            <a:r>
              <a:rPr lang="en-US" sz="18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Times New Roman" panose="02020603050405020304" pitchFamily="18" charset="0"/>
                <a:cs typeface="Calibri" panose="020F0502020204030204" pitchFamily="34" charset="0"/>
              </a:rPr>
              <a:t>Iyadu</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hadda</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iskeed</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ayey</a:t>
            </a:r>
            <a:r>
              <a:rPr lang="en-US" sz="1800" dirty="0">
                <a:effectLst/>
                <a:latin typeface="Calibri" panose="020F0502020204030204" pitchFamily="34" charset="0"/>
                <a:ea typeface="Times New Roman" panose="02020603050405020304" pitchFamily="18" charset="0"/>
                <a:cs typeface="Calibri" panose="020F0502020204030204" pitchFamily="34" charset="0"/>
              </a:rPr>
              <a:t> u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shaqeysataa</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oo</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waxay</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qaadataa</a:t>
            </a:r>
            <a:r>
              <a:rPr lang="en-US" sz="1800" dirty="0">
                <a:effectLst/>
                <a:latin typeface="Calibri" panose="020F0502020204030204" pitchFamily="34" charset="0"/>
                <a:ea typeface="Times New Roman" panose="02020603050405020304" pitchFamily="18" charset="0"/>
                <a:cs typeface="Calibri" panose="020F0502020204030204" pitchFamily="34" charset="0"/>
              </a:rPr>
              <a:t> $27,000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sanadkii</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Times New Roman" panose="02020603050405020304" pitchFamily="18" charset="0"/>
                <a:cs typeface="Calibri" panose="020F0502020204030204" pitchFamily="34" charset="0"/>
              </a:rPr>
              <a:t>Iyada</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iyo</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ilmaheedu</a:t>
            </a:r>
            <a:r>
              <a:rPr lang="en-US" sz="1800" dirty="0">
                <a:effectLst/>
                <a:latin typeface="Calibri" panose="020F0502020204030204" pitchFamily="34" charset="0"/>
                <a:ea typeface="Times New Roman" panose="02020603050405020304" pitchFamily="18" charset="0"/>
                <a:cs typeface="Calibri" panose="020F0502020204030204" pitchFamily="34" charset="0"/>
              </a:rPr>
              <a:t> ma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haystaan</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caymis</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caafimaad</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1000"/>
              </a:spcAft>
              <a:buFont typeface="Symbol" panose="05050102010706020507" pitchFamily="18" charset="2"/>
              <a:buChar char=""/>
            </a:pP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Talaabada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xigta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u="sng" dirty="0" err="1">
                <a:effectLst/>
                <a:latin typeface="Calibri" panose="020F0502020204030204" pitchFamily="34" charset="0"/>
                <a:ea typeface="Times New Roman" panose="02020603050405020304" pitchFamily="18" charset="0"/>
                <a:cs typeface="Times New Roman" panose="02020603050405020304" pitchFamily="18" charset="0"/>
              </a:rPr>
              <a:t>Buuxi</a:t>
            </a:r>
            <a:r>
              <a:rPr lang="en-US" sz="180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u="sng" dirty="0" err="1">
                <a:effectLst/>
                <a:latin typeface="Calibri" panose="020F0502020204030204" pitchFamily="34" charset="0"/>
                <a:ea typeface="Times New Roman" panose="02020603050405020304" pitchFamily="18" charset="0"/>
                <a:cs typeface="Times New Roman" panose="02020603050405020304" pitchFamily="18" charset="0"/>
              </a:rPr>
              <a:t>arji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nSpc>
                <a:spcPct val="112000"/>
              </a:lnSpc>
              <a:spcBef>
                <a:spcPts val="0"/>
              </a:spcBef>
              <a:spcAft>
                <a:spcPts val="1000"/>
              </a:spcAft>
              <a:buFont typeface="Symbol" panose="05050102010706020507" pitchFamily="18" charset="2"/>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12000"/>
              </a:lnSpc>
              <a:spcBef>
                <a:spcPts val="0"/>
              </a:spcBef>
              <a:spcAft>
                <a:spcPts val="1000"/>
              </a:spcAft>
              <a:buFont typeface="Symbol" panose="05050102010706020507" pitchFamily="18" charset="2"/>
              <a:buNone/>
            </a:pP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Marka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Maria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hesho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ogolaanshaha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shaqada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codsiga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magangelyo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ee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ilmaheeda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la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sugayey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180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maalmood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in ay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soo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ogaysiiso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isbeddelada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kooxda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0" u="sng" dirty="0" err="1">
                <a:effectLst/>
                <a:latin typeface="Calibri" panose="020F0502020204030204" pitchFamily="34" charset="0"/>
                <a:ea typeface="Times New Roman" panose="02020603050405020304" pitchFamily="18" charset="0"/>
                <a:cs typeface="Times New Roman" panose="02020603050405020304" pitchFamily="18" charset="0"/>
              </a:rPr>
              <a:t>Taageerada</a:t>
            </a:r>
            <a:r>
              <a:rPr lang="en-US" sz="1800" b="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0" u="sng" dirty="0" err="1">
                <a:effectLst/>
                <a:latin typeface="Calibri" panose="020F0502020204030204" pitchFamily="34" charset="0"/>
                <a:ea typeface="Times New Roman" panose="02020603050405020304" pitchFamily="18" charset="0"/>
                <a:cs typeface="Times New Roman" panose="02020603050405020304" pitchFamily="18" charset="0"/>
              </a:rPr>
              <a:t>Daryeelka</a:t>
            </a:r>
            <a:r>
              <a:rPr lang="en-US" sz="1800" b="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0" u="sng" dirty="0" err="1">
                <a:effectLst/>
                <a:latin typeface="Calibri" panose="020F0502020204030204" pitchFamily="34" charset="0"/>
                <a:ea typeface="Times New Roman" panose="02020603050405020304" pitchFamily="18" charset="0"/>
                <a:cs typeface="Times New Roman" panose="02020603050405020304" pitchFamily="18" charset="0"/>
              </a:rPr>
              <a:t>Caafimaadka</a:t>
            </a:r>
            <a:r>
              <a:rPr lang="en-US" sz="1800" b="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0" u="sng" dirty="0" err="1">
                <a:effectLst/>
                <a:latin typeface="Calibri" panose="020F0502020204030204" pitchFamily="34" charset="0"/>
                <a:ea typeface="Times New Roman" panose="02020603050405020304" pitchFamily="18" charset="0"/>
                <a:cs typeface="Times New Roman" panose="02020603050405020304" pitchFamily="18" charset="0"/>
              </a:rPr>
              <a:t>ee</a:t>
            </a:r>
            <a:r>
              <a:rPr lang="en-US" sz="1800" b="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0" u="sng" dirty="0" err="1">
                <a:effectLst/>
                <a:latin typeface="Calibri" panose="020F0502020204030204" pitchFamily="34" charset="0"/>
                <a:ea typeface="Times New Roman" panose="02020603050405020304" pitchFamily="18" charset="0"/>
                <a:cs typeface="Times New Roman" panose="02020603050405020304" pitchFamily="18" charset="0"/>
              </a:rPr>
              <a:t>Macmiilka</a:t>
            </a:r>
            <a:r>
              <a:rPr lang="en-US" sz="1800" b="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Health Care Consumer Support team</a:t>
            </a: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b="0" u="none"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ee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Waaxda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Adeegyada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Aadanaha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Ilmaheedu</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waxa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laga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yaabaa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in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uu</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u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qalmo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Gargaarka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Caafimaadka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Waxay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kala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shaqayn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kartaa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gobolka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ay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ilmaheeda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uga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soo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bedesho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MinnesotaCare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una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soo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wareejiso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Gargaarka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Caafimaadka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haddii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ay u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qalanto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15</a:t>
            </a:fld>
            <a:endParaRPr lang="en-US"/>
          </a:p>
        </p:txBody>
      </p:sp>
    </p:spTree>
    <p:extLst>
      <p:ext uri="{BB962C8B-B14F-4D97-AF65-F5344CB8AC3E}">
        <p14:creationId xmlns:p14="http://schemas.microsoft.com/office/powerpoint/2010/main" val="1016720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2000"/>
              </a:lnSpc>
              <a:spcBef>
                <a:spcPts val="375"/>
              </a:spcBef>
              <a:spcAft>
                <a:spcPts val="0"/>
              </a:spcAft>
              <a:buFont typeface="+mj-lt"/>
              <a:buAutoNum type="arabicPeriod"/>
            </a:pPr>
            <a:r>
              <a:rPr lang="en-US" sz="1100"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Boostada ka sug</a:t>
            </a: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Waxaa laguu soo diri doonaa warqad ciwaankeedu yahay “Health Care Notice.” ("Ogaysiiska Daryeelka Caafimaadka." Waxaa ku qornaan doona kuwan midkood:</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2000"/>
              </a:lnSpc>
              <a:spcBef>
                <a:spcPts val="375"/>
              </a:spcBef>
              <a:spcAft>
                <a:spcPts val="0"/>
              </a:spcAft>
              <a:buSzPts val="1000"/>
              <a:buFont typeface="Courier New" panose="02070309020205020404" pitchFamily="49" charset="0"/>
              <a:buChar char="o"/>
              <a:tabLst>
                <a:tab pos="914400" algn="l"/>
              </a:tabLst>
            </a:pPr>
            <a:r>
              <a:rPr lang="en-US" sz="1100" b="1"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Ogolaanshaha </a:t>
            </a:r>
            <a:r>
              <a:rPr lang="en-US" sz="1100" b="0" u="none"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MinnesotaCare. Caymiskaaga ayaa bilaaban doona…</a:t>
            </a:r>
            <a:endParaRPr lang="en-US" sz="1100" b="0" u="none"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indent="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2000"/>
              </a:lnSpc>
              <a:spcBef>
                <a:spcPts val="375"/>
              </a:spcBef>
              <a:spcAft>
                <a:spcPts val="0"/>
              </a:spcAft>
              <a:buSzPts val="1000"/>
              <a:buFont typeface="Courier New" panose="02070309020205020404" pitchFamily="49" charset="0"/>
              <a:buChar char="o"/>
              <a:tabLst>
                <a:tab pos="914400" algn="l"/>
              </a:tabLst>
            </a:pPr>
            <a:r>
              <a:rPr lang="en-US" sz="11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Ogolaanshaha </a:t>
            </a:r>
            <a:r>
              <a:rPr lang="en-US" sz="1100" b="0" u="sng"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MinnesotaCare waana </a:t>
            </a:r>
            <a:r>
              <a:rPr lang="en-US" sz="1100" b="1" u="sng"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inaad na soo siiso macluumaad dheeraad ah</a:t>
            </a:r>
            <a:r>
              <a:rPr lang="en-US" sz="11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914400" marR="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Tan macnaheedu waxay ka dhigan tahay in laguu ogolaaday MinnesotaCare, laakiin waxaan kaaga baahanahay macluumaad dheeraad ah ama warqad caddayn ah. Warqaddu waxay sheegi doontaa macluumaadka aad u baahan tahay inaad na soo siiso, iyo goorta lagaa rabo. Haddii macluumaadka aan la helin taariikhdaas lagaa rabo, MinnesotaCare waxaa laga yaabaa inay kaa dhammaato.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342900">
              <a:lnSpc>
                <a:spcPct val="112000"/>
              </a:lnSpc>
              <a:spcBef>
                <a:spcPts val="375"/>
              </a:spcBef>
              <a:spcAft>
                <a:spcPts val="0"/>
              </a:spcAft>
              <a:buFont typeface="Courier New" panose="02070309020205020404" pitchFamily="49" charset="0"/>
              <a:buChar char="o"/>
            </a:pP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Uma qalantid Tani waxay ka dhigan tahay inaadan u qalmin MinnesotaCare.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Haddii dadka kale ee qoyskaaga ka tirsan ay u qalmaan barnaamijyo kale, ogeysiiska waxaa ku jiri doona macluumaadka u-qalmitaankaas sidoo kale.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45720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16</a:t>
            </a:fld>
            <a:endParaRPr lang="en-US"/>
          </a:p>
        </p:txBody>
      </p:sp>
    </p:spTree>
    <p:extLst>
      <p:ext uri="{BB962C8B-B14F-4D97-AF65-F5344CB8AC3E}">
        <p14:creationId xmlns:p14="http://schemas.microsoft.com/office/powerpoint/2010/main" val="2239511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2000"/>
              </a:lnSpc>
              <a:spcBef>
                <a:spcPts val="1000"/>
              </a:spcBef>
              <a:spcAft>
                <a:spcPts val="1000"/>
              </a:spcAft>
              <a:buFont typeface="+mj-lt"/>
              <a:buNone/>
            </a:pPr>
            <a:r>
              <a:rPr lang="en-US" sz="1100" dirty="0">
                <a:effectLst/>
                <a:latin typeface="Calibri" panose="020F0502020204030204" pitchFamily="34" charset="0"/>
                <a:ea typeface="Times New Roman" panose="02020603050405020304" pitchFamily="18" charset="0"/>
                <a:cs typeface="Calibri" panose="020F0502020204030204" pitchFamily="34" charset="0"/>
              </a:rPr>
              <a:t>2. Bixi lacagtaada khidmada ah.</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ts val="1670"/>
              </a:lnSpc>
              <a:spcBef>
                <a:spcPts val="0"/>
              </a:spcBef>
              <a:spcAft>
                <a:spcPts val="1500"/>
              </a:spcAft>
            </a:pPr>
            <a:r>
              <a:rPr lang="en-US" sz="1100" dirty="0">
                <a:solidFill>
                  <a:srgbClr val="333333"/>
                </a:solidFill>
                <a:effectLst/>
                <a:latin typeface="Calibri" panose="020F0502020204030204" pitchFamily="34" charset="0"/>
                <a:ea typeface="Times New Roman" panose="02020603050405020304" pitchFamily="18" charset="0"/>
              </a:rPr>
              <a:t>Marka laguu ogolaado MinnesotaCare, caymisku wuxuu bilaabmayaa bisha ka dambaysa marka aad bixiso lacagta caymiska haddii aad khidmad bixinayso. Haddii khidmadaada caymisku tahay $0, ka gudub talaabadan.</a:t>
            </a:r>
            <a:endParaRPr lang="en-US" sz="1200" dirty="0">
              <a:effectLst/>
              <a:latin typeface="Times New Roman" panose="02020603050405020304" pitchFamily="18" charset="0"/>
              <a:ea typeface="Times New Roman" panose="02020603050405020304" pitchFamily="18" charset="0"/>
            </a:endParaRPr>
          </a:p>
          <a:p>
            <a:pPr marL="457200" marR="0">
              <a:lnSpc>
                <a:spcPts val="1670"/>
              </a:lnSpc>
              <a:spcBef>
                <a:spcPts val="0"/>
              </a:spcBef>
              <a:spcAft>
                <a:spcPts val="1500"/>
              </a:spcAft>
            </a:pPr>
            <a:r>
              <a:rPr lang="en-US" sz="1100" dirty="0">
                <a:solidFill>
                  <a:srgbClr val="333333"/>
                </a:solidFill>
                <a:effectLst/>
                <a:latin typeface="Calibri" panose="020F0502020204030204" pitchFamily="34" charset="0"/>
                <a:ea typeface="Times New Roman" panose="02020603050405020304" pitchFamily="18" charset="0"/>
              </a:rPr>
              <a:t>Waxaad u baahan tahay inaad ku bixiso biilka caymiska ugu dambayn duhurkii maalinta ganacsiga ee ugu dambeysa bisha si uu caymisku u bilowdo maalinta ugu horeysa ee bisha xigta. Waxaad ku bixin kartaa khidmada biilkaaga:</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12000"/>
              </a:lnSpc>
              <a:spcBef>
                <a:spcPts val="375"/>
              </a:spcBef>
              <a:spcAft>
                <a:spcPts val="0"/>
              </a:spcAft>
              <a:buSzPts val="1000"/>
              <a:buFont typeface="Courier New" panose="02070309020205020404" pitchFamily="49" charset="0"/>
              <a:buChar char="o"/>
              <a:tabLst>
                <a:tab pos="914400" algn="l"/>
              </a:tabLst>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Khadka internetka: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375"/>
              </a:spcBef>
              <a:spcAft>
                <a:spcPts val="0"/>
              </a:spcAft>
              <a:buFont typeface="Arial" panose="020B0604020202020204" pitchFamily="34" charset="0"/>
              <a:buChar char="•"/>
            </a:pP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Booqo</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u="sng" dirty="0" err="1">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3" tooltip="https://payments.dhs.state.mn.us/"/>
              </a:rPr>
              <a:t>payments.dhs.state.mn.us</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r>
              <a:rPr lang="en-US"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375"/>
              </a:spcBef>
              <a:spcAft>
                <a:spcPts val="0"/>
              </a:spcAft>
              <a:buFont typeface="Arial" panose="020B0604020202020204" pitchFamily="34" charset="0"/>
              <a:buChar char="•"/>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Waxaad u baahan doontaa lambarka kiiskaaga, biilka/lambarka qaansheegta iyo cadadka lacagta biilka.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375"/>
              </a:spcBef>
              <a:spcAft>
                <a:spcPts val="0"/>
              </a:spcAft>
              <a:buFont typeface="Arial" panose="020B0604020202020204" pitchFamily="34" charset="0"/>
              <a:buChar char="•"/>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Waxaad ku bixin kartaa bangiga ama si elektarooniga ah in akoonka jeekinka looga saaro.</a:t>
            </a:r>
            <a:b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2000"/>
              </a:lnSpc>
              <a:spcBef>
                <a:spcPts val="375"/>
              </a:spcBef>
              <a:spcAft>
                <a:spcPts val="0"/>
              </a:spcAft>
              <a:buSzPts val="1000"/>
              <a:buFont typeface="Courier New" panose="02070309020205020404" pitchFamily="49" charset="0"/>
              <a:buChar char="o"/>
              <a:tabLst>
                <a:tab pos="914400" algn="l"/>
              </a:tabLst>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Telefoon ahaan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375"/>
              </a:spcBef>
              <a:spcAft>
                <a:spcPts val="0"/>
              </a:spcAft>
              <a:buFont typeface="Arial" panose="020B0604020202020204" pitchFamily="34" charset="0"/>
              <a:buChar char="•"/>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Soo Wac 800-657-3672. Dooro  “Option 1” ("xulashada 1" oo ah dadka diiwaangashan, iyo “Option 1” ("xulashada 1" mar kale si aad lacagta u bixiso.  Waxaad u baahan doontaa lambarka kiiskaaga, biilka/lambarka qaansheegta iyo cadadka lacagta </a:t>
            </a: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biilka</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p>
          <a:p>
            <a:pPr marL="1257300" marR="0" lvl="2" indent="-342900">
              <a:lnSpc>
                <a:spcPct val="112000"/>
              </a:lnSpc>
              <a:spcBef>
                <a:spcPts val="375"/>
              </a:spcBef>
              <a:spcAft>
                <a:spcPts val="0"/>
              </a:spcAft>
              <a:buFont typeface="Arial" panose="020B0604020202020204" pitchFamily="34" charset="0"/>
              <a:buChar char="•"/>
            </a:pP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Waxaad</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ku</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bixin </a:t>
            </a: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kartaa</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kaarka</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bangiga</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(VISA ama MasterCard) ama kala </a:t>
            </a: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bixitaanka</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elektarooniga</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ah </a:t>
            </a: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ee</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akoonka</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jeekinka</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2000"/>
              </a:lnSpc>
              <a:spcBef>
                <a:spcPts val="375"/>
              </a:spcBef>
              <a:spcAft>
                <a:spcPts val="0"/>
              </a:spcAft>
              <a:buSzPts val="1000"/>
              <a:buFont typeface="Courier New" panose="02070309020205020404" pitchFamily="49" charset="0"/>
              <a:buChar char="o"/>
              <a:tabLst>
                <a:tab pos="914400" algn="l"/>
              </a:tabLst>
            </a:pP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Boostada</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2000"/>
              </a:lnSpc>
              <a:spcBef>
                <a:spcPts val="375"/>
              </a:spcBef>
              <a:spcAft>
                <a:spcPts val="0"/>
              </a:spcAft>
              <a:buFont typeface="Courier New" panose="02070309020205020404" pitchFamily="49" charset="0"/>
              <a:buChar char="o"/>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 ogolow wakhti ku filan in lacag bixintaadu ku gaarto taariikhda kama dambaysta ah ee biilka/ qaansheegta.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2000"/>
              </a:lnSpc>
              <a:spcBef>
                <a:spcPts val="375"/>
              </a:spcBef>
              <a:spcAft>
                <a:spcPts val="0"/>
              </a:spcAft>
              <a:buFont typeface="Courier New" panose="02070309020205020404" pitchFamily="49" charset="0"/>
              <a:buChar char="o"/>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Waxaad ku bixin kartaa jeeg ama money order. Boostada ha ku soo dirin lacag kaash ah. Ku soo qor lambarka kiiskaaga jeega ama money order-ka.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12000"/>
              </a:lnSpc>
              <a:spcBef>
                <a:spcPts val="375"/>
              </a:spcBef>
              <a:spcAft>
                <a:spcPts val="0"/>
              </a:spcAft>
              <a:buFont typeface="Courier New" panose="02070309020205020404" pitchFamily="49" charset="0"/>
              <a:buChar char="o"/>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Soo dir lacag bixintaada oo ay la socota warqadda codsiga  lacag bixinta: </a:t>
            </a:r>
          </a:p>
          <a:p>
            <a:pPr marL="1371600" marR="0" lvl="3" indent="0">
              <a:lnSpc>
                <a:spcPct val="112000"/>
              </a:lnSpc>
              <a:spcBef>
                <a:spcPts val="375"/>
              </a:spcBef>
              <a:spcAft>
                <a:spcPts val="0"/>
              </a:spcAft>
              <a:buFont typeface="Courier New" panose="02070309020205020404" pitchFamily="49" charset="0"/>
              <a:buNone/>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MinnesotaCare</a:t>
            </a:r>
          </a:p>
          <a:p>
            <a:pPr marL="1371600" marR="0" lvl="3" indent="0">
              <a:lnSpc>
                <a:spcPct val="112000"/>
              </a:lnSpc>
              <a:spcBef>
                <a:spcPts val="375"/>
              </a:spcBef>
              <a:spcAft>
                <a:spcPts val="0"/>
              </a:spcAft>
              <a:buFont typeface="Courier New" panose="02070309020205020404" pitchFamily="49" charset="0"/>
              <a:buNone/>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PO Box 64834</a:t>
            </a:r>
          </a:p>
          <a:p>
            <a:pPr marL="1371600" marR="0" lvl="3" indent="0">
              <a:lnSpc>
                <a:spcPct val="112000"/>
              </a:lnSpc>
              <a:spcBef>
                <a:spcPts val="375"/>
              </a:spcBef>
              <a:spcAft>
                <a:spcPts val="0"/>
              </a:spcAft>
              <a:buFont typeface="Courier New" panose="02070309020205020404" pitchFamily="49" charset="0"/>
              <a:buNone/>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St. Paul, MN 55164-0834</a:t>
            </a:r>
            <a:b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2000"/>
              </a:lnSpc>
              <a:spcBef>
                <a:spcPts val="375"/>
              </a:spcBef>
              <a:spcAft>
                <a:spcPts val="0"/>
              </a:spcAft>
              <a:buSzPts val="1000"/>
              <a:buFont typeface="Courier New" panose="02070309020205020404" pitchFamily="49" charset="0"/>
              <a:buChar char="o"/>
              <a:tabLst>
                <a:tab pos="914400" algn="l"/>
              </a:tabLst>
            </a:pP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Qof</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ahaan</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 </a:t>
            </a: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aad</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u </a:t>
            </a: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timaado</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375"/>
              </a:spcBef>
              <a:spcAft>
                <a:spcPts val="0"/>
              </a:spcAft>
              <a:buFont typeface="Arial" panose="020B0604020202020204" pitchFamily="34" charset="0"/>
              <a:buChar char="•"/>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Ku bixi khidmadaada </a:t>
            </a: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xafiiska</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MinnesotaCare</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ee ku yaalla downtown-ka magaalada St. Paul Isniinta ilaa Jimcaha, 8 a.m. illaa 4 p.m.</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828800" marR="0">
              <a:lnSpc>
                <a:spcPct val="112000"/>
              </a:lnSpc>
              <a:spcBef>
                <a:spcPts val="375"/>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Elmer L. Andersen building </a:t>
            </a:r>
            <a:b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540 Cedar St.</a:t>
            </a:r>
            <a:b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 Paul, MN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375"/>
              </a:spcBef>
              <a:spcAft>
                <a:spcPts val="0"/>
              </a:spcAft>
              <a:buFont typeface="Arial" panose="020B0604020202020204" pitchFamily="34" charset="0"/>
              <a:buChar char="•"/>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Waxaad ku bixin kartaa lacag kaash ah, jeeg ama money order. Haddii aad ku bixinayso lacag kaash ah, waa inaad haysataa qaddarka lacagta ee saxda ah.</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375"/>
              </a:spcBef>
              <a:spcAft>
                <a:spcPts val="0"/>
              </a:spcAft>
              <a:buFont typeface="Arial" panose="020B0604020202020204" pitchFamily="34" charset="0"/>
              <a:buChar char="•"/>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Xafiisyada degmadu ma aqbalaan lacagaha MinnesotaCare.</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12000"/>
              </a:lnSpc>
              <a:spcBef>
                <a:spcPts val="1000"/>
              </a:spcBef>
              <a:spcAft>
                <a:spcPts val="1000"/>
              </a:spcAft>
              <a:buFont typeface="+mj-lt"/>
              <a:buNone/>
            </a:pP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marL="457200" marR="0" lvl="1" indent="0">
              <a:lnSpc>
                <a:spcPct val="112000"/>
              </a:lnSpc>
              <a:spcBef>
                <a:spcPts val="375"/>
              </a:spcBef>
              <a:spcAft>
                <a:spcPts val="0"/>
              </a:spcAft>
              <a:buFont typeface="Arial" panose="020B0604020202020204" pitchFamily="34" charset="0"/>
              <a:buNone/>
            </a:pPr>
            <a:r>
              <a:rPr lang="en-US" sz="1100" dirty="0">
                <a:solidFill>
                  <a:srgbClr val="333333"/>
                </a:solidFill>
                <a:effectLst/>
                <a:latin typeface="Calibri" panose="020F0502020204030204" pitchFamily="34" charset="0"/>
                <a:ea typeface="Times New Roman" panose="02020603050405020304" pitchFamily="18" charset="0"/>
              </a:rPr>
              <a:t>Si aad u sii hayso MinnesotaCare, waa inaad bixisa biilka bishii bil kasta. Waxaa lagaa rabaa 15-ka bisha bil kasta. Khidmadaha caymiska ee la helo wixii ka dambeeya 5:00 p.m. ama feestada ah ama maalmaha dhamaadka asbuuca waxaa loo xisaabin doonaa maalinta shaqada ee soo socota.</a:t>
            </a:r>
          </a:p>
          <a:p>
            <a:pPr marL="457200" marR="0" lvl="1" indent="0">
              <a:lnSpc>
                <a:spcPct val="112000"/>
              </a:lnSpc>
              <a:spcBef>
                <a:spcPts val="375"/>
              </a:spcBef>
              <a:spcAft>
                <a:spcPts val="0"/>
              </a:spcAft>
              <a:buFont typeface="Arial" panose="020B0604020202020204" pitchFamily="34" charset="0"/>
              <a:buNone/>
            </a:pP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17</a:t>
            </a:fld>
            <a:endParaRPr lang="en-US"/>
          </a:p>
        </p:txBody>
      </p:sp>
    </p:spTree>
    <p:extLst>
      <p:ext uri="{BB962C8B-B14F-4D97-AF65-F5344CB8AC3E}">
        <p14:creationId xmlns:p14="http://schemas.microsoft.com/office/powerpoint/2010/main" val="3147179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2000"/>
              </a:lnSpc>
              <a:spcBef>
                <a:spcPts val="1000"/>
              </a:spcBef>
              <a:spcAft>
                <a:spcPts val="1000"/>
              </a:spcAft>
              <a:buFont typeface="Symbol" panose="05050102010706020507" pitchFamily="18" charset="2"/>
              <a:buNone/>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3. Boostada ka filo kaarkaaga caymiska.</a:t>
            </a:r>
          </a:p>
          <a:p>
            <a:pPr marL="0" marR="0" indent="457200">
              <a:lnSpc>
                <a:spcPct val="112000"/>
              </a:lnSpc>
              <a:spcBef>
                <a:spcPts val="375"/>
              </a:spcBef>
              <a:spcAft>
                <a:spcPts val="0"/>
              </a:spcAft>
            </a:pPr>
            <a:r>
              <a:rPr lang="en-US"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KaaRkaaga aqoonsiga Barnaamijyada Daryeelka Caafimaadka EE Minnesota wuxuu u egyahay sidan:</a:t>
            </a: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457200">
              <a:lnSpc>
                <a:spcPct val="112000"/>
              </a:lnSpc>
              <a:spcBef>
                <a:spcPts val="375"/>
              </a:spcBef>
              <a:spcAft>
                <a:spcPts val="0"/>
              </a:spcAft>
            </a:pPr>
            <a:r>
              <a:rPr lang="en-US"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2000"/>
              </a:lnSpc>
              <a:spcBef>
                <a:spcPts val="375"/>
              </a:spcBef>
              <a:spcAft>
                <a:spcPts val="0"/>
              </a:spcAft>
            </a:pPr>
            <a:r>
              <a:rPr lang="en-US"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Taas macnaheedu waxa weeyaan inaad leedahay caymis caafimaad. Tus marka aad hesho adeegyada daryeelka caafimaadka.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2000"/>
              </a:lnSpc>
              <a:spcBef>
                <a:spcPts val="375"/>
              </a:spcBef>
              <a:spcAft>
                <a:spcPts val="0"/>
              </a:spcAft>
            </a:pPr>
            <a:r>
              <a:rPr lang="en-US"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2000"/>
              </a:lnSpc>
              <a:spcBef>
                <a:spcPts val="375"/>
              </a:spcBef>
              <a:spcAft>
                <a:spcPts val="0"/>
              </a:spcAft>
            </a:pPr>
            <a:r>
              <a:rPr lang="en-US" sz="12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Haddii </a:t>
            </a:r>
            <a:r>
              <a:rPr lang="en-US" sz="12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aadan ku helin </a:t>
            </a:r>
            <a:r>
              <a:rPr lang="en-US" sz="12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kaarka aqoonsiga dhowr toddobaad gudahood, </a:t>
            </a:r>
            <a:r>
              <a:rPr lang="en-US" sz="12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ha soo dirin arji kale</a:t>
            </a:r>
            <a:r>
              <a:rPr lang="en-US" sz="12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Wac Taageerada Macmiilka ee Daryeelka Caafimaadka: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a:lnSpc>
                <a:spcPts val="1670"/>
              </a:lnSpc>
              <a:spcBef>
                <a:spcPts val="0"/>
              </a:spcBef>
              <a:spcAft>
                <a:spcPts val="1500"/>
              </a:spcAft>
            </a:pPr>
            <a:r>
              <a:rPr lang="en-US" sz="1200" dirty="0">
                <a:solidFill>
                  <a:srgbClr val="333333"/>
                </a:solidFill>
                <a:effectLst/>
                <a:latin typeface="Calibri" panose="020F0502020204030204" pitchFamily="34" charset="0"/>
                <a:ea typeface="Times New Roman" panose="02020603050405020304" pitchFamily="18" charset="0"/>
              </a:rPr>
              <a:t>8 a.m. illaa 4 p.m., Isniinta - Jimcaha 651-297-3862 ama 800-657-3672. Dadka ku hadla Ingiriisi yar ama aan Ingiriisi ku hadlin, waxaa jira adeegyo turjubaan oo bilaash ah. Dadka ku hadla Ingiriisi yar ama aan Ingiriisi ku hadlin, waxaa jira adeegyo turjubaan oo bilaash ah. TTY: Isticmaal adeegyada gudbinta (relay) ee aad </a:t>
            </a:r>
            <a:r>
              <a:rPr lang="en-US" sz="1200" dirty="0" err="1">
                <a:solidFill>
                  <a:srgbClr val="333333"/>
                </a:solidFill>
                <a:effectLst/>
                <a:latin typeface="Calibri" panose="020F0502020204030204" pitchFamily="34" charset="0"/>
                <a:ea typeface="Times New Roman" panose="02020603050405020304" pitchFamily="18" charset="0"/>
              </a:rPr>
              <a:t>doorbidayso</a:t>
            </a:r>
            <a:r>
              <a:rPr lang="en-US" sz="1200" dirty="0">
                <a:solidFill>
                  <a:srgbClr val="333333"/>
                </a:solidFill>
                <a:effectLst/>
                <a:latin typeface="Calibri" panose="020F0502020204030204" pitchFamily="34" charset="0"/>
                <a:ea typeface="Times New Roman" panose="02020603050405020304" pitchFamily="18" charset="0"/>
              </a:rPr>
              <a:t>.</a:t>
            </a:r>
            <a:br>
              <a:rPr lang="en-US" sz="1200" dirty="0">
                <a:solidFill>
                  <a:srgbClr val="333333"/>
                </a:solidFill>
                <a:effectLst/>
                <a:latin typeface="Calibri" panose="020F0502020204030204" pitchFamily="34" charset="0"/>
                <a:ea typeface="Times New Roman" panose="02020603050405020304" pitchFamily="18" charset="0"/>
              </a:rPr>
            </a:br>
            <a:br>
              <a:rPr lang="en-US" sz="1200" dirty="0">
                <a:solidFill>
                  <a:srgbClr val="333333"/>
                </a:solidFill>
                <a:effectLst/>
                <a:latin typeface="Calibri" panose="020F0502020204030204" pitchFamily="34" charset="0"/>
                <a:ea typeface="Times New Roman" panose="02020603050405020304" pitchFamily="18" charset="0"/>
              </a:rPr>
            </a:br>
            <a:endParaRPr lang="en-US" sz="1200" dirty="0">
              <a:solidFill>
                <a:srgbClr val="333333"/>
              </a:solidFill>
              <a:effectLst/>
              <a:latin typeface="Calibri" panose="020F0502020204030204" pitchFamily="34" charset="0"/>
              <a:ea typeface="Times New Roman" panose="02020603050405020304" pitchFamily="18" charset="0"/>
            </a:endParaRPr>
          </a:p>
          <a:p>
            <a:pPr marL="0" marR="0" lvl="0" indent="0">
              <a:lnSpc>
                <a:spcPct val="112000"/>
              </a:lnSpc>
              <a:spcBef>
                <a:spcPts val="375"/>
              </a:spcBef>
              <a:spcAft>
                <a:spcPts val="0"/>
              </a:spcAft>
              <a:buFont typeface="+mj-lt"/>
              <a:buNone/>
            </a:pPr>
            <a:r>
              <a:rPr lang="en-US" sz="1100" dirty="0" err="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Dadka</a:t>
            </a: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isdiiwaangeliyay</a:t>
            </a: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qaarkood</a:t>
            </a: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ayaa</a:t>
            </a: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waxay</a:t>
            </a: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caymiskooda</a:t>
            </a: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MinnesotaCare </a:t>
            </a:r>
            <a:r>
              <a:rPr lang="en-US" sz="1100" dirty="0" err="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ku</a:t>
            </a: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helaan</a:t>
            </a: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qorshe</a:t>
            </a: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caymis</a:t>
            </a: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caafimaad</a:t>
            </a: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Qorshayaasha</a:t>
            </a: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caymiska</a:t>
            </a: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caafimaadku</a:t>
            </a: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waa</a:t>
            </a:r>
            <a:r>
              <a:rPr lang="en-US" sz="11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3"/>
              </a:rPr>
              <a:t> Blue Plus</a:t>
            </a:r>
            <a:endParaRPr lang="en-US" sz="11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4"/>
              </a:rPr>
              <a:t> HealthPartners</a:t>
            </a:r>
            <a:endParaRPr lang="en-US" sz="11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5"/>
              </a:rPr>
              <a:t> Hennepin Health</a:t>
            </a:r>
            <a:endParaRPr lang="en-US" sz="11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6"/>
              </a:rPr>
              <a:t> Itasca Medical Care - </a:t>
            </a:r>
            <a:r>
              <a:rPr lang="en-US" sz="1100" u="sng" dirty="0" err="1">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6"/>
              </a:rPr>
              <a:t>IMCare</a:t>
            </a:r>
            <a:endParaRPr lang="en-US" sz="11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7"/>
              </a:rPr>
              <a:t> Medica</a:t>
            </a:r>
            <a:endParaRPr lang="en-US" sz="11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8"/>
              </a:rPr>
              <a:t> </a:t>
            </a:r>
            <a:r>
              <a:rPr lang="en-US" sz="1100" u="sng" dirty="0" err="1">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8"/>
              </a:rPr>
              <a:t>PrimeWest</a:t>
            </a:r>
            <a:r>
              <a:rPr lang="en-US"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8"/>
              </a:rPr>
              <a:t> Health</a:t>
            </a:r>
            <a:endParaRPr lang="en-US" sz="11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9"/>
              </a:rPr>
              <a:t> South Country Health Alliance</a:t>
            </a:r>
            <a:endParaRPr lang="en-US" sz="11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1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10"/>
              </a:rPr>
              <a:t> </a:t>
            </a:r>
            <a:r>
              <a:rPr lang="en-US" sz="1100" u="sng" dirty="0" err="1">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10"/>
              </a:rPr>
              <a:t>Ucare</a:t>
            </a:r>
            <a:endParaRPr lang="en-US" sz="1100" u="sng"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endParaRPr lang="en-US" sz="1100" u="sng"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lvl="2" indent="0">
              <a:lnSpc>
                <a:spcPct val="112000"/>
              </a:lnSpc>
              <a:spcBef>
                <a:spcPts val="0"/>
              </a:spcBef>
              <a:spcAft>
                <a:spcPts val="0"/>
              </a:spcAft>
              <a:buSzPts val="1000"/>
              <a:buFont typeface="Symbol" panose="05050102010706020507" pitchFamily="18" charset="2"/>
              <a:buNone/>
              <a:tabLst>
                <a:tab pos="590550" algn="l"/>
              </a:tabLst>
            </a:pPr>
            <a:r>
              <a:rPr lang="en-US" sz="1100" u="sng"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Waxa kale oo laga yaabaa in ay kaarka caymiska ku siiyaan mid ka mid ah qorshayaashan caymiska caafimaadku adiga ama mid ka mid ah xubnaha qoyskaaga.</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18</a:t>
            </a:fld>
            <a:endParaRPr lang="en-US"/>
          </a:p>
        </p:txBody>
      </p:sp>
    </p:spTree>
    <p:extLst>
      <p:ext uri="{BB962C8B-B14F-4D97-AF65-F5344CB8AC3E}">
        <p14:creationId xmlns:p14="http://schemas.microsoft.com/office/powerpoint/2010/main" val="3139762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2000"/>
              </a:lnSpc>
              <a:spcBef>
                <a:spcPts val="375"/>
              </a:spcBef>
              <a:spcAft>
                <a:spcPts val="0"/>
              </a:spcAft>
              <a:buFont typeface="+mj-lt"/>
              <a:buNone/>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Haddii adiga ama xubin qoyska ka mid ah aad ka </a:t>
            </a: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diiwaangashantihii</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mid ka mid ah qorshayaasha caymiska caafimaadka oo aad heshay kaar kale oo aqoonsi ah, markaas, waa inaad u tagto dhakhaatiirta, dhakhaatiirta ilkaha iyo daryeel bixiyeyaasha kale ee ku jira shabakada qorshahaaga caafimaadka si aad u hesho adeegyada badankooda. Kala xiriir qorshahaaga caymiska caafimaadka lambarka ku yaalla kaarka aqoonsiga ee ay ku siiyeen si aad u hesho caawimo.</a:t>
            </a:r>
          </a:p>
          <a:p>
            <a:pPr marL="457200" marR="0">
              <a:lnSpc>
                <a:spcPct val="112000"/>
              </a:lnSpc>
              <a:spcBef>
                <a:spcPts val="375"/>
              </a:spcBef>
              <a:spcAft>
                <a:spcPts val="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Haddii aadan xubin ka ahayn qorshaha  caymiscaafimaad, waxaad haysataa waxa loo yaqaano caymiska “fee-for-service” ("adeega khidmada leh"). Taas macnaheedu waa in aad u tagi karto dhakhtar kasta, dhakhtarka ilkaha ama daryeel bixiye kasta oo ku jira </a:t>
            </a:r>
            <a:r>
              <a:rPr lang="en-US" sz="1100"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Diiwaanka Bixiyaha adeega khidmada </a:t>
            </a:r>
            <a:r>
              <a:rPr lang="en-US" sz="1100" u="sng"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leh</a:t>
            </a:r>
            <a:r>
              <a:rPr lang="en-US" sz="1100"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Provider Directory</a:t>
            </a:r>
            <a:r>
              <a:rPr lang="en-US" sz="1100"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Daryeel bixiyeyaashan dhamaantood way aqbalayaan caymiskaaga. Waxa kale oo aad </a:t>
            </a: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wici</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kartaa</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Health Care Consumer Supports</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u="sng"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Xarunta</a:t>
            </a:r>
            <a:r>
              <a:rPr lang="en-US" sz="1100"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Wicida Taageerada Macaamiisha ee </a:t>
            </a:r>
            <a:r>
              <a:rPr lang="en-US" sz="1100" u="sng"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Daryeelka</a:t>
            </a:r>
            <a:r>
              <a:rPr lang="en-US" sz="1100"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u="sng"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Caafimaadka</a:t>
            </a:r>
            <a:r>
              <a:rPr lang="en-US" sz="1100"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r>
              <a:rPr lang="en-US" sz="1100" u="none"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si aad u hesho adeeg bixiye.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2000"/>
              </a:lnSpc>
              <a:spcBef>
                <a:spcPts val="375"/>
              </a:spcBef>
              <a:spcAft>
                <a:spcPts val="0"/>
              </a:spcAft>
            </a:pP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Ogoow wax badan oo ku </a:t>
            </a: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saabsan</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caymiska</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5"/>
              </a:rPr>
              <a:t>fee-for-service” coverage</a:t>
            </a:r>
            <a:r>
              <a:rPr lang="en-US" sz="1100" u="none"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("adeega khidmada leh").</a:t>
            </a:r>
            <a:endParaRPr lang="en-US" sz="11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19</a:t>
            </a:fld>
            <a:endParaRPr lang="en-US"/>
          </a:p>
        </p:txBody>
      </p:sp>
    </p:spTree>
    <p:extLst>
      <p:ext uri="{BB962C8B-B14F-4D97-AF65-F5344CB8AC3E}">
        <p14:creationId xmlns:p14="http://schemas.microsoft.com/office/powerpoint/2010/main" val="323163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Caymiska caafimaadku wuxuu kaa caawinayaa inaad noqoto qof sida ugu fiican u caafimaad qaba oo aad noloshaada ugu noolaato si buuxda. Wuxuu kaa caawin karaa inaad horumarto. Waxa kale oo ay kaa ilaalinaysaa kharashyada badan haddii aad jirrato ama dhaawacanto.</a:t>
            </a:r>
          </a:p>
          <a:p>
            <a:endParaRPr lang="en-US" dirty="0"/>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Qof kasta oo ku nool Minnesota wuxuu mudan yahay xasilloonida maskaxeed ee ay keenayso inaad caymis caafimaad leedahay. </a:t>
            </a:r>
          </a:p>
          <a:p>
            <a:endParaRPr lang="en-US" sz="1800" dirty="0">
              <a:effectLst/>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2</a:t>
            </a:fld>
            <a:endParaRPr lang="en-US"/>
          </a:p>
        </p:txBody>
      </p:sp>
    </p:spTree>
    <p:extLst>
      <p:ext uri="{BB962C8B-B14F-4D97-AF65-F5344CB8AC3E}">
        <p14:creationId xmlns:p14="http://schemas.microsoft.com/office/powerpoint/2010/main" val="354615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MinnesotaCare waxay siisaa caymis caafimaad oo dhamaystiran dadka ku nool gobolka ee aan awoodin inay iska bixiyaan caymiska gaarka loo leeyahay ama caysmiska loo shaqeeyaha. Waa caymis caafimaad oo bilaash ah ama qiimo jaban oo loogu talagalay dadka aan lahayn caymis kale oo caafimaad ee ku nool Minnesota.</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MinnesotaCare waxa ay jirtay muddo ka badan 30 sano. Waxaa sameeyay reer Minnesota, oo u sameeyey dadka reer Minnesota.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MinnesotaCare waxay kaa caawinaysaa inay bixiso kharashka adeegyada daryeelka caafimaadka, sida kuwa ka muuqda shaashadda (akhri liistada).</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3</a:t>
            </a:fld>
            <a:endParaRPr lang="en-US"/>
          </a:p>
        </p:txBody>
      </p:sp>
    </p:spTree>
    <p:extLst>
      <p:ext uri="{BB962C8B-B14F-4D97-AF65-F5344CB8AC3E}">
        <p14:creationId xmlns:p14="http://schemas.microsoft.com/office/powerpoint/2010/main" val="267849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Dad badan oo reer Minnesota ah ayaa hadda heli kara MinnesotaCare. Laga bilaabo 2025, MinnesotaCare waxaa heli kara dadka reer Minnesota iyadoo aan loo eegayn xaaladdooda socdaalka. Dadka codsanayaa waa inay buuxiyaan xadka shuruudaha dakhliga iyo sharciyada kale.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endParaRPr lang="en-US" sz="1200" dirty="0">
              <a:solidFill>
                <a:srgbClr val="000000"/>
              </a:solidFill>
              <a:effectLst/>
              <a:latin typeface="Calibri" panose="020F0502020204030204" pitchFamily="34" charset="0"/>
              <a:cs typeface="Calibri" panose="020F0502020204030204" pitchFamily="34" charset="0"/>
            </a:endParaRPr>
          </a:p>
          <a:p>
            <a:r>
              <a:rPr lang="en-US" sz="1200" dirty="0">
                <a:solidFill>
                  <a:srgbClr val="000000"/>
                </a:solidFill>
                <a:effectLst/>
                <a:latin typeface="Calibri" panose="020F0502020204030204" pitchFamily="34" charset="0"/>
                <a:cs typeface="Calibri" panose="020F0502020204030204" pitchFamily="34" charset="0"/>
              </a:rPr>
              <a:t>Waxaad u qalantaa MinnesotaCare haddii aad </a:t>
            </a:r>
          </a:p>
          <a:p>
            <a:pPr marL="342900" marR="0" lvl="0" indent="-342900">
              <a:lnSpc>
                <a:spcPct val="112000"/>
              </a:lnSpc>
              <a:spcBef>
                <a:spcPts val="100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Aad ku nooshahay Minnesota, </a:t>
            </a:r>
          </a:p>
          <a:p>
            <a:pPr marL="342900" marR="0" lvl="0" indent="-342900">
              <a:lnSpc>
                <a:spcPct val="112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Aad buuxinayso shuruudaha dakhliga. </a:t>
            </a:r>
          </a:p>
          <a:p>
            <a:pPr marL="342900" marR="0" lvl="0" indent="-342900">
              <a:lnSpc>
                <a:spcPct val="112000"/>
              </a:lnSpc>
              <a:spcBef>
                <a:spcPts val="1000"/>
              </a:spcBef>
              <a:spcAft>
                <a:spcPts val="10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Ayna jirin fursado kale oo caymiska caafimaadka ah. Haddii shaqadaadu ku siiso caymis caafimaad, waxa laga yaabaa inaad weli u qalanto caymis haddii caymiska shaqadaadu qaali kugu yahay.</a:t>
            </a:r>
          </a:p>
          <a:p>
            <a:pPr marL="342900" marR="0" lvl="0" indent="-342900">
              <a:lnSpc>
                <a:spcPct val="112000"/>
              </a:lnSpc>
              <a:spcBef>
                <a:spcPts val="1000"/>
              </a:spcBef>
              <a:spcAft>
                <a:spcPts val="100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12000"/>
              </a:lnSpc>
              <a:spcBef>
                <a:spcPts val="1000"/>
              </a:spcBef>
              <a:spcAft>
                <a:spcPts val="1000"/>
              </a:spcAft>
              <a:buFont typeface="Symbol" panose="05050102010706020507" pitchFamily="18" charset="2"/>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Haddii aad buuxiso shuruudahan, waa inaad codsato.</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4</a:t>
            </a:fld>
            <a:endParaRPr lang="en-US"/>
          </a:p>
        </p:txBody>
      </p:sp>
    </p:spTree>
    <p:extLst>
      <p:ext uri="{BB962C8B-B14F-4D97-AF65-F5344CB8AC3E}">
        <p14:creationId xmlns:p14="http://schemas.microsoft.com/office/powerpoint/2010/main" val="847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Shaxdani waxay muujinaysaa xadka dakhliga ee MinnesotaCare. Xadku wuxuu ku xiranyahay tirada dadka qoyskaaga.  Tusaale ahaan, xadka dakhliga ee 1 qof waa $30,120 sannadkii. Xadka dakhliga ee qoyska afar qof ka kooban waa $62,400.</a:t>
            </a:r>
          </a:p>
          <a:p>
            <a:endParaRPr lang="en-US" dirty="0"/>
          </a:p>
          <a:p>
            <a:r>
              <a:rPr lang="en-US" dirty="0"/>
              <a:t>Dadka codsanaya MinnesotaCare waa inay keenaan caddayn ah inay buuxiyeen shuruudaha xadka dakhliga. Caddaynta waxaa ka mid ahaan kara jeega dabadiisa ama bayaanka xisaabaadka bangiga. Ama dadka codsanaya ayaa waxay soo saxeexi karaan dukumeenti sharci ah oo caddaynaya inay buuxiyeen xadka dakhliga. </a:t>
            </a:r>
          </a:p>
        </p:txBody>
      </p:sp>
      <p:sp>
        <p:nvSpPr>
          <p:cNvPr id="4" name="Slide Number Placeholder 3"/>
          <p:cNvSpPr>
            <a:spLocks noGrp="1"/>
          </p:cNvSpPr>
          <p:nvPr>
            <p:ph type="sldNum" sz="quarter" idx="5"/>
          </p:nvPr>
        </p:nvSpPr>
        <p:spPr/>
        <p:txBody>
          <a:bodyPr/>
          <a:lstStyle/>
          <a:p>
            <a:fld id="{B26F1F74-3D61-423C-A402-E53A7BA0E8BB}" type="slidenum">
              <a:rPr lang="en-US" smtClean="0"/>
              <a:t>5</a:t>
            </a:fld>
            <a:endParaRPr lang="en-US"/>
          </a:p>
        </p:txBody>
      </p:sp>
    </p:spTree>
    <p:extLst>
      <p:ext uri="{BB962C8B-B14F-4D97-AF65-F5344CB8AC3E}">
        <p14:creationId xmlns:p14="http://schemas.microsoft.com/office/powerpoint/2010/main" val="4843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Qaar ka mid ah xubnaha MinnesotaCare ayaa bixiya biil bille ah, oo loo yaqaano khidmada caymiska (premium), oo lagu bixinayo caymiskooda. Qadarka lacagta biilku wuxuu ku xiran yahay dakhligaaga, tirada qoyska iyo tirada xubnaha qoyska ee u diiwaangashan barnaamijka. </a:t>
            </a:r>
          </a:p>
          <a:p>
            <a:pPr marL="0" marR="0">
              <a:lnSpc>
                <a:spcPct val="112000"/>
              </a:lnSpc>
              <a:spcBef>
                <a:spcPts val="100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Dadka qaarkood loogaama baahna in ay bixiyaan khidmada billaha ah ee caymiska:</a:t>
            </a:r>
          </a:p>
          <a:p>
            <a:pPr marL="342900" marR="0" lvl="0" indent="-342900">
              <a:lnSpc>
                <a:spcPct val="112000"/>
              </a:lnSpc>
              <a:spcBef>
                <a:spcPts val="100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Carruurta ka yar 21.</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Hindida Maraykanka iyo Dhaladka Alaska iyo qoysaskooda.</a:t>
            </a:r>
          </a:p>
          <a:p>
            <a:pPr marL="342900" marR="0" lvl="0" indent="-342900">
              <a:lnSpc>
                <a:spcPct val="112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Xubnaha milatariga iyo qoysaskooda 12 bilood haddii ay xaq u yeeshaan 24 bilood gudahood ka dib markay dhammeeyeen howlgalkooda shaqo.</a:t>
            </a:r>
          </a:p>
          <a:p>
            <a:pPr marL="0" marR="0">
              <a:lnSpc>
                <a:spcPct val="112000"/>
              </a:lnSpc>
              <a:spcBef>
                <a:spcPts val="100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Kadib markaad codsato, waxaa laguu sheegi doonaa inaad u qalanto MinnesotaCare. Markaa kadib waxaad u baahan tahay inaad bixiso khidmadahaaga caymiska bisha ugu horraysa si uu u bilaabmo caymiskaagu. </a:t>
            </a:r>
          </a:p>
          <a:p>
            <a:pPr marL="0" marR="0">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1000"/>
              </a:spcBef>
              <a:spcAft>
                <a:spcPts val="100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Khidmadaha billaha ah si ku meel gaar ah ayaa hoos loogu dhigay illaa Diseembar 2025 sababtoo ah sharciga federaalka inta lagu jiro COVID-19. Dad badan ayaan bixin doonin wax khidmad ah bishii ilaa inta ay khidmaduhu ku soo laabanayaan </a:t>
            </a:r>
            <a:r>
              <a:rPr lang="en-US" sz="1800" u="sng" dirty="0">
                <a:effectLst/>
                <a:latin typeface="Calibri" panose="020F0502020204030204" pitchFamily="34" charset="0"/>
                <a:ea typeface="Times New Roman" panose="02020603050405020304" pitchFamily="18" charset="0"/>
                <a:cs typeface="Times New Roman" panose="02020603050405020304" pitchFamily="18" charset="0"/>
              </a:rPr>
              <a:t>heerkoodii hore 2026</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marR="0">
              <a:spcBef>
                <a:spcPts val="1000"/>
              </a:spcBef>
              <a:spcAft>
                <a:spcPts val="1000"/>
              </a:spcAft>
            </a:pPr>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6</a:t>
            </a:fld>
            <a:endParaRPr lang="en-US"/>
          </a:p>
        </p:txBody>
      </p:sp>
    </p:spTree>
    <p:extLst>
      <p:ext uri="{BB962C8B-B14F-4D97-AF65-F5344CB8AC3E}">
        <p14:creationId xmlns:p14="http://schemas.microsoft.com/office/powerpoint/2010/main" val="87261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Qaar ka mid ah xubnaha MinnesotaCare ayaa  waxaa looga baahanyahay inay bixiyaan qayb ka mid ah biilasha kharashka caafimaadka. Wadaagista kharashka waxaa la dhahaa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qayb bixin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Waa qaddar cayiman oo aad jeebkaaga ka bixiso oo lagu bixinayo adeega daryeel caafimaad oo gaar ah.</a:t>
            </a:r>
          </a:p>
          <a:p>
            <a:pPr marL="0" marR="0">
              <a:lnSpc>
                <a:spcPct val="112000"/>
              </a:lnSpc>
              <a:spcBef>
                <a:spcPts val="100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Dadka qaarkood loogaama baahna in ay bixiyaan qayb bixin:</a:t>
            </a:r>
          </a:p>
          <a:p>
            <a:pPr marL="342900" marR="0" lvl="0" indent="-342900">
              <a:lnSpc>
                <a:spcPct val="112000"/>
              </a:lnSpc>
              <a:spcBef>
                <a:spcPts val="100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Carruurta ka yar 21 sano </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Haweenka uurka leh</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Hindida Maraykanka ee ka diiwaangashan qabiil federaalku aqoonsan yahay</a:t>
            </a:r>
          </a:p>
          <a:p>
            <a:pPr marL="342900" marR="0" lvl="0" indent="-342900">
              <a:lnSpc>
                <a:spcPct val="112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Hindida Maraykanka ee ka hela adeegyada bixiyaha daryeelka caafimaadka Hindida ama u soo gudbinta ka timid Adeegyada Caafimaadka Hindida (IHS) Adeegyada Caafimaadka Qandaraaska ah    </a:t>
            </a:r>
          </a:p>
          <a:p>
            <a:pPr marL="0" marR="0">
              <a:lnSpc>
                <a:spcPct val="112000"/>
              </a:lnSpc>
              <a:spcBef>
                <a:spcPts val="1000"/>
              </a:spcBef>
              <a:spcAft>
                <a:spcPts val="1000"/>
              </a:spcAft>
            </a:pPr>
            <a:endParaRPr lang="en-US" sz="1800" dirty="0">
              <a:effectLst/>
              <a:latin typeface="Segoe UI" panose="020B0502040204020203" pitchFamily="34" charset="0"/>
              <a:ea typeface="Times New Roman" panose="02020603050405020304" pitchFamily="18" charset="0"/>
              <a:cs typeface="Segoe UI" panose="020B0502040204020203" pitchFamily="34" charset="0"/>
            </a:endParaRPr>
          </a:p>
          <a:p>
            <a:pPr marL="0" marR="0">
              <a:lnSpc>
                <a:spcPct val="112000"/>
              </a:lnSpc>
              <a:spcBef>
                <a:spcPts val="1000"/>
              </a:spcBef>
              <a:spcAft>
                <a:spcPts val="1000"/>
              </a:spcAft>
            </a:pPr>
            <a:r>
              <a:rPr lang="en-US" sz="1800" dirty="0">
                <a:effectLst/>
                <a:latin typeface="Segoe UI" panose="020B0502040204020203" pitchFamily="34" charset="0"/>
                <a:ea typeface="Times New Roman" panose="02020603050405020304" pitchFamily="18" charset="0"/>
                <a:cs typeface="Segoe UI" panose="020B0502040204020203" pitchFamily="34" charset="0"/>
              </a:rPr>
              <a:t>MinnesotaCare waxay bixisaa adeegyo badan oo kala duwan oo loogu talagalay daryeelka ka hortaga, daryeelka caadiga ah, daryeelka takhasuska khaaska ah iyo daryeelka xaaladaha degdega ah. Inta badan adeegyadu ma laha qayb bixin (copay).  Tusaale ahaan: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lnSpc>
                <a:spcPct val="112000"/>
              </a:lnSpc>
              <a:spcBef>
                <a:spcPts val="100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$0 daryeelka ka hortaga ah, sida baaritaannada sannadlaha ah, baarista kansarka iyo tallaallada</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$0 qalliinka bukaan-socodka</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$0 qalab caafimaadka ee muddada waaraya, sida kuraasta curyaanka, qalabka lugaynta, qalabka ogsijiinta ama qalabka dhiiga lagu baaro ee sonkorowga</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$0 booqashooyinka dhakhtarka ilkaha</a:t>
            </a:r>
          </a:p>
          <a:p>
            <a:pPr marL="342900" marR="0" lvl="0" indent="-342900">
              <a:lnSpc>
                <a:spcPct val="112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$0 daawooyinka caafimaadka dhimirka  </a:t>
            </a:r>
          </a:p>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Qayb bixinta MinnesotaCare:</a:t>
            </a:r>
          </a:p>
          <a:p>
            <a:pPr marL="342900" marR="0" lvl="0" indent="-342900">
              <a:lnSpc>
                <a:spcPct val="112000"/>
              </a:lnSpc>
              <a:spcBef>
                <a:spcPts val="100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$25 oo ah dawooyinka astaanta magaca leh ama $10 dawooyinka aan astaanta magaca lahayn oo ah ugu badnaan $70 bishii</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$28 booqashooyinka dhakhtarka</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$100 booqashooyinka qolka gurmadka degdega ah ($0 qayb bixin haddii booqashada ER ay keento jiifinta cusbitaalta)</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$250 isbitaal jiifinta bukaanka </a:t>
            </a:r>
          </a:p>
          <a:p>
            <a:pPr marL="342900" marR="0" lvl="0" indent="-342900">
              <a:lnSpc>
                <a:spcPct val="112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$45 booqashada adeegyada raajada, sida X-ray-ga</a:t>
            </a:r>
          </a:p>
          <a:p>
            <a:pPr marL="342900" marR="0" lvl="0" indent="-342900">
              <a:lnSpc>
                <a:spcPct val="112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$10 halkii xabo ee muraayadaha indhaha </a:t>
            </a:r>
          </a:p>
          <a:p>
            <a:pPr marL="0" marR="0">
              <a:lnSpc>
                <a:spcPct val="112000"/>
              </a:lnSpc>
              <a:spcBef>
                <a:spcPts val="100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Waxaad si toos ah daryeel bixiyahaaga u siinaynaa lacagta qayb bixintaada. Daryeel bixiyeyaasha qaarkood waxay u baahan yihiin inaad bixiso qayb bixinta kahor inta aadan helin adeegyada caafimaadka.</a:t>
            </a:r>
          </a:p>
          <a:p>
            <a:pPr marL="0" marR="0">
              <a:lnSpc>
                <a:spcPct val="112000"/>
              </a:lnSpc>
              <a:spcBef>
                <a:spcPts val="100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Kuwani waa kharashyada kaliya ee xubnaha MinnesotaCare ay ku bixiyaan adeegyada ku jira caymiska. Xubnaha MinnesotaCare ma leh kharashka kharash wadaaqa. (Kharash wadaagu (deductibles) waa qaddar lagaa rabo oo ay tahay inaad jeebka ka bixiso kahor inta aan caymisku bixinin biilashaada caafimaadka.) </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7</a:t>
            </a:fld>
            <a:endParaRPr lang="en-US"/>
          </a:p>
        </p:txBody>
      </p:sp>
    </p:spTree>
    <p:extLst>
      <p:ext uri="{BB962C8B-B14F-4D97-AF65-F5344CB8AC3E}">
        <p14:creationId xmlns:p14="http://schemas.microsoft.com/office/powerpoint/2010/main" val="243782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Waxaad ka codsan kartaa MinnesotaCare wakhti kasta inta lagu jiro sanadka. Ma jiro wakhti kama dambays ah oo ay tahay in lagu codsado </a:t>
            </a:r>
            <a:r>
              <a:rPr lang="en-US" sz="1100" u="sng" dirty="0">
                <a:effectLst/>
                <a:latin typeface="Calibri" panose="020F0502020204030204" pitchFamily="34" charset="0"/>
                <a:ea typeface="Times New Roman" panose="02020603050405020304" pitchFamily="18" charset="0"/>
                <a:cs typeface="Times New Roman" panose="02020603050405020304" pitchFamily="18" charset="0"/>
              </a:rPr>
              <a:t>Ma jiraan wax xaddidaad ah oo ku saabsan tirada dadka lagu diiwaangelin karo</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Dooro habka ugu fudud ee aad ku dalban karto:</a:t>
            </a:r>
          </a:p>
          <a:p>
            <a:pPr marL="342900" marR="0" lvl="0" indent="-342900">
              <a:lnSpc>
                <a:spcPct val="112000"/>
              </a:lnSpc>
              <a:spcBef>
                <a:spcPts val="100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Caawin fool-ka-fool ah: Ka hel caawimo bilaash ah khabiir ka tirsan bulshadaada. Hagaha (Navigators) ayaa ku tustusi doona habka. Waxay sidoo kale ka jawaabayaan su'aalahaaga. Ka hel hage ku hadla </a:t>
            </a:r>
            <a:r>
              <a:rPr lang="en-US" sz="1100" dirty="0" err="1">
                <a:effectLst/>
                <a:latin typeface="Calibri" panose="020F0502020204030204" pitchFamily="34" charset="0"/>
                <a:ea typeface="Times New Roman" panose="02020603050405020304" pitchFamily="18" charset="0"/>
                <a:cs typeface="Times New Roman" panose="02020603050405020304" pitchFamily="18" charset="0"/>
              </a:rPr>
              <a:t>luqadaada</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b="1" u="sng" dirty="0" err="1">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mnsure.org</a:t>
            </a:r>
            <a:r>
              <a:rPr lang="en-US" sz="1100" b="1"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/free-help</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Waxaad sidoo kale soo wici kartaa 651-539-2099 ama 855-366-7873 si aad luqadaada caawimo ugu hesho.</a:t>
            </a:r>
          </a:p>
          <a:p>
            <a:pPr marL="342900" marR="0" lvl="0" indent="-342900">
              <a:lnSpc>
                <a:spcPct val="112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Khadka Internetka: Ka codso </a:t>
            </a:r>
            <a:r>
              <a:rPr lang="en-US" sz="1100" dirty="0" err="1">
                <a:effectLst/>
                <a:latin typeface="Calibri" panose="020F0502020204030204" pitchFamily="34" charset="0"/>
                <a:ea typeface="Times New Roman" panose="02020603050405020304" pitchFamily="18" charset="0"/>
                <a:cs typeface="Times New Roman" panose="02020603050405020304" pitchFamily="18" charset="0"/>
              </a:rPr>
              <a:t>internetka</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u="sng" dirty="0" err="1">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mnsure.org</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Waxaad u baahan doontaa inaad isu diiwaangeliso akoon, ama aad gasho haddii aad horeba ugu lahayd akoon. Xasuusin: Haddii carruurtaada ama xubnaha kale ee qoysku ay hore ugu diiwaangashanaayeen Medical Assistance ama MinnesotaCare, ha soo dirin codsi cusub. Wac hage (navigator) ama </a:t>
            </a:r>
            <a:r>
              <a:rPr lang="en-US" sz="1100" dirty="0" err="1">
                <a:effectLst/>
                <a:latin typeface="Calibri" panose="020F0502020204030204" pitchFamily="34" charset="0"/>
                <a:ea typeface="Times New Roman" panose="02020603050405020304" pitchFamily="18" charset="0"/>
                <a:cs typeface="Times New Roman" panose="02020603050405020304" pitchFamily="18" charset="0"/>
              </a:rPr>
              <a:t>wac</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county</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u="sng" dirty="0" err="1">
                <a:effectLst/>
                <a:latin typeface="Calibri" panose="020F0502020204030204" pitchFamily="34" charset="0"/>
                <a:ea typeface="Times New Roman" panose="02020603050405020304" pitchFamily="18" charset="0"/>
                <a:cs typeface="Times New Roman" panose="02020603050405020304" pitchFamily="18" charset="0"/>
              </a:rPr>
              <a:t>degmadaada</a:t>
            </a:r>
            <a:r>
              <a:rPr lang="en-US" sz="1100" u="sng"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si aad caawimo u hesho.</a:t>
            </a:r>
          </a:p>
          <a:p>
            <a:pPr marL="342900" marR="0" lvl="0" indent="-342900">
              <a:lnSpc>
                <a:spcPct val="112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Foomka warqadda ah: Buuxi arjiga warqadda ah, oo u soo dir degmadaada.Waxaad arjiyada ka heli kartaa websaydkeena mn.gov/dhs/MinnesotaCare, adiga oo adeegsanaya hage (navigator) ama xafiiska degmadaada.</a:t>
            </a:r>
          </a:p>
          <a:p>
            <a:pPr marL="0" marR="0">
              <a:lnSpc>
                <a:spcPct val="112000"/>
              </a:lnSpc>
              <a:spcBef>
                <a:spcPts val="1000"/>
              </a:spcBef>
              <a:spcAft>
                <a:spcPts val="100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Si lagaaga caawiyo in MinnesotaCare kuuguu bilaabato sida ugu dhakhsaha badan:</a:t>
            </a:r>
          </a:p>
          <a:p>
            <a:pPr marL="342900" marR="0" lvl="0" indent="-342900">
              <a:lnSpc>
                <a:spcPct val="112000"/>
              </a:lnSpc>
              <a:spcBef>
                <a:spcPts val="100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Si dhammaystiran u buuxi arjigaaga. </a:t>
            </a:r>
          </a:p>
          <a:p>
            <a:pPr marL="342900" marR="0" lvl="0" indent="-342900">
              <a:lnSpc>
                <a:spcPct val="112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Ka soo jawaab </a:t>
            </a:r>
            <a:r>
              <a:rPr lang="en-US" sz="1100" u="sng" dirty="0">
                <a:effectLst/>
                <a:latin typeface="Calibri" panose="020F0502020204030204" pitchFamily="34" charset="0"/>
                <a:ea typeface="Times New Roman" panose="02020603050405020304" pitchFamily="18" charset="0"/>
                <a:cs typeface="Times New Roman" panose="02020603050405020304" pitchFamily="18" charset="0"/>
              </a:rPr>
              <a:t>codsiyada macluumaad dheeraad </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ah isla markiiba.</a:t>
            </a:r>
          </a:p>
          <a:p>
            <a:pPr marL="342900" marR="0" lvl="0" indent="-342900">
              <a:lnSpc>
                <a:spcPct val="112000"/>
              </a:lnSpc>
              <a:spcBef>
                <a:spcPts val="0"/>
              </a:spcBef>
              <a:spcAft>
                <a:spcPts val="1000"/>
              </a:spcAft>
              <a:buFont typeface="Symbol" panose="05050102010706020507" pitchFamily="18" charset="2"/>
              <a:buChar char=""/>
            </a:pPr>
            <a:r>
              <a:rPr lang="en-US" sz="11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Bixi lacagtaada khidmada ah isla markiiba.</a:t>
            </a:r>
          </a:p>
          <a:p>
            <a:endParaRPr lang="en-US" dirty="0"/>
          </a:p>
        </p:txBody>
      </p:sp>
      <p:sp>
        <p:nvSpPr>
          <p:cNvPr id="4" name="Slide Number Placeholder 3"/>
          <p:cNvSpPr>
            <a:spLocks noGrp="1"/>
          </p:cNvSpPr>
          <p:nvPr>
            <p:ph type="sldNum" sz="quarter" idx="5"/>
          </p:nvPr>
        </p:nvSpPr>
        <p:spPr/>
        <p:txBody>
          <a:bodyPr/>
          <a:lstStyle/>
          <a:p>
            <a:fld id="{B26F1F74-3D61-423C-A402-E53A7BA0E8BB}" type="slidenum">
              <a:rPr lang="en-US" smtClean="0"/>
              <a:t>8</a:t>
            </a:fld>
            <a:endParaRPr lang="en-US"/>
          </a:p>
        </p:txBody>
      </p:sp>
    </p:spTree>
    <p:extLst>
      <p:ext uri="{BB962C8B-B14F-4D97-AF65-F5344CB8AC3E}">
        <p14:creationId xmlns:p14="http://schemas.microsoft.com/office/powerpoint/2010/main" val="176010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Waxaan u samaynay hal meel oo loogu talagalay dhammaan MinnesotaCare oo ah mn.gov/dhs/MinnesotaCare. Websaydkani waxa uu ku siinayaa dhammaan macluumaadka aad u baahantahay waxaana lagu heli karaa Ingiriisi, Isbaanish, Soomaali iyo Oromo. </a:t>
            </a:r>
          </a:p>
          <a:p>
            <a:endParaRPr lang="en-US" dirty="0"/>
          </a:p>
          <a:p>
            <a:r>
              <a:rPr lang="en-US" dirty="0"/>
              <a:t>Wax ka baro xeerarka u qalmitaanka iyo inta ay tahay inaad ka bixiso caymiskaaga iyo adeegyada daryeelka caafimaadka. Waxaad ku codsan kartaa khadka internetka ama waxaad caawimo u heli kartaa arjigaaga. Ogoow waxa dhici doona kadib marka laguu ogolaado MinnesotaCare. Hak jawaabaha su'aalaha badanaa la isweydiiyo. Oo hel nuqul la soo turjumay oo ah ogeysiisyada ee laga yaabo in laguugu soo diro boostada.</a:t>
            </a:r>
          </a:p>
        </p:txBody>
      </p:sp>
      <p:sp>
        <p:nvSpPr>
          <p:cNvPr id="4" name="Slide Number Placeholder 3"/>
          <p:cNvSpPr>
            <a:spLocks noGrp="1"/>
          </p:cNvSpPr>
          <p:nvPr>
            <p:ph type="sldNum" sz="quarter" idx="5"/>
          </p:nvPr>
        </p:nvSpPr>
        <p:spPr/>
        <p:txBody>
          <a:bodyPr/>
          <a:lstStyle/>
          <a:p>
            <a:fld id="{B26F1F74-3D61-423C-A402-E53A7BA0E8BB}" type="slidenum">
              <a:rPr lang="en-US" smtClean="0"/>
              <a:t>9</a:t>
            </a:fld>
            <a:endParaRPr lang="en-US"/>
          </a:p>
        </p:txBody>
      </p:sp>
    </p:spTree>
    <p:extLst>
      <p:ext uri="{BB962C8B-B14F-4D97-AF65-F5344CB8AC3E}">
        <p14:creationId xmlns:p14="http://schemas.microsoft.com/office/powerpoint/2010/main" val="2143371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B211DFE7-101B-4AE0-BAD9-D1CB43149F1A}" type="datetime1">
              <a:rPr lang="en-US" smtClean="0"/>
              <a:t>11/8/2024</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2" name="Picture 8" descr="Minnesota Department of Human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1520" y="970845"/>
            <a:ext cx="6468960" cy="2245959"/>
          </a:xfrm>
          <a:prstGeom prst="rect">
            <a:avLst/>
          </a:prstGeom>
        </p:spPr>
      </p:pic>
    </p:spTree>
    <p:extLst>
      <p:ext uri="{BB962C8B-B14F-4D97-AF65-F5344CB8AC3E}">
        <p14:creationId xmlns:p14="http://schemas.microsoft.com/office/powerpoint/2010/main" val="145351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black">
          <a:xfrm>
            <a:off x="838200" y="6356350"/>
            <a:ext cx="1358590" cy="365125"/>
          </a:xfrm>
        </p:spPr>
        <p:txBody>
          <a:bodyPr/>
          <a:lstStyle/>
          <a:p>
            <a:fld id="{560671C1-3A04-455C-A9A2-C490B0E021BB}" type="datetime1">
              <a:rPr lang="en-US" smtClean="0"/>
              <a:t>11/8/2024</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9094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DE3108BD-D8AB-4EA2-A61D-BBDB4524C780}" type="datetime1">
              <a:rPr lang="en-US" smtClean="0"/>
              <a:t>11/8/2024</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Services| mn.gov/dhs</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58984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BAB0F845-6299-4C1C-B63D-16CFA78F9003}" type="datetime1">
              <a:rPr lang="en-US" smtClean="0"/>
              <a:t>11/8/2024</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Services| mn.gov/dhs</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71642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ABC0C736-D42B-4C92-9B29-99139ECC00EB}" type="datetime1">
              <a:rPr lang="en-US" smtClean="0"/>
              <a:t>11/8/2024</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94745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DBB22520-8BD5-4EC1-BC11-BE7EDBDB8814}" type="datetime1">
              <a:rPr lang="en-US" smtClean="0"/>
              <a:t>11/8/2024</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83762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B97FFD04-DA9E-4069-988D-00CEA19CDDCD}" type="datetime1">
              <a:rPr lang="en-US" smtClean="0"/>
              <a:t>11/8/2024</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Services| mn.gov/dhs</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3392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60F9ABE9-F1CC-4C01-B7CF-D123C964100C}" type="datetime1">
              <a:rPr lang="en-US" smtClean="0"/>
              <a:t>11/8/2024</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Services| mn.gov/dhs</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82179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2A664FA3-ECD4-4EC9-B608-25256A29BEBF}" type="datetime1">
              <a:rPr lang="en-US" smtClean="0"/>
              <a:t>11/8/2024</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84066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11"/>
          <p:cNvSpPr>
            <a:spLocks noGrp="1"/>
          </p:cNvSpPr>
          <p:nvPr>
            <p:ph type="dt" sz="half" idx="10"/>
          </p:nvPr>
        </p:nvSpPr>
        <p:spPr bwMode="black"/>
        <p:txBody>
          <a:bodyPr/>
          <a:lstStyle/>
          <a:p>
            <a:fld id="{F81D1B47-3D2E-4FF9-9BB7-C4B34101CD35}" type="datetime1">
              <a:rPr lang="en-US" smtClean="0"/>
              <a:t>11/8/2024</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0126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9"/>
          <p:cNvSpPr>
            <a:spLocks noGrp="1"/>
          </p:cNvSpPr>
          <p:nvPr>
            <p:ph type="dt" sz="half" idx="10"/>
          </p:nvPr>
        </p:nvSpPr>
        <p:spPr bwMode="black"/>
        <p:txBody>
          <a:bodyPr/>
          <a:lstStyle/>
          <a:p>
            <a:fld id="{C00C2C51-B963-4D5B-98C8-96B9CCD21CFF}" type="datetime1">
              <a:rPr lang="en-US" smtClean="0"/>
              <a:t>11/8/2024</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4755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F9136306-F1B3-492D-BE37-CAB7F9A26299}" type="datetime1">
              <a:rPr lang="en-US" smtClean="0"/>
              <a:t>11/8/2024</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Picture 8" descr="Minnesota Department of Human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1819" y="970845"/>
            <a:ext cx="6468361" cy="2245959"/>
          </a:xfrm>
          <a:prstGeom prst="rect">
            <a:avLst/>
          </a:prstGeom>
        </p:spPr>
      </p:pic>
    </p:spTree>
    <p:extLst>
      <p:ext uri="{BB962C8B-B14F-4D97-AF65-F5344CB8AC3E}">
        <p14:creationId xmlns:p14="http://schemas.microsoft.com/office/powerpoint/2010/main" val="3323409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11"/>
          <p:cNvSpPr>
            <a:spLocks noGrp="1"/>
          </p:cNvSpPr>
          <p:nvPr>
            <p:ph type="dt" sz="half" idx="10"/>
          </p:nvPr>
        </p:nvSpPr>
        <p:spPr bwMode="black"/>
        <p:txBody>
          <a:bodyPr/>
          <a:lstStyle/>
          <a:p>
            <a:fld id="{525002D9-0783-4819-AA0E-B6E9AF2CC0EE}" type="datetime1">
              <a:rPr lang="en-US" smtClean="0"/>
              <a:t>11/8/2024</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84155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7"/>
          <p:cNvSpPr>
            <a:spLocks noGrp="1"/>
          </p:cNvSpPr>
          <p:nvPr>
            <p:ph type="dt" sz="half" idx="10"/>
          </p:nvPr>
        </p:nvSpPr>
        <p:spPr bwMode="black"/>
        <p:txBody>
          <a:bodyPr/>
          <a:lstStyle/>
          <a:p>
            <a:fld id="{39D942E7-EE06-4837-9589-D01E7A06028E}" type="datetime1">
              <a:rPr lang="en-US" smtClean="0"/>
              <a:t>11/8/2024</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24828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065363F9-B420-4522-88E1-5E1F6ADCDE9D}" type="datetime1">
              <a:rPr lang="en-US" smtClean="0"/>
              <a:t>11/8/2024</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73935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2E9CA34A-250E-479D-A824-77564D0B35EB}" type="datetime1">
              <a:rPr lang="en-US" smtClean="0"/>
              <a:t>11/8/2024</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89004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11"/>
          <p:cNvSpPr>
            <a:spLocks noGrp="1"/>
          </p:cNvSpPr>
          <p:nvPr>
            <p:ph type="dt" sz="half" idx="10"/>
          </p:nvPr>
        </p:nvSpPr>
        <p:spPr bwMode="black"/>
        <p:txBody>
          <a:bodyPr/>
          <a:lstStyle/>
          <a:p>
            <a:fld id="{FBDB2E19-99A5-4551-A6B4-874875BA1F9F}" type="datetime1">
              <a:rPr lang="en-US" smtClean="0"/>
              <a:t>11/8/2024</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90886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7"/>
          <p:cNvSpPr>
            <a:spLocks noGrp="1"/>
          </p:cNvSpPr>
          <p:nvPr>
            <p:ph type="dt" sz="half" idx="10"/>
          </p:nvPr>
        </p:nvSpPr>
        <p:spPr bwMode="black"/>
        <p:txBody>
          <a:bodyPr/>
          <a:lstStyle/>
          <a:p>
            <a:fld id="{8AA1D22D-C986-470A-8D67-520105E847C8}" type="datetime1">
              <a:rPr lang="en-US" smtClean="0"/>
              <a:t>11/8/2024</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63832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305D719D-5399-4D95-B9DD-5EFE4E5E57C3}" type="datetime1">
              <a:rPr lang="en-US" smtClean="0"/>
              <a:t>11/8/2024</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6132650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345010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a:t>Click icon to add picture</a:t>
            </a:r>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2035556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327643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10" name="Picture 5"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5" y="5690768"/>
            <a:ext cx="3200400" cy="1111147"/>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a:t>Minnesota Department of Human Services| mn.gov/dhs</a:t>
            </a:r>
            <a:endParaRPr lang="en-US" dirty="0"/>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411895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3016152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09B1B0E7-6594-4728-A07E-F08EFE64BF9B}" type="datetime1">
              <a:rPr lang="en-US" smtClean="0"/>
              <a:t>11/8/2024</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Services| mn.gov/dhs</a:t>
            </a:r>
            <a:endParaRPr lang="en-US" dirty="0"/>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92381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12671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4212241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6AF0799C-955B-47E9-B850-9920ADCDED0E}" type="datetime1">
              <a:rPr lang="en-US" smtClean="0"/>
              <a:t>11/8/2024</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70992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792035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115150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8299E669-3221-4BD1-9319-A276B77A2C40}" type="datetime1">
              <a:rPr lang="en-US" smtClean="0"/>
              <a:t>11/8/2024</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Services| mn.gov/dhs</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0554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1276020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681045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endParaRPr lang="en-US" dirty="0"/>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4" name="Date Placeholder 4"/>
          <p:cNvSpPr>
            <a:spLocks noGrp="1"/>
          </p:cNvSpPr>
          <p:nvPr>
            <p:ph type="dt" sz="half" idx="10"/>
          </p:nvPr>
        </p:nvSpPr>
        <p:spPr bwMode="black"/>
        <p:txBody>
          <a:bodyPr/>
          <a:lstStyle/>
          <a:p>
            <a:fld id="{9592CE50-654F-4424-BD0D-B674D8621003}" type="datetime1">
              <a:rPr lang="en-US" smtClean="0"/>
              <a:t>11/8/2024</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471624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EBC7D02-60F0-460D-A2DA-36DFCDAE3F67}" type="datetime1">
              <a:rPr lang="en-US" smtClean="0"/>
              <a:t>11/8/2024</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Services| mn.gov/dhs</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52570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19DBE50E-9CFF-4A1D-95AC-57FBB14420FC}" type="datetime1">
              <a:rPr lang="en-US" smtClean="0"/>
              <a:t>11/8/2024</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78723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AE53FC33-CA3A-4FF7-8028-7B65AD0D4F1C}" type="datetime1">
              <a:rPr lang="en-US" smtClean="0"/>
              <a:t>11/8/2024</a:t>
            </a:fld>
            <a:endParaRPr lang="en-US" dirty="0"/>
          </a:p>
        </p:txBody>
      </p:sp>
      <p:sp>
        <p:nvSpPr>
          <p:cNvPr id="9"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Services| mn.gov/dhs</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81799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D70AF2CC-840C-4741-983F-F5E3FAF4570F}" type="datetime1">
              <a:rPr lang="en-US" smtClean="0"/>
              <a:t>11/8/2024</a:t>
            </a:fld>
            <a:endParaRPr lang="en-US" dirty="0"/>
          </a:p>
        </p:txBody>
      </p:sp>
      <p:sp>
        <p:nvSpPr>
          <p:cNvPr id="18"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Minnesota Department of Human Services| mn.gov/dhs</a:t>
            </a:r>
            <a:endParaRPr lang="en-US" dirty="0"/>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63451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7930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45307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16360367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3796199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10723277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F0CAA70F-8115-4953-960E-D5E02E49C602}" type="datetime1">
              <a:rPr lang="en-US" smtClean="0"/>
              <a:t>11/8/2024</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Minnesota Department of Human Services| mn.gov/dhs</a:t>
            </a:r>
            <a:endParaRPr lang="en-US" dirty="0"/>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2245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CDCD758B-4ABE-4F72-83A4-225926977FEB}" type="datetime1">
              <a:rPr lang="en-US" smtClean="0"/>
              <a:t>11/8/2024</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34033"/>
            <a:ext cx="3200400" cy="1111147"/>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Tree>
    <p:extLst>
      <p:ext uri="{BB962C8B-B14F-4D97-AF65-F5344CB8AC3E}">
        <p14:creationId xmlns:p14="http://schemas.microsoft.com/office/powerpoint/2010/main" val="34625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p:txBody>
          <a:bodyPr/>
          <a:lstStyle/>
          <a:p>
            <a:fld id="{36C05062-70F0-4021-826D-AC82C8461EA7}" type="datetime1">
              <a:rPr lang="en-US" smtClean="0"/>
              <a:t>11/8/2024</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a:t>Minnesota Department of Human Services| mn.gov/dhs</a:t>
            </a:r>
            <a:endParaRPr lang="en-US" dirty="0"/>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528955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9051D5E0-80BE-40F6-9447-A74E1F134C0D}" type="datetime1">
              <a:rPr lang="en-US" smtClean="0"/>
              <a:t>11/8/2024</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a:t>Minnesota Department of Human Services| mn.gov/dhs</a:t>
            </a:r>
            <a:endParaRPr lang="en-US" dirty="0"/>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371920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C8F2F083-F429-4189-866D-12CD756F42C0}" type="datetime1">
              <a:rPr lang="en-US" smtClean="0"/>
              <a:t>11/8/2024</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a:solidFill>
                  <a:schemeClr val="tx2"/>
                </a:solidFill>
              </a:rPr>
              <a:t>Minnesota Department of Human Services| mn.gov/dhs</a:t>
            </a:r>
            <a:endParaRPr lang="en-US" dirty="0">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11455"/>
            <a:ext cx="3200400" cy="1111147"/>
          </a:xfrm>
          <a:prstGeom prst="rect">
            <a:avLst/>
          </a:prstGeom>
        </p:spPr>
      </p:pic>
    </p:spTree>
    <p:extLst>
      <p:ext uri="{BB962C8B-B14F-4D97-AF65-F5344CB8AC3E}">
        <p14:creationId xmlns:p14="http://schemas.microsoft.com/office/powerpoint/2010/main" val="744771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11426CBA-0F93-414E-A115-8B68AEB0CE84}" type="datetime1">
              <a:rPr lang="en-US" smtClean="0"/>
              <a:t>11/8/2024</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Minnesota Department of Human Services| mn.gov/dhs</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11455"/>
            <a:ext cx="3200400" cy="1111147"/>
          </a:xfrm>
          <a:prstGeom prst="rect">
            <a:avLst/>
          </a:prstGeom>
        </p:spPr>
      </p:pic>
    </p:spTree>
    <p:extLst>
      <p:ext uri="{BB962C8B-B14F-4D97-AF65-F5344CB8AC3E}">
        <p14:creationId xmlns:p14="http://schemas.microsoft.com/office/powerpoint/2010/main" val="58424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bwMode="black"/>
        <p:txBody>
          <a:bodyPr/>
          <a:lstStyle/>
          <a:p>
            <a:fld id="{DE479ADE-FE8F-446B-8410-05C0AD31AE70}" type="datetime1">
              <a:rPr lang="en-US" smtClean="0"/>
              <a:t>11/8/2024</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80485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58E26E77-90FE-4795-A4BC-19C239BF28A7}" type="datetime1">
              <a:rPr lang="en-US" smtClean="0"/>
              <a:t>11/8/2024</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147958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p>
            <a:fld id="{A9FF54FD-73A1-4A4F-9ADB-C971DE068C7E}" type="datetime1">
              <a:rPr lang="en-US" smtClean="0"/>
              <a:t>11/8/2024</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01540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9AB62BE3-EDCF-4DA9-B9DD-BDC62C75ADD9}" type="datetime1">
              <a:rPr lang="en-US" smtClean="0"/>
              <a:t>11/8/2024</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976093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82CBE20C-B0CD-4D48-A1C4-A229D4FA38A5}" type="datetime1">
              <a:rPr lang="en-US" smtClean="0"/>
              <a:t>11/8/2024</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Minnesota Department of Human Services| mn.gov/dhs</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33906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4.xml"/><Relationship Id="rId1" Type="http://schemas.openxmlformats.org/officeDocument/2006/relationships/slideLayout" Target="../slideLayouts/slideLayout44.xml"/><Relationship Id="rId5" Type="http://schemas.openxmlformats.org/officeDocument/2006/relationships/hyperlink" Target="https://mn.gov/dhs/people-we-serve/adults/health-care/health-care-programs/programs-and-services/daca.jsp#3" TargetMode="External"/><Relationship Id="rId4" Type="http://schemas.openxmlformats.org/officeDocument/2006/relationships/hyperlink" Target="https://mn.gov/dhs/people-we-serve/adults/health-care/health-care-programs/programs-and-services/daca.js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0.jpg"/></Relationships>
</file>

<file path=ppt/slides/_rels/slide17.xml.rels><?xml version="1.0" encoding="UTF-8" standalone="yes"?>
<Relationships xmlns="http://schemas.openxmlformats.org/package/2006/relationships"><Relationship Id="rId3" Type="http://schemas.openxmlformats.org/officeDocument/2006/relationships/hyperlink" Target="https://payments.dhs.state.mn.u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hyperlink" Target="https://mn.gov/dhs/people-we-serve/seniors/health-care/health-care-programs/contact-us/health-plan-contacts.jsp#6" TargetMode="External"/><Relationship Id="rId3" Type="http://schemas.openxmlformats.org/officeDocument/2006/relationships/hyperlink" Target="https://mn.gov/dhs/people-we-serve/seniors/health-care/health-care-programs/contact-us/health-plan-contacts.jsp#1" TargetMode="External"/><Relationship Id="rId7" Type="http://schemas.openxmlformats.org/officeDocument/2006/relationships/hyperlink" Target="https://mn.gov/dhs/people-we-serve/seniors/health-care/health-care-programs/contact-us/health-plan-contacts.jsp#5"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mn.gov/dhs/people-we-serve/seniors/health-care/health-care-programs/contact-us/health-plan-contacts.jsp#4" TargetMode="External"/><Relationship Id="rId11" Type="http://schemas.openxmlformats.org/officeDocument/2006/relationships/image" Target="../media/image52.png"/><Relationship Id="rId5" Type="http://schemas.openxmlformats.org/officeDocument/2006/relationships/hyperlink" Target="https://mn.gov/dhs/people-we-serve/seniors/health-care/health-care-programs/contact-us/health-plan-contacts.jsp#3" TargetMode="External"/><Relationship Id="rId10" Type="http://schemas.openxmlformats.org/officeDocument/2006/relationships/hyperlink" Target="https://mn.gov/dhs/people-we-serve/seniors/health-care/health-care-programs/contact-us/health-plan-contacts.jsp#8" TargetMode="External"/><Relationship Id="rId4" Type="http://schemas.openxmlformats.org/officeDocument/2006/relationships/hyperlink" Target="https://mn.gov/dhs/people-we-serve/seniors/health-care/health-care-programs/contact-us/health-plan-contacts.jsp#2" TargetMode="External"/><Relationship Id="rId9" Type="http://schemas.openxmlformats.org/officeDocument/2006/relationships/hyperlink" Target="https://mn.gov/dhs/people-we-serve/seniors/health-care/health-care-programs/contact-us/health-plan-contacts.jsp#7"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mn.gov/dhs/people-we-serve/seniors/health-care/health-care-programs/contact-us/health-plan-contacts.jsp#6" TargetMode="External"/><Relationship Id="rId3" Type="http://schemas.openxmlformats.org/officeDocument/2006/relationships/hyperlink" Target="https://mn.gov/dhs/people-we-serve/seniors/health-care/health-care-programs/contact-us/health-plan-contacts.jsp#1" TargetMode="External"/><Relationship Id="rId7" Type="http://schemas.openxmlformats.org/officeDocument/2006/relationships/hyperlink" Target="https://mn.gov/dhs/people-we-serve/seniors/health-care/health-care-programs/contact-us/health-plan-contacts.jsp#5" TargetMode="External"/><Relationship Id="rId12" Type="http://schemas.openxmlformats.org/officeDocument/2006/relationships/hyperlink" Target="https://mn.gov/dhs/people-we-serve/seniors/health-care/health-care-programs/contact-us/mhcp-help-desk.jsp"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mn.gov/dhs/people-we-serve/seniors/health-care/health-care-programs/contact-us/health-plan-contacts.jsp#4" TargetMode="External"/><Relationship Id="rId11" Type="http://schemas.openxmlformats.org/officeDocument/2006/relationships/hyperlink" Target="https://mhcpproviderdirectory.dhs.state.mn.us/" TargetMode="External"/><Relationship Id="rId5" Type="http://schemas.openxmlformats.org/officeDocument/2006/relationships/hyperlink" Target="https://mn.gov/dhs/people-we-serve/seniors/health-care/health-care-programs/contact-us/health-plan-contacts.jsp#3" TargetMode="External"/><Relationship Id="rId10" Type="http://schemas.openxmlformats.org/officeDocument/2006/relationships/hyperlink" Target="https://mn.gov/dhs/people-we-serve/seniors/health-care/health-care-programs/contact-us/health-plan-contacts.jsp#8" TargetMode="External"/><Relationship Id="rId4" Type="http://schemas.openxmlformats.org/officeDocument/2006/relationships/hyperlink" Target="https://mn.gov/dhs/people-we-serve/seniors/health-care/health-care-programs/contact-us/health-plan-contacts.jsp#2" TargetMode="External"/><Relationship Id="rId9" Type="http://schemas.openxmlformats.org/officeDocument/2006/relationships/hyperlink" Target="https://mn.gov/dhs/people-we-serve/seniors/health-care/health-care-programs/contact-us/health-plan-contacts.jsp#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26" Type="http://schemas.openxmlformats.org/officeDocument/2006/relationships/image" Target="../media/image33.sv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20.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31.sv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29.sv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41.jpg"/><Relationship Id="rId4" Type="http://schemas.openxmlformats.org/officeDocument/2006/relationships/image" Target="../media/image40.jp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4E3E82A-29A4-EE72-B03F-A48F378D4238}"/>
              </a:ext>
            </a:extLst>
          </p:cNvPr>
          <p:cNvSpPr>
            <a:spLocks noGrp="1"/>
          </p:cNvSpPr>
          <p:nvPr>
            <p:ph type="ctrTitle"/>
          </p:nvPr>
        </p:nvSpPr>
        <p:spPr/>
        <p:txBody>
          <a:bodyPr/>
          <a:lstStyle/>
          <a:p>
            <a:r>
              <a:rPr lang="en-US" dirty="0"/>
              <a:t>MinnesotaCare: Gobol caafimaad badan u leh dad badan</a:t>
            </a:r>
            <a:br>
              <a:rPr lang="en-US" dirty="0"/>
            </a:br>
            <a:endParaRPr lang="en-US" dirty="0"/>
          </a:p>
        </p:txBody>
      </p:sp>
      <p:sp>
        <p:nvSpPr>
          <p:cNvPr id="4" name="Footer Placeholder 3">
            <a:extLst>
              <a:ext uri="{FF2B5EF4-FFF2-40B4-BE49-F238E27FC236}">
                <a16:creationId xmlns:a16="http://schemas.microsoft.com/office/drawing/2014/main" id="{1EDDEFAD-9701-6248-8395-B4B7369FD617}"/>
              </a:ext>
            </a:extLst>
          </p:cNvPr>
          <p:cNvSpPr>
            <a:spLocks noGrp="1"/>
          </p:cNvSpPr>
          <p:nvPr>
            <p:ph type="ftr" sz="quarter" idx="3"/>
          </p:nvPr>
        </p:nvSpPr>
        <p:spPr/>
        <p:txBody>
          <a:bodyPr/>
          <a:lstStyle/>
          <a:p>
            <a:r>
              <a:rPr lang="en-US" dirty="0"/>
              <a:t>Waaxda Adeegyada Aadanaha ee Minnesota | mn.gov/dhs</a:t>
            </a:r>
          </a:p>
        </p:txBody>
      </p:sp>
      <p:sp>
        <p:nvSpPr>
          <p:cNvPr id="3" name="Date Placeholder 2">
            <a:extLst>
              <a:ext uri="{FF2B5EF4-FFF2-40B4-BE49-F238E27FC236}">
                <a16:creationId xmlns:a16="http://schemas.microsoft.com/office/drawing/2014/main" id="{47919003-2AFE-31A6-9955-2190291FCB99}"/>
              </a:ext>
            </a:extLst>
          </p:cNvPr>
          <p:cNvSpPr>
            <a:spLocks noGrp="1"/>
          </p:cNvSpPr>
          <p:nvPr>
            <p:ph type="dt" sz="half" idx="4294967295"/>
          </p:nvPr>
        </p:nvSpPr>
        <p:spPr>
          <a:xfrm>
            <a:off x="0" y="6356350"/>
            <a:ext cx="1358900" cy="365125"/>
          </a:xfrm>
        </p:spPr>
        <p:txBody>
          <a:bodyPr/>
          <a:lstStyle/>
          <a:p>
            <a:fld id="{60843A55-BD65-4B88-99D2-2101632D16F8}" type="datetime1">
              <a:rPr lang="en-US" smtClean="0"/>
              <a:t>11/8/2024</a:t>
            </a:fld>
            <a:endParaRPr lang="en-US"/>
          </a:p>
        </p:txBody>
      </p:sp>
      <p:sp>
        <p:nvSpPr>
          <p:cNvPr id="5" name="Slide Number Placeholder 4">
            <a:extLst>
              <a:ext uri="{FF2B5EF4-FFF2-40B4-BE49-F238E27FC236}">
                <a16:creationId xmlns:a16="http://schemas.microsoft.com/office/drawing/2014/main" id="{226BF53B-F90F-A8EF-94CB-2865DDBE19EB}"/>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pPr/>
              <a:t>1</a:t>
            </a:fld>
            <a:endParaRPr lang="en-US"/>
          </a:p>
        </p:txBody>
      </p:sp>
      <p:pic>
        <p:nvPicPr>
          <p:cNvPr id="13" name="Picture Placeholder 12">
            <a:extLst>
              <a:ext uri="{FF2B5EF4-FFF2-40B4-BE49-F238E27FC236}">
                <a16:creationId xmlns:a16="http://schemas.microsoft.com/office/drawing/2014/main" id="{55455B71-5FDB-B4F9-1CD3-EA809CEE01E4}"/>
              </a:ext>
            </a:extLst>
          </p:cNvPr>
          <p:cNvPicPr>
            <a:picLocks noGrp="1" noChangeAspect="1"/>
          </p:cNvPicPr>
          <p:nvPr>
            <p:ph type="pic" sz="quarter" idx="17"/>
          </p:nvPr>
        </p:nvPicPr>
        <p:blipFill rotWithShape="1">
          <a:blip r:embed="rId3"/>
          <a:srcRect t="16959" b="16959"/>
          <a:stretch/>
        </p:blipFill>
        <p:spPr/>
      </p:pic>
      <p:pic>
        <p:nvPicPr>
          <p:cNvPr id="2" name="Picture Placeholder 12" descr="A group of people standing in a line  Description automatically generated with low confidence">
            <a:extLst>
              <a:ext uri="{FF2B5EF4-FFF2-40B4-BE49-F238E27FC236}">
                <a16:creationId xmlns:a16="http://schemas.microsoft.com/office/drawing/2014/main" id="{9C4DC697-0F10-C8F7-6889-EF7D1BD20C52}"/>
              </a:ext>
            </a:extLst>
          </p:cNvPr>
          <p:cNvPicPr>
            <a:picLocks noChangeAspect="1"/>
          </p:cNvPicPr>
          <p:nvPr/>
        </p:nvPicPr>
        <p:blipFill>
          <a:blip r:embed="rId4">
            <a:extLst>
              <a:ext uri="{28A0092B-C50C-407E-A947-70E740481C1C}">
                <a14:useLocalDpi xmlns:a14="http://schemas.microsoft.com/office/drawing/2010/main" val="0"/>
              </a:ext>
            </a:extLst>
          </a:blip>
          <a:srcRect t="5837" b="5837"/>
          <a:stretch>
            <a:fillRect/>
          </a:stretch>
        </p:blipFill>
        <p:spPr bwMode="gray">
          <a:xfrm>
            <a:off x="0" y="0"/>
            <a:ext cx="12189952" cy="3380164"/>
          </a:xfrm>
          <a:prstGeom prst="rect">
            <a:avLst/>
          </a:prstGeom>
        </p:spPr>
      </p:pic>
    </p:spTree>
    <p:extLst>
      <p:ext uri="{BB962C8B-B14F-4D97-AF65-F5344CB8AC3E}">
        <p14:creationId xmlns:p14="http://schemas.microsoft.com/office/powerpoint/2010/main" val="4279810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BC172-FA7B-758D-3869-5F2229E21E9D}"/>
              </a:ext>
            </a:extLst>
          </p:cNvPr>
          <p:cNvSpPr>
            <a:spLocks noGrp="1"/>
          </p:cNvSpPr>
          <p:nvPr>
            <p:ph type="title"/>
          </p:nvPr>
        </p:nvSpPr>
        <p:spPr/>
        <p:txBody>
          <a:bodyPr/>
          <a:lstStyle/>
          <a:p>
            <a:r>
              <a:rPr lang="en-US" dirty="0" err="1"/>
              <a:t>Tusaalooyinka</a:t>
            </a:r>
            <a:r>
              <a:rPr lang="en-US" dirty="0"/>
              <a:t> </a:t>
            </a:r>
            <a:r>
              <a:rPr lang="en-US" dirty="0" err="1"/>
              <a:t>dadka</a:t>
            </a:r>
            <a:r>
              <a:rPr lang="en-US" dirty="0"/>
              <a:t> </a:t>
            </a:r>
            <a:r>
              <a:rPr lang="en-US" dirty="0" err="1"/>
              <a:t>laga</a:t>
            </a:r>
            <a:r>
              <a:rPr lang="en-US" dirty="0"/>
              <a:t> </a:t>
            </a:r>
            <a:r>
              <a:rPr lang="en-US" dirty="0" err="1"/>
              <a:t>yaabo</a:t>
            </a:r>
            <a:r>
              <a:rPr lang="en-US" dirty="0"/>
              <a:t> </a:t>
            </a:r>
            <a:r>
              <a:rPr lang="en-US" dirty="0" err="1"/>
              <a:t>inay</a:t>
            </a:r>
            <a:r>
              <a:rPr lang="en-US" dirty="0"/>
              <a:t> u </a:t>
            </a:r>
            <a:r>
              <a:rPr lang="en-US" dirty="0" err="1"/>
              <a:t>xaq</a:t>
            </a:r>
            <a:r>
              <a:rPr lang="en-US" dirty="0"/>
              <a:t> u </a:t>
            </a:r>
            <a:r>
              <a:rPr lang="en-US" dirty="0" err="1"/>
              <a:t>yeeshaan</a:t>
            </a:r>
            <a:endParaRPr lang="en-US" dirty="0"/>
          </a:p>
        </p:txBody>
      </p:sp>
      <p:pic>
        <p:nvPicPr>
          <p:cNvPr id="22" name="Picture Placeholder 21" descr="A person smiling for the camera&#10;&#10;Description automatically generated with medium confidence">
            <a:extLst>
              <a:ext uri="{FF2B5EF4-FFF2-40B4-BE49-F238E27FC236}">
                <a16:creationId xmlns:a16="http://schemas.microsoft.com/office/drawing/2014/main" id="{B9A07BDF-34A8-A25F-714B-2048DDF1209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889" b="8889"/>
          <a:stretch>
            <a:fillRect/>
          </a:stretch>
        </p:blipFill>
        <p:spPr/>
      </p:pic>
      <p:sp>
        <p:nvSpPr>
          <p:cNvPr id="4" name="Date Placeholder 3">
            <a:extLst>
              <a:ext uri="{FF2B5EF4-FFF2-40B4-BE49-F238E27FC236}">
                <a16:creationId xmlns:a16="http://schemas.microsoft.com/office/drawing/2014/main" id="{472B7F46-D492-C542-69A5-3C039115401A}"/>
              </a:ext>
            </a:extLst>
          </p:cNvPr>
          <p:cNvSpPr>
            <a:spLocks noGrp="1"/>
          </p:cNvSpPr>
          <p:nvPr>
            <p:ph type="dt" sz="half" idx="4294967295"/>
          </p:nvPr>
        </p:nvSpPr>
        <p:spPr>
          <a:xfrm>
            <a:off x="0" y="6356350"/>
            <a:ext cx="1358900" cy="365125"/>
          </a:xfrm>
        </p:spPr>
        <p:txBody>
          <a:bodyPr/>
          <a:lstStyle/>
          <a:p>
            <a:fld id="{DE479ADE-FE8F-446B-8410-05C0AD31AE70}" type="datetime1">
              <a:rPr lang="en-US" smtClean="0"/>
              <a:pPr/>
              <a:t>11/8/2024</a:t>
            </a:fld>
            <a:endParaRPr lang="en-US" dirty="0"/>
          </a:p>
        </p:txBody>
      </p:sp>
      <p:sp>
        <p:nvSpPr>
          <p:cNvPr id="5" name="Footer Placeholder 4">
            <a:extLst>
              <a:ext uri="{FF2B5EF4-FFF2-40B4-BE49-F238E27FC236}">
                <a16:creationId xmlns:a16="http://schemas.microsoft.com/office/drawing/2014/main" id="{FC149977-323E-1EC9-6DD7-19E9D29D5529}"/>
              </a:ext>
            </a:extLst>
          </p:cNvPr>
          <p:cNvSpPr>
            <a:spLocks noGrp="1"/>
          </p:cNvSpPr>
          <p:nvPr>
            <p:ph type="ftr" sz="quarter" idx="4294967295"/>
          </p:nvPr>
        </p:nvSpPr>
        <p:spPr>
          <a:xfrm>
            <a:off x="0" y="6356350"/>
            <a:ext cx="5588000" cy="365125"/>
          </a:xfrm>
        </p:spPr>
        <p:txBody>
          <a:bodyPr/>
          <a:lstStyle/>
          <a:p>
            <a:r>
              <a:rPr lang="en-US"/>
              <a:t>Minnesota Department of Human Services| mn.gov/dhs</a:t>
            </a:r>
            <a:endParaRPr lang="en-US" dirty="0"/>
          </a:p>
        </p:txBody>
      </p:sp>
      <p:sp>
        <p:nvSpPr>
          <p:cNvPr id="6" name="Slide Number Placeholder 5">
            <a:extLst>
              <a:ext uri="{FF2B5EF4-FFF2-40B4-BE49-F238E27FC236}">
                <a16:creationId xmlns:a16="http://schemas.microsoft.com/office/drawing/2014/main" id="{12EBD628-FC28-A353-60E1-4A0B3CEA14D6}"/>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pPr/>
              <a:t>10</a:t>
            </a:fld>
            <a:endParaRPr lang="en-US" dirty="0"/>
          </a:p>
        </p:txBody>
      </p:sp>
      <p:sp>
        <p:nvSpPr>
          <p:cNvPr id="24" name="Content Placeholder 23">
            <a:extLst>
              <a:ext uri="{FF2B5EF4-FFF2-40B4-BE49-F238E27FC236}">
                <a16:creationId xmlns:a16="http://schemas.microsoft.com/office/drawing/2014/main" id="{FBC44C32-1875-9172-7A44-02382A3345CB}"/>
              </a:ext>
            </a:extLst>
          </p:cNvPr>
          <p:cNvSpPr>
            <a:spLocks noGrp="1"/>
          </p:cNvSpPr>
          <p:nvPr>
            <p:ph idx="1"/>
          </p:nvPr>
        </p:nvSpPr>
        <p:spPr>
          <a:xfrm>
            <a:off x="-1" y="1921328"/>
            <a:ext cx="5799909" cy="4234542"/>
          </a:xfrm>
        </p:spPr>
        <p:txBody>
          <a:bodyPr>
            <a:normAutofit fontScale="92500" lnSpcReduction="20000"/>
          </a:bodyPr>
          <a:lstStyle/>
          <a:p>
            <a:pPr marL="0" indent="0">
              <a:buNone/>
            </a:pPr>
            <a:r>
              <a:rPr lang="en-US" sz="2800" dirty="0"/>
              <a:t>Carlos </a:t>
            </a:r>
            <a:r>
              <a:rPr lang="en-US" sz="2800" dirty="0" err="1"/>
              <a:t>waa</a:t>
            </a:r>
            <a:r>
              <a:rPr lang="en-US" sz="2800" dirty="0"/>
              <a:t> 67 </a:t>
            </a:r>
            <a:r>
              <a:rPr lang="en-US" sz="2800" dirty="0" err="1"/>
              <a:t>jir</a:t>
            </a:r>
            <a:r>
              <a:rPr lang="en-US" sz="2800" dirty="0"/>
              <a:t>.</a:t>
            </a:r>
          </a:p>
          <a:p>
            <a:r>
              <a:rPr lang="en-US" dirty="0" err="1"/>
              <a:t>Waxa</a:t>
            </a:r>
            <a:r>
              <a:rPr lang="en-US" dirty="0"/>
              <a:t> </a:t>
            </a:r>
            <a:r>
              <a:rPr lang="en-US" dirty="0" err="1"/>
              <a:t>uu</a:t>
            </a:r>
            <a:r>
              <a:rPr lang="en-US" dirty="0"/>
              <a:t> </a:t>
            </a:r>
            <a:r>
              <a:rPr lang="en-US" dirty="0" err="1"/>
              <a:t>ku</a:t>
            </a:r>
            <a:r>
              <a:rPr lang="en-US" dirty="0"/>
              <a:t> </a:t>
            </a:r>
            <a:r>
              <a:rPr lang="en-US" dirty="0" err="1"/>
              <a:t>noolyahay</a:t>
            </a:r>
            <a:r>
              <a:rPr lang="en-US" dirty="0"/>
              <a:t> Minnesota </a:t>
            </a:r>
            <a:r>
              <a:rPr lang="en-US" dirty="0" err="1"/>
              <a:t>kadib</a:t>
            </a:r>
            <a:r>
              <a:rPr lang="en-US" dirty="0"/>
              <a:t> </a:t>
            </a:r>
            <a:r>
              <a:rPr lang="en-US" dirty="0" err="1"/>
              <a:t>markii</a:t>
            </a:r>
            <a:r>
              <a:rPr lang="en-US" dirty="0"/>
              <a:t> </a:t>
            </a:r>
            <a:r>
              <a:rPr lang="en-US" dirty="0" err="1"/>
              <a:t>uu</a:t>
            </a:r>
            <a:r>
              <a:rPr lang="en-US" dirty="0"/>
              <a:t> </a:t>
            </a:r>
            <a:r>
              <a:rPr lang="en-US" dirty="0" err="1"/>
              <a:t>soo</a:t>
            </a:r>
            <a:r>
              <a:rPr lang="en-US" dirty="0"/>
              <a:t> </a:t>
            </a:r>
            <a:r>
              <a:rPr lang="en-US" dirty="0" err="1"/>
              <a:t>galay</a:t>
            </a:r>
            <a:r>
              <a:rPr lang="en-US" dirty="0"/>
              <a:t> </a:t>
            </a:r>
            <a:r>
              <a:rPr lang="en-US" dirty="0" err="1"/>
              <a:t>Maraykanka</a:t>
            </a:r>
            <a:r>
              <a:rPr lang="en-US" dirty="0"/>
              <a:t> </a:t>
            </a:r>
            <a:r>
              <a:rPr lang="en-US" dirty="0" err="1"/>
              <a:t>ogolaansho</a:t>
            </a:r>
            <a:r>
              <a:rPr lang="en-US" dirty="0"/>
              <a:t> </a:t>
            </a:r>
            <a:r>
              <a:rPr lang="en-US" dirty="0" err="1"/>
              <a:t>la'aan</a:t>
            </a:r>
            <a:r>
              <a:rPr lang="en-US" dirty="0"/>
              <a:t>. Ma </a:t>
            </a:r>
            <a:r>
              <a:rPr lang="en-US" dirty="0" err="1"/>
              <a:t>haysto</a:t>
            </a:r>
            <a:r>
              <a:rPr lang="en-US" dirty="0"/>
              <a:t> </a:t>
            </a:r>
            <a:r>
              <a:rPr lang="en-US" dirty="0" err="1"/>
              <a:t>waraaqaha</a:t>
            </a:r>
            <a:r>
              <a:rPr lang="en-US" dirty="0"/>
              <a:t> </a:t>
            </a:r>
            <a:r>
              <a:rPr lang="en-US" dirty="0" err="1"/>
              <a:t>socdaalka</a:t>
            </a:r>
            <a:r>
              <a:rPr lang="en-US" dirty="0"/>
              <a:t>. </a:t>
            </a:r>
          </a:p>
          <a:p>
            <a:r>
              <a:rPr lang="en-US" dirty="0"/>
              <a:t>Ma </a:t>
            </a:r>
            <a:r>
              <a:rPr lang="en-US" dirty="0" err="1"/>
              <a:t>guursanin</a:t>
            </a:r>
            <a:r>
              <a:rPr lang="en-US" dirty="0"/>
              <a:t>, </a:t>
            </a:r>
            <a:r>
              <a:rPr lang="en-US" dirty="0" err="1"/>
              <a:t>caruurna</a:t>
            </a:r>
            <a:r>
              <a:rPr lang="en-US" dirty="0"/>
              <a:t> ma </a:t>
            </a:r>
            <a:r>
              <a:rPr lang="en-US" dirty="0" err="1"/>
              <a:t>leh</a:t>
            </a:r>
            <a:r>
              <a:rPr lang="en-US" dirty="0"/>
              <a:t>. </a:t>
            </a:r>
          </a:p>
          <a:p>
            <a:r>
              <a:rPr lang="en-US" dirty="0" err="1"/>
              <a:t>Wuxuu</a:t>
            </a:r>
            <a:r>
              <a:rPr lang="en-US" dirty="0"/>
              <a:t> </a:t>
            </a:r>
            <a:r>
              <a:rPr lang="en-US" dirty="0" err="1"/>
              <a:t>sameeyaa</a:t>
            </a:r>
            <a:r>
              <a:rPr lang="en-US" dirty="0"/>
              <a:t> $1,500 </a:t>
            </a:r>
            <a:r>
              <a:rPr lang="en-US" dirty="0" err="1"/>
              <a:t>bishii</a:t>
            </a:r>
            <a:r>
              <a:rPr lang="en-US" dirty="0"/>
              <a:t>, ama $18,000 </a:t>
            </a:r>
            <a:r>
              <a:rPr lang="en-US" dirty="0" err="1"/>
              <a:t>sanadkii</a:t>
            </a:r>
            <a:r>
              <a:rPr lang="en-US" dirty="0"/>
              <a:t>.</a:t>
            </a:r>
          </a:p>
          <a:p>
            <a:r>
              <a:rPr lang="en-US" dirty="0" err="1"/>
              <a:t>Caymis</a:t>
            </a:r>
            <a:r>
              <a:rPr lang="en-US" dirty="0"/>
              <a:t> ma </a:t>
            </a:r>
            <a:r>
              <a:rPr lang="en-US" dirty="0" err="1"/>
              <a:t>haysto</a:t>
            </a:r>
            <a:r>
              <a:rPr lang="en-US" dirty="0"/>
              <a:t>, </a:t>
            </a:r>
            <a:r>
              <a:rPr lang="en-US" dirty="0" err="1"/>
              <a:t>shaqadiisuna</a:t>
            </a:r>
            <a:r>
              <a:rPr lang="en-US" dirty="0"/>
              <a:t> ma </a:t>
            </a:r>
            <a:r>
              <a:rPr lang="en-US" dirty="0" err="1"/>
              <a:t>bixiso</a:t>
            </a:r>
            <a:r>
              <a:rPr lang="en-US" dirty="0"/>
              <a:t> </a:t>
            </a:r>
            <a:r>
              <a:rPr lang="en-US" dirty="0" err="1"/>
              <a:t>caymis</a:t>
            </a:r>
            <a:r>
              <a:rPr lang="en-US" dirty="0"/>
              <a:t> </a:t>
            </a:r>
            <a:r>
              <a:rPr lang="en-US" dirty="0" err="1"/>
              <a:t>caafimaad</a:t>
            </a:r>
            <a:r>
              <a:rPr lang="en-US" dirty="0"/>
              <a:t>. </a:t>
            </a:r>
          </a:p>
          <a:p>
            <a:r>
              <a:rPr lang="en-US" dirty="0" err="1"/>
              <a:t>Talaabada</a:t>
            </a:r>
            <a:r>
              <a:rPr lang="en-US" dirty="0"/>
              <a:t> </a:t>
            </a:r>
            <a:r>
              <a:rPr lang="en-US" dirty="0" err="1"/>
              <a:t>xigta</a:t>
            </a:r>
            <a:r>
              <a:rPr lang="en-US" dirty="0"/>
              <a:t>: </a:t>
            </a:r>
            <a:r>
              <a:rPr lang="en-US" dirty="0" err="1"/>
              <a:t>Buuxi</a:t>
            </a:r>
            <a:r>
              <a:rPr lang="en-US" dirty="0"/>
              <a:t> </a:t>
            </a:r>
            <a:r>
              <a:rPr lang="en-US" dirty="0" err="1"/>
              <a:t>arji</a:t>
            </a:r>
            <a:r>
              <a:rPr lang="en-US" dirty="0"/>
              <a:t>.</a:t>
            </a:r>
          </a:p>
        </p:txBody>
      </p:sp>
    </p:spTree>
    <p:extLst>
      <p:ext uri="{BB962C8B-B14F-4D97-AF65-F5344CB8AC3E}">
        <p14:creationId xmlns:p14="http://schemas.microsoft.com/office/powerpoint/2010/main" val="289854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09C3-8E73-21EF-EDCA-BDFC5697037F}"/>
              </a:ext>
            </a:extLst>
          </p:cNvPr>
          <p:cNvSpPr>
            <a:spLocks noGrp="1"/>
          </p:cNvSpPr>
          <p:nvPr>
            <p:ph type="title"/>
          </p:nvPr>
        </p:nvSpPr>
        <p:spPr/>
        <p:txBody>
          <a:bodyPr/>
          <a:lstStyle/>
          <a:p>
            <a:r>
              <a:rPr lang="en-US" dirty="0" err="1"/>
              <a:t>Tusaalooyinka</a:t>
            </a:r>
            <a:r>
              <a:rPr lang="en-US" dirty="0"/>
              <a:t> </a:t>
            </a:r>
            <a:r>
              <a:rPr lang="en-US" dirty="0" err="1"/>
              <a:t>dadka</a:t>
            </a:r>
            <a:r>
              <a:rPr lang="en-US" dirty="0"/>
              <a:t> </a:t>
            </a:r>
            <a:r>
              <a:rPr lang="en-US" dirty="0" err="1"/>
              <a:t>laga</a:t>
            </a:r>
            <a:r>
              <a:rPr lang="en-US" dirty="0"/>
              <a:t> </a:t>
            </a:r>
            <a:r>
              <a:rPr lang="en-US" dirty="0" err="1"/>
              <a:t>yaabo</a:t>
            </a:r>
            <a:r>
              <a:rPr lang="en-US" dirty="0"/>
              <a:t> </a:t>
            </a:r>
            <a:r>
              <a:rPr lang="en-US" dirty="0" err="1"/>
              <a:t>inay</a:t>
            </a:r>
            <a:r>
              <a:rPr lang="en-US" dirty="0"/>
              <a:t> u </a:t>
            </a:r>
            <a:r>
              <a:rPr lang="en-US" dirty="0" err="1"/>
              <a:t>xaq</a:t>
            </a:r>
            <a:r>
              <a:rPr lang="en-US" dirty="0"/>
              <a:t> u </a:t>
            </a:r>
            <a:r>
              <a:rPr lang="en-US" dirty="0" err="1"/>
              <a:t>yeeshaan</a:t>
            </a:r>
            <a:endParaRPr lang="en-US" dirty="0"/>
          </a:p>
        </p:txBody>
      </p:sp>
      <p:pic>
        <p:nvPicPr>
          <p:cNvPr id="13" name="Picture Placeholder 12" descr="A picture containing person, person, indoor&#10;&#10;Description automatically generated">
            <a:extLst>
              <a:ext uri="{FF2B5EF4-FFF2-40B4-BE49-F238E27FC236}">
                <a16:creationId xmlns:a16="http://schemas.microsoft.com/office/drawing/2014/main" id="{B42E1409-D4E3-352A-2AFC-FC426BE6D02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889" b="8889"/>
          <a:stretch>
            <a:fillRect/>
          </a:stretch>
        </p:blipFill>
        <p:spPr/>
      </p:pic>
      <p:sp>
        <p:nvSpPr>
          <p:cNvPr id="10" name="Content Placeholder 9">
            <a:extLst>
              <a:ext uri="{FF2B5EF4-FFF2-40B4-BE49-F238E27FC236}">
                <a16:creationId xmlns:a16="http://schemas.microsoft.com/office/drawing/2014/main" id="{BF64A538-580E-E617-EED4-B474B0101528}"/>
              </a:ext>
            </a:extLst>
          </p:cNvPr>
          <p:cNvSpPr>
            <a:spLocks noGrp="1"/>
          </p:cNvSpPr>
          <p:nvPr>
            <p:ph idx="1"/>
          </p:nvPr>
        </p:nvSpPr>
        <p:spPr>
          <a:xfrm>
            <a:off x="3517827" y="3592286"/>
            <a:ext cx="8674173" cy="3265714"/>
          </a:xfrm>
        </p:spPr>
        <p:txBody>
          <a:bodyPr>
            <a:normAutofit fontScale="85000" lnSpcReduction="20000"/>
          </a:bodyPr>
          <a:lstStyle/>
          <a:p>
            <a:pPr marL="0" indent="0">
              <a:buNone/>
            </a:pPr>
            <a:r>
              <a:rPr lang="en-US" sz="2800" dirty="0"/>
              <a:t>Fatima </a:t>
            </a:r>
            <a:r>
              <a:rPr lang="en-US" sz="2800" dirty="0" err="1"/>
              <a:t>iyo</a:t>
            </a:r>
            <a:r>
              <a:rPr lang="en-US" sz="2800" dirty="0"/>
              <a:t> Ibrahim </a:t>
            </a:r>
            <a:r>
              <a:rPr lang="en-US" sz="2800" dirty="0" err="1"/>
              <a:t>labaduba</a:t>
            </a:r>
            <a:r>
              <a:rPr lang="en-US" sz="2800" dirty="0"/>
              <a:t> </a:t>
            </a:r>
            <a:r>
              <a:rPr lang="en-US" sz="2800" dirty="0" err="1"/>
              <a:t>waa</a:t>
            </a:r>
            <a:r>
              <a:rPr lang="en-US" sz="2800" dirty="0"/>
              <a:t> 45 </a:t>
            </a:r>
            <a:r>
              <a:rPr lang="en-US" sz="2800" dirty="0" err="1"/>
              <a:t>jir</a:t>
            </a:r>
            <a:r>
              <a:rPr lang="en-US" sz="2800" dirty="0"/>
              <a:t>.</a:t>
            </a:r>
            <a:r>
              <a:rPr lang="en-US" sz="2400" dirty="0"/>
              <a:t> </a:t>
            </a:r>
          </a:p>
          <a:p>
            <a:pPr>
              <a:spcAft>
                <a:spcPts val="0"/>
              </a:spcAft>
            </a:pPr>
            <a:r>
              <a:rPr lang="en-US" sz="2400" dirty="0" err="1"/>
              <a:t>Waxay</a:t>
            </a:r>
            <a:r>
              <a:rPr lang="en-US" sz="2400" dirty="0"/>
              <a:t> </a:t>
            </a:r>
            <a:r>
              <a:rPr lang="en-US" sz="2400" dirty="0" err="1"/>
              <a:t>ku</a:t>
            </a:r>
            <a:r>
              <a:rPr lang="en-US" sz="2400" dirty="0"/>
              <a:t> </a:t>
            </a:r>
            <a:r>
              <a:rPr lang="en-US" sz="2400" dirty="0" err="1"/>
              <a:t>noolyihiin</a:t>
            </a:r>
            <a:r>
              <a:rPr lang="en-US" sz="2400" dirty="0"/>
              <a:t> Minnesota </a:t>
            </a:r>
            <a:r>
              <a:rPr lang="en-US" sz="2400" dirty="0" err="1"/>
              <a:t>midkoodna</a:t>
            </a:r>
            <a:r>
              <a:rPr lang="en-US" sz="2400" dirty="0"/>
              <a:t> ma </a:t>
            </a:r>
            <a:r>
              <a:rPr lang="en-US" sz="2400" dirty="0" err="1"/>
              <a:t>haysto</a:t>
            </a:r>
            <a:r>
              <a:rPr lang="en-US" sz="2400" dirty="0"/>
              <a:t> </a:t>
            </a:r>
            <a:r>
              <a:rPr lang="en-US" sz="2400" dirty="0" err="1"/>
              <a:t>waraaqaha</a:t>
            </a:r>
            <a:r>
              <a:rPr lang="en-US" sz="2400" dirty="0"/>
              <a:t> </a:t>
            </a:r>
            <a:r>
              <a:rPr lang="en-US" sz="2400" dirty="0" err="1"/>
              <a:t>socdaalka</a:t>
            </a:r>
            <a:r>
              <a:rPr lang="en-US" sz="2400" dirty="0"/>
              <a:t>. </a:t>
            </a:r>
          </a:p>
          <a:p>
            <a:pPr>
              <a:spcAft>
                <a:spcPts val="0"/>
              </a:spcAft>
            </a:pPr>
            <a:r>
              <a:rPr lang="en-US" sz="2400" dirty="0"/>
              <a:t>Waa </a:t>
            </a:r>
            <a:r>
              <a:rPr lang="en-US" sz="2400" dirty="0" err="1"/>
              <a:t>xaas</a:t>
            </a:r>
            <a:r>
              <a:rPr lang="en-US" sz="2400" dirty="0"/>
              <a:t> </a:t>
            </a:r>
            <a:r>
              <a:rPr lang="en-US" sz="2400" dirty="0" err="1"/>
              <a:t>oo</a:t>
            </a:r>
            <a:r>
              <a:rPr lang="en-US" sz="2400" dirty="0"/>
              <a:t> </a:t>
            </a:r>
            <a:r>
              <a:rPr lang="en-US" sz="2400" dirty="0" err="1"/>
              <a:t>waxay</a:t>
            </a:r>
            <a:r>
              <a:rPr lang="en-US" sz="2400" dirty="0"/>
              <a:t> </a:t>
            </a:r>
            <a:r>
              <a:rPr lang="en-US" sz="2400" dirty="0" err="1"/>
              <a:t>leeyihiin</a:t>
            </a:r>
            <a:r>
              <a:rPr lang="en-US" sz="2400" dirty="0"/>
              <a:t> </a:t>
            </a:r>
            <a:r>
              <a:rPr lang="en-US" sz="2400" dirty="0" err="1"/>
              <a:t>laba</a:t>
            </a:r>
            <a:r>
              <a:rPr lang="en-US" sz="2400" dirty="0"/>
              <a:t> </a:t>
            </a:r>
            <a:r>
              <a:rPr lang="en-US" sz="2400" dirty="0" err="1"/>
              <a:t>carruur</a:t>
            </a:r>
            <a:r>
              <a:rPr lang="en-US" sz="2400" dirty="0"/>
              <a:t> ah, </a:t>
            </a:r>
            <a:r>
              <a:rPr lang="en-US" sz="2400" dirty="0" err="1"/>
              <a:t>kuwaas</a:t>
            </a:r>
            <a:r>
              <a:rPr lang="en-US" sz="2400" dirty="0"/>
              <a:t> </a:t>
            </a:r>
            <a:r>
              <a:rPr lang="en-US" sz="2400" dirty="0" err="1"/>
              <a:t>oo</a:t>
            </a:r>
            <a:r>
              <a:rPr lang="en-US" sz="2400" dirty="0"/>
              <a:t> </a:t>
            </a:r>
            <a:r>
              <a:rPr lang="en-US" sz="2400" dirty="0" err="1"/>
              <a:t>labaduba</a:t>
            </a:r>
            <a:r>
              <a:rPr lang="en-US" sz="2400" dirty="0"/>
              <a:t> ah  </a:t>
            </a:r>
            <a:r>
              <a:rPr lang="en-US" sz="2400" dirty="0" err="1"/>
              <a:t>muwaadiniin</a:t>
            </a:r>
            <a:r>
              <a:rPr lang="en-US" sz="2400" dirty="0"/>
              <a:t> u </a:t>
            </a:r>
            <a:r>
              <a:rPr lang="en-US" sz="2400" dirty="0" err="1"/>
              <a:t>dhashay</a:t>
            </a:r>
            <a:r>
              <a:rPr lang="en-US" sz="2400" dirty="0"/>
              <a:t> </a:t>
            </a:r>
            <a:r>
              <a:rPr lang="en-US" sz="2400" dirty="0" err="1"/>
              <a:t>Maraykanka</a:t>
            </a:r>
            <a:r>
              <a:rPr lang="en-US" sz="2400" dirty="0"/>
              <a:t> </a:t>
            </a:r>
            <a:r>
              <a:rPr lang="en-US" sz="2400" dirty="0" err="1"/>
              <a:t>oo</a:t>
            </a:r>
            <a:r>
              <a:rPr lang="en-US" sz="2400" dirty="0"/>
              <a:t> </a:t>
            </a:r>
            <a:r>
              <a:rPr lang="en-US" sz="2400" dirty="0" err="1"/>
              <a:t>qaatacaymiska</a:t>
            </a:r>
            <a:r>
              <a:rPr lang="en-US" sz="2400" dirty="0"/>
              <a:t> </a:t>
            </a:r>
            <a:r>
              <a:rPr lang="en-US" sz="2400" dirty="0" err="1"/>
              <a:t>Gargaarka</a:t>
            </a:r>
            <a:r>
              <a:rPr lang="en-US" sz="2400" dirty="0"/>
              <a:t> </a:t>
            </a:r>
            <a:r>
              <a:rPr lang="en-US" sz="2400" dirty="0" err="1"/>
              <a:t>Caafimaadka</a:t>
            </a:r>
            <a:r>
              <a:rPr lang="en-US" sz="2400" dirty="0"/>
              <a:t>. </a:t>
            </a:r>
          </a:p>
          <a:p>
            <a:pPr>
              <a:spcAft>
                <a:spcPts val="0"/>
              </a:spcAft>
            </a:pPr>
            <a:r>
              <a:rPr lang="en-US" sz="2400" dirty="0" err="1"/>
              <a:t>Dakhliga</a:t>
            </a:r>
            <a:r>
              <a:rPr lang="en-US" sz="2400" dirty="0"/>
              <a:t> </a:t>
            </a:r>
            <a:r>
              <a:rPr lang="en-US" sz="2400" dirty="0" err="1"/>
              <a:t>qoyskoodu</a:t>
            </a:r>
            <a:r>
              <a:rPr lang="en-US" sz="2400" dirty="0"/>
              <a:t> </a:t>
            </a:r>
            <a:r>
              <a:rPr lang="en-US" sz="2400" dirty="0" err="1"/>
              <a:t>waa</a:t>
            </a:r>
            <a:r>
              <a:rPr lang="en-US" sz="2400" dirty="0"/>
              <a:t> $60,000 </a:t>
            </a:r>
            <a:r>
              <a:rPr lang="en-US" sz="2400" dirty="0" err="1"/>
              <a:t>sanadkii</a:t>
            </a:r>
            <a:r>
              <a:rPr lang="en-US" sz="2400" dirty="0"/>
              <a:t>.</a:t>
            </a:r>
          </a:p>
          <a:p>
            <a:pPr>
              <a:spcAft>
                <a:spcPts val="0"/>
              </a:spcAft>
            </a:pPr>
            <a:r>
              <a:rPr lang="en-US" sz="2400" dirty="0"/>
              <a:t>Loo </a:t>
            </a:r>
            <a:r>
              <a:rPr lang="en-US" sz="2400" dirty="0" err="1"/>
              <a:t>shaqeeyayaashooda</a:t>
            </a:r>
            <a:r>
              <a:rPr lang="en-US" sz="2400" dirty="0"/>
              <a:t> ma </a:t>
            </a:r>
            <a:r>
              <a:rPr lang="en-US" sz="2400" dirty="0" err="1"/>
              <a:t>bixiyo</a:t>
            </a:r>
            <a:r>
              <a:rPr lang="en-US" sz="2400" dirty="0"/>
              <a:t> </a:t>
            </a:r>
            <a:r>
              <a:rPr lang="en-US" sz="2400" dirty="0" err="1"/>
              <a:t>caymis</a:t>
            </a:r>
            <a:r>
              <a:rPr lang="en-US" sz="2400" dirty="0"/>
              <a:t> </a:t>
            </a:r>
            <a:r>
              <a:rPr lang="en-US" sz="2400" dirty="0" err="1"/>
              <a:t>caafimaad</a:t>
            </a:r>
            <a:r>
              <a:rPr lang="en-US" sz="2400" dirty="0"/>
              <a:t> </a:t>
            </a:r>
            <a:r>
              <a:rPr lang="en-US" sz="2400" dirty="0" err="1"/>
              <a:t>oo</a:t>
            </a:r>
            <a:r>
              <a:rPr lang="en-US" sz="2400" dirty="0"/>
              <a:t> ay </a:t>
            </a:r>
            <a:r>
              <a:rPr lang="en-US" sz="2400" dirty="0" err="1"/>
              <a:t>awoodaan</a:t>
            </a:r>
            <a:r>
              <a:rPr lang="en-US" sz="2400" dirty="0"/>
              <a:t>.</a:t>
            </a:r>
          </a:p>
          <a:p>
            <a:pPr>
              <a:spcAft>
                <a:spcPts val="0"/>
              </a:spcAft>
            </a:pPr>
            <a:r>
              <a:rPr lang="en-US" sz="2400" dirty="0" err="1"/>
              <a:t>Talaabada</a:t>
            </a:r>
            <a:r>
              <a:rPr lang="en-US" sz="2400" dirty="0"/>
              <a:t> </a:t>
            </a:r>
            <a:r>
              <a:rPr lang="en-US" sz="2400" dirty="0" err="1"/>
              <a:t>xigta</a:t>
            </a:r>
            <a:r>
              <a:rPr lang="en-US" sz="2400" dirty="0"/>
              <a:t>: </a:t>
            </a:r>
            <a:r>
              <a:rPr lang="en-US" sz="2400" dirty="0" err="1"/>
              <a:t>Wac</a:t>
            </a:r>
            <a:r>
              <a:rPr lang="en-US" sz="2400" dirty="0"/>
              <a:t> </a:t>
            </a:r>
            <a:r>
              <a:rPr lang="en-US" sz="2400" dirty="0" err="1"/>
              <a:t>hage</a:t>
            </a:r>
            <a:r>
              <a:rPr lang="en-US" sz="2400" dirty="0"/>
              <a:t> (navigator) ama </a:t>
            </a:r>
            <a:r>
              <a:rPr lang="en-US" sz="2400" dirty="0" err="1"/>
              <a:t>wac</a:t>
            </a:r>
            <a:r>
              <a:rPr lang="en-US" sz="2400" dirty="0"/>
              <a:t> </a:t>
            </a:r>
            <a:r>
              <a:rPr lang="en-US" sz="2400" dirty="0" err="1"/>
              <a:t>degmadaada</a:t>
            </a:r>
            <a:r>
              <a:rPr lang="en-US" sz="2400" dirty="0"/>
              <a:t> </a:t>
            </a:r>
            <a:r>
              <a:rPr lang="en-US" sz="2400" dirty="0" err="1"/>
              <a:t>si</a:t>
            </a:r>
            <a:r>
              <a:rPr lang="en-US" sz="2400" dirty="0"/>
              <a:t> </a:t>
            </a:r>
            <a:r>
              <a:rPr lang="en-US" sz="2400" dirty="0" err="1"/>
              <a:t>aad</a:t>
            </a:r>
            <a:r>
              <a:rPr lang="en-US" sz="2400" dirty="0"/>
              <a:t> </a:t>
            </a:r>
            <a:r>
              <a:rPr lang="en-US" sz="2400" dirty="0" err="1"/>
              <a:t>ugu</a:t>
            </a:r>
            <a:r>
              <a:rPr lang="en-US" sz="2400" dirty="0"/>
              <a:t> </a:t>
            </a:r>
            <a:r>
              <a:rPr lang="en-US" sz="2400" dirty="0" err="1"/>
              <a:t>codsato</a:t>
            </a:r>
            <a:r>
              <a:rPr lang="en-US" sz="2400" dirty="0"/>
              <a:t> </a:t>
            </a:r>
            <a:r>
              <a:rPr lang="en-US" sz="2400" dirty="0" err="1"/>
              <a:t>caymiska</a:t>
            </a:r>
            <a:r>
              <a:rPr lang="en-US" sz="2400" dirty="0"/>
              <a:t> Fatima </a:t>
            </a:r>
            <a:r>
              <a:rPr lang="en-US" sz="2400" dirty="0" err="1"/>
              <a:t>iyo</a:t>
            </a:r>
            <a:r>
              <a:rPr lang="en-US" sz="2400" dirty="0"/>
              <a:t> Ibrahim. Ha ka </a:t>
            </a:r>
            <a:r>
              <a:rPr lang="en-US" sz="2400" dirty="0" err="1"/>
              <a:t>codsan</a:t>
            </a:r>
            <a:r>
              <a:rPr lang="en-US" sz="2400" dirty="0"/>
              <a:t> </a:t>
            </a:r>
            <a:r>
              <a:rPr lang="en-US" sz="2400" dirty="0" err="1"/>
              <a:t>khadka</a:t>
            </a:r>
            <a:r>
              <a:rPr lang="en-US" sz="2400" dirty="0"/>
              <a:t> </a:t>
            </a:r>
            <a:r>
              <a:rPr lang="en-US" sz="2400" dirty="0" err="1"/>
              <a:t>internetka</a:t>
            </a:r>
            <a:r>
              <a:rPr lang="en-US" sz="2400" dirty="0"/>
              <a:t> – </a:t>
            </a:r>
            <a:r>
              <a:rPr lang="en-US" sz="2400" dirty="0" err="1"/>
              <a:t>waxa</a:t>
            </a:r>
            <a:r>
              <a:rPr lang="en-US" sz="2400" dirty="0"/>
              <a:t> </a:t>
            </a:r>
            <a:r>
              <a:rPr lang="en-US" sz="2400" dirty="0" err="1"/>
              <a:t>aad</a:t>
            </a:r>
            <a:r>
              <a:rPr lang="en-US" sz="2400" dirty="0"/>
              <a:t> </a:t>
            </a:r>
            <a:r>
              <a:rPr lang="en-US" sz="2400" dirty="0" err="1"/>
              <a:t>horeba</a:t>
            </a:r>
            <a:r>
              <a:rPr lang="en-US" sz="2400" dirty="0"/>
              <a:t> u </a:t>
            </a:r>
            <a:r>
              <a:rPr lang="en-US" sz="2400" dirty="0" err="1"/>
              <a:t>haysataa</a:t>
            </a:r>
            <a:r>
              <a:rPr lang="en-US" sz="2400" dirty="0"/>
              <a:t> </a:t>
            </a:r>
            <a:r>
              <a:rPr lang="en-US" sz="2400" dirty="0" err="1"/>
              <a:t>kiis</a:t>
            </a:r>
            <a:r>
              <a:rPr lang="en-US" sz="2400" dirty="0"/>
              <a:t> </a:t>
            </a:r>
            <a:r>
              <a:rPr lang="en-US" sz="2400" dirty="0" err="1"/>
              <a:t>kaaga</a:t>
            </a:r>
            <a:r>
              <a:rPr lang="en-US" sz="2400" dirty="0"/>
              <a:t> furan </a:t>
            </a:r>
            <a:r>
              <a:rPr lang="en-US" sz="2400" dirty="0" err="1"/>
              <a:t>nidaamka</a:t>
            </a:r>
            <a:r>
              <a:rPr lang="en-US" sz="2400" dirty="0"/>
              <a:t> </a:t>
            </a:r>
            <a:r>
              <a:rPr lang="en-US" sz="2400" dirty="0" err="1"/>
              <a:t>caymiska</a:t>
            </a:r>
            <a:r>
              <a:rPr lang="en-US" sz="2400" dirty="0"/>
              <a:t> </a:t>
            </a:r>
            <a:r>
              <a:rPr lang="en-US" sz="2400" dirty="0" err="1"/>
              <a:t>ee</a:t>
            </a:r>
            <a:r>
              <a:rPr lang="en-US" sz="2400" dirty="0"/>
              <a:t> </a:t>
            </a:r>
            <a:r>
              <a:rPr lang="en-US" sz="2400" dirty="0" err="1"/>
              <a:t>carruurtaada</a:t>
            </a:r>
            <a:r>
              <a:rPr lang="en-US" sz="2400" dirty="0"/>
              <a:t>. </a:t>
            </a:r>
          </a:p>
        </p:txBody>
      </p:sp>
      <p:sp>
        <p:nvSpPr>
          <p:cNvPr id="4" name="Date Placeholder 3">
            <a:extLst>
              <a:ext uri="{FF2B5EF4-FFF2-40B4-BE49-F238E27FC236}">
                <a16:creationId xmlns:a16="http://schemas.microsoft.com/office/drawing/2014/main" id="{8F1E0A29-D042-7E54-B263-1A3DAC024A73}"/>
              </a:ext>
            </a:extLst>
          </p:cNvPr>
          <p:cNvSpPr>
            <a:spLocks noGrp="1"/>
          </p:cNvSpPr>
          <p:nvPr>
            <p:ph type="dt" sz="half" idx="4294967295"/>
          </p:nvPr>
        </p:nvSpPr>
        <p:spPr>
          <a:xfrm>
            <a:off x="0" y="6356350"/>
            <a:ext cx="1358900" cy="365125"/>
          </a:xfrm>
        </p:spPr>
        <p:txBody>
          <a:bodyPr/>
          <a:lstStyle/>
          <a:p>
            <a:fld id="{DE479ADE-FE8F-446B-8410-05C0AD31AE70}" type="datetime1">
              <a:rPr lang="en-US" smtClean="0"/>
              <a:t>11/8/2024</a:t>
            </a:fld>
            <a:endParaRPr lang="en-US" dirty="0"/>
          </a:p>
        </p:txBody>
      </p:sp>
      <p:sp>
        <p:nvSpPr>
          <p:cNvPr id="6" name="Slide Number Placeholder 5">
            <a:extLst>
              <a:ext uri="{FF2B5EF4-FFF2-40B4-BE49-F238E27FC236}">
                <a16:creationId xmlns:a16="http://schemas.microsoft.com/office/drawing/2014/main" id="{1620F485-739A-7C93-0AD9-458EFDD5203A}"/>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243534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A0A8-5326-6505-5DE9-B0507ED37B3F}"/>
              </a:ext>
            </a:extLst>
          </p:cNvPr>
          <p:cNvSpPr>
            <a:spLocks noGrp="1"/>
          </p:cNvSpPr>
          <p:nvPr>
            <p:ph type="title"/>
          </p:nvPr>
        </p:nvSpPr>
        <p:spPr/>
        <p:txBody>
          <a:bodyPr/>
          <a:lstStyle/>
          <a:p>
            <a:r>
              <a:rPr lang="en-US" dirty="0" err="1"/>
              <a:t>Tusaalooyinka</a:t>
            </a:r>
            <a:r>
              <a:rPr lang="en-US" dirty="0"/>
              <a:t> </a:t>
            </a:r>
            <a:r>
              <a:rPr lang="en-US" dirty="0" err="1"/>
              <a:t>dadka</a:t>
            </a:r>
            <a:r>
              <a:rPr lang="en-US" dirty="0"/>
              <a:t> </a:t>
            </a:r>
            <a:r>
              <a:rPr lang="en-US" dirty="0" err="1"/>
              <a:t>laga</a:t>
            </a:r>
            <a:r>
              <a:rPr lang="en-US" dirty="0"/>
              <a:t> </a:t>
            </a:r>
            <a:r>
              <a:rPr lang="en-US" dirty="0" err="1"/>
              <a:t>yaabo</a:t>
            </a:r>
            <a:r>
              <a:rPr lang="en-US" dirty="0"/>
              <a:t> </a:t>
            </a:r>
            <a:r>
              <a:rPr lang="en-US" dirty="0" err="1"/>
              <a:t>inay</a:t>
            </a:r>
            <a:r>
              <a:rPr lang="en-US" dirty="0"/>
              <a:t> u </a:t>
            </a:r>
            <a:r>
              <a:rPr lang="en-US" dirty="0" err="1"/>
              <a:t>xaq</a:t>
            </a:r>
            <a:r>
              <a:rPr lang="en-US" dirty="0"/>
              <a:t> u </a:t>
            </a:r>
            <a:r>
              <a:rPr lang="en-US" dirty="0" err="1"/>
              <a:t>yeeshaan</a:t>
            </a:r>
            <a:endParaRPr lang="en-US" dirty="0"/>
          </a:p>
        </p:txBody>
      </p:sp>
      <p:pic>
        <p:nvPicPr>
          <p:cNvPr id="12" name="Picture Placeholder 11" descr="A group of people running&#10;&#10;Description automatically generated with medium confidence">
            <a:extLst>
              <a:ext uri="{FF2B5EF4-FFF2-40B4-BE49-F238E27FC236}">
                <a16:creationId xmlns:a16="http://schemas.microsoft.com/office/drawing/2014/main" id="{1D1A2689-4C16-E97B-5261-B2080835AE1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889" b="8889"/>
          <a:stretch>
            <a:fillRect/>
          </a:stretch>
        </p:blipFill>
        <p:spPr/>
      </p:pic>
      <p:sp>
        <p:nvSpPr>
          <p:cNvPr id="8" name="Content Placeholder 7">
            <a:extLst>
              <a:ext uri="{FF2B5EF4-FFF2-40B4-BE49-F238E27FC236}">
                <a16:creationId xmlns:a16="http://schemas.microsoft.com/office/drawing/2014/main" id="{C273903A-4988-50D8-A405-ADFC4E664570}"/>
              </a:ext>
            </a:extLst>
          </p:cNvPr>
          <p:cNvSpPr>
            <a:spLocks noGrp="1"/>
          </p:cNvSpPr>
          <p:nvPr>
            <p:ph idx="1"/>
          </p:nvPr>
        </p:nvSpPr>
        <p:spPr>
          <a:xfrm>
            <a:off x="-1" y="3704865"/>
            <a:ext cx="9849396" cy="3153136"/>
          </a:xfrm>
        </p:spPr>
        <p:txBody>
          <a:bodyPr>
            <a:normAutofit lnSpcReduction="10000"/>
          </a:bodyPr>
          <a:lstStyle/>
          <a:p>
            <a:pPr marL="0" marR="0" indent="0">
              <a:lnSpc>
                <a:spcPct val="112000"/>
              </a:lnSpc>
              <a:spcBef>
                <a:spcPts val="1000"/>
              </a:spcBef>
              <a:spcAft>
                <a:spcPts val="1000"/>
              </a:spcAft>
              <a:buNone/>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Paul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iyo</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Nadine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labaduba</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waa</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26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jir</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800100" lvl="1" indent="-342900">
              <a:lnSpc>
                <a:spcPct val="112000"/>
              </a:lnSpc>
              <a:spcBef>
                <a:spcPts val="1000"/>
              </a:spcBef>
              <a:spcAft>
                <a:spcPts val="0"/>
              </a:spcAft>
              <a:buFont typeface="Symbol" panose="05050102010706020507" pitchFamily="18" charset="2"/>
              <a:buChar char=""/>
            </a:pP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Waxay</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ku</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noolyihiin</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Minnesota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midkoodna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ma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haysto</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waraaqaha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socdaalka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p>
          <a:p>
            <a:pPr marL="800100" lvl="1" indent="-342900">
              <a:lnSpc>
                <a:spcPct val="112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Waa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xaas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waxay</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leeyihiin</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laba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carruur</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ah,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kuwaas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labaduba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ah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Muwaadin</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Maraykan</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ah. </a:t>
            </a:r>
          </a:p>
          <a:p>
            <a:pPr marL="800100" lvl="1" indent="-342900">
              <a:lnSpc>
                <a:spcPct val="112000"/>
              </a:lnSpc>
              <a:spcBef>
                <a:spcPts val="0"/>
              </a:spcBef>
              <a:spcAft>
                <a:spcPts val="0"/>
              </a:spcAft>
              <a:buFont typeface="Symbol" panose="05050102010706020507" pitchFamily="18" charset="2"/>
              <a:buChar char=""/>
            </a:pP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Waxay</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sannadkii</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helaan</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62,000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Dollar.</a:t>
            </a:r>
          </a:p>
          <a:p>
            <a:pPr marL="800100" lvl="1" indent="-342900">
              <a:lnSpc>
                <a:spcPct val="112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Loo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shaqeeyayaashooda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ma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bixiyaan</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caymis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caafimaad</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ay u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awoodi</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karaan</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qoyskoodu</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Ma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jiro</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qof</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qoyska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ka mid ah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haysta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caymis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caafimaad</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t>
            </a:r>
          </a:p>
          <a:p>
            <a:pPr marL="800100" lvl="1" indent="-342900">
              <a:lnSpc>
                <a:spcPct val="112000"/>
              </a:lnSpc>
              <a:spcBef>
                <a:spcPts val="0"/>
              </a:spcBef>
              <a:buFont typeface="Symbol" panose="05050102010706020507" pitchFamily="18" charset="2"/>
              <a:buChar char=""/>
            </a:pP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Tallaabada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xigta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U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buuxi</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arjiga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dhammaan</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afarta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xubnood</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ee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qoyska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t>
            </a:r>
          </a:p>
        </p:txBody>
      </p:sp>
      <p:sp>
        <p:nvSpPr>
          <p:cNvPr id="6" name="Slide Number Placeholder 5">
            <a:extLst>
              <a:ext uri="{FF2B5EF4-FFF2-40B4-BE49-F238E27FC236}">
                <a16:creationId xmlns:a16="http://schemas.microsoft.com/office/drawing/2014/main" id="{09CFB241-8CBA-EC55-197A-BCF59858EE59}"/>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136493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35C97-8750-F08D-05C0-4A8E688CB927}"/>
              </a:ext>
            </a:extLst>
          </p:cNvPr>
          <p:cNvSpPr>
            <a:spLocks noGrp="1"/>
          </p:cNvSpPr>
          <p:nvPr>
            <p:ph type="title"/>
          </p:nvPr>
        </p:nvSpPr>
        <p:spPr/>
        <p:txBody>
          <a:bodyPr/>
          <a:lstStyle/>
          <a:p>
            <a:r>
              <a:rPr lang="en-US" dirty="0" err="1"/>
              <a:t>Tusaalooyinka</a:t>
            </a:r>
            <a:r>
              <a:rPr lang="en-US" dirty="0"/>
              <a:t> </a:t>
            </a:r>
            <a:r>
              <a:rPr lang="en-US" dirty="0" err="1"/>
              <a:t>dadka</a:t>
            </a:r>
            <a:r>
              <a:rPr lang="en-US" dirty="0"/>
              <a:t> </a:t>
            </a:r>
            <a:r>
              <a:rPr lang="en-US" dirty="0" err="1"/>
              <a:t>laga</a:t>
            </a:r>
            <a:r>
              <a:rPr lang="en-US" dirty="0"/>
              <a:t> </a:t>
            </a:r>
            <a:r>
              <a:rPr lang="en-US" dirty="0" err="1"/>
              <a:t>yaabo</a:t>
            </a:r>
            <a:r>
              <a:rPr lang="en-US" dirty="0"/>
              <a:t> </a:t>
            </a:r>
            <a:r>
              <a:rPr lang="en-US" dirty="0" err="1"/>
              <a:t>inay</a:t>
            </a:r>
            <a:r>
              <a:rPr lang="en-US" dirty="0"/>
              <a:t> u </a:t>
            </a:r>
            <a:r>
              <a:rPr lang="en-US" dirty="0" err="1"/>
              <a:t>xaq</a:t>
            </a:r>
            <a:r>
              <a:rPr lang="en-US" dirty="0"/>
              <a:t> u </a:t>
            </a:r>
            <a:r>
              <a:rPr lang="en-US" dirty="0" err="1"/>
              <a:t>yeeshaan</a:t>
            </a:r>
            <a:endParaRPr lang="en-US" dirty="0"/>
          </a:p>
        </p:txBody>
      </p:sp>
      <p:pic>
        <p:nvPicPr>
          <p:cNvPr id="16" name="Picture Placeholder 15">
            <a:extLst>
              <a:ext uri="{FF2B5EF4-FFF2-40B4-BE49-F238E27FC236}">
                <a16:creationId xmlns:a16="http://schemas.microsoft.com/office/drawing/2014/main" id="{8317FADC-DAD1-4DEB-580A-D19A185D791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889" b="8889"/>
          <a:stretch>
            <a:fillRect/>
          </a:stretch>
        </p:blipFill>
        <p:spPr/>
      </p:pic>
      <p:sp>
        <p:nvSpPr>
          <p:cNvPr id="8" name="Content Placeholder 7">
            <a:extLst>
              <a:ext uri="{FF2B5EF4-FFF2-40B4-BE49-F238E27FC236}">
                <a16:creationId xmlns:a16="http://schemas.microsoft.com/office/drawing/2014/main" id="{C3BE8BE6-AF51-2C4F-00A5-0FCA56651C22}"/>
              </a:ext>
            </a:extLst>
          </p:cNvPr>
          <p:cNvSpPr>
            <a:spLocks noGrp="1"/>
          </p:cNvSpPr>
          <p:nvPr>
            <p:ph idx="1"/>
          </p:nvPr>
        </p:nvSpPr>
        <p:spPr/>
        <p:txBody>
          <a:bodyPr>
            <a:normAutofit fontScale="92500" lnSpcReduction="10000"/>
          </a:bodyPr>
          <a:lstStyle/>
          <a:p>
            <a:pPr marL="0" marR="0" indent="0">
              <a:lnSpc>
                <a:spcPct val="112000"/>
              </a:lnSpc>
              <a:spcBef>
                <a:spcPts val="1000"/>
              </a:spcBef>
              <a:spcAft>
                <a:spcPts val="1000"/>
              </a:spcAft>
              <a:buNone/>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Amari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waa</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21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jir</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nSpc>
                <a:spcPct val="112000"/>
              </a:lnSpc>
              <a:spcBef>
                <a:spcPts val="1000"/>
              </a:spcBef>
              <a:spcAft>
                <a:spcPts val="0"/>
              </a:spcAft>
              <a:buFont typeface="Symbol" panose="05050102010706020507" pitchFamily="18" charset="2"/>
              <a:buChar char=""/>
            </a:pP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Waxay</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ku</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noolyihiin</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Minnesota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kadib</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markii</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ay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Maraykanka</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ku</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yimaadeen</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fiiso</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taas</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ka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dhacday</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Dalka</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ayay</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iska</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sii</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joogeen</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ma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haystaan</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warqadaha</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socdaalka</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nSpc>
                <a:spcPct val="112000"/>
              </a:lnSpc>
              <a:spcBef>
                <a:spcPts val="0"/>
              </a:spcBef>
              <a:spcAft>
                <a:spcPts val="0"/>
              </a:spcAft>
              <a:buFont typeface="Symbol" panose="05050102010706020507" pitchFamily="18" charset="2"/>
              <a:buChar char=""/>
            </a:pP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Waxay</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sameeyaan</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$2,500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bishii</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ama $30,000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sannadkii</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nSpc>
                <a:spcPct val="112000"/>
              </a:lnSpc>
              <a:spcBef>
                <a:spcPts val="0"/>
              </a:spcBef>
              <a:spcAft>
                <a:spcPts val="1000"/>
              </a:spcAft>
              <a:buFont typeface="Symbol" panose="05050102010706020507" pitchFamily="18" charset="2"/>
              <a:buChar char=""/>
            </a:pP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Talaabada</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xigta</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Buuxi</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arji</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D8C07AC5-DBAA-52A2-B0AD-0B91DFFAB5FB}"/>
              </a:ext>
            </a:extLst>
          </p:cNvPr>
          <p:cNvSpPr>
            <a:spLocks noGrp="1"/>
          </p:cNvSpPr>
          <p:nvPr>
            <p:ph type="dt" sz="half" idx="4294967295"/>
          </p:nvPr>
        </p:nvSpPr>
        <p:spPr>
          <a:xfrm>
            <a:off x="0" y="6356350"/>
            <a:ext cx="1358900" cy="365125"/>
          </a:xfrm>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31F5D78E-A16D-103B-97C5-C73F72525E88}"/>
              </a:ext>
            </a:extLst>
          </p:cNvPr>
          <p:cNvSpPr>
            <a:spLocks noGrp="1"/>
          </p:cNvSpPr>
          <p:nvPr>
            <p:ph type="ftr" sz="quarter" idx="4294967295"/>
          </p:nvPr>
        </p:nvSpPr>
        <p:spPr>
          <a:xfrm>
            <a:off x="0" y="6356350"/>
            <a:ext cx="5588000" cy="365125"/>
          </a:xfrm>
        </p:spPr>
        <p:txBody>
          <a:bodyPr/>
          <a:lstStyle/>
          <a:p>
            <a:r>
              <a:rPr lang="en-US"/>
              <a:t>Minnesota Department of Human Services| mn.gov/dhs</a:t>
            </a:r>
            <a:endParaRPr lang="en-US" dirty="0"/>
          </a:p>
        </p:txBody>
      </p:sp>
      <p:sp>
        <p:nvSpPr>
          <p:cNvPr id="6" name="Slide Number Placeholder 5">
            <a:extLst>
              <a:ext uri="{FF2B5EF4-FFF2-40B4-BE49-F238E27FC236}">
                <a16:creationId xmlns:a16="http://schemas.microsoft.com/office/drawing/2014/main" id="{031A0498-7B24-2526-3FA5-615C168572C6}"/>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4026869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D950-A9B0-EBE6-9756-4C93179F3269}"/>
              </a:ext>
            </a:extLst>
          </p:cNvPr>
          <p:cNvSpPr>
            <a:spLocks noGrp="1"/>
          </p:cNvSpPr>
          <p:nvPr>
            <p:ph type="title"/>
          </p:nvPr>
        </p:nvSpPr>
        <p:spPr/>
        <p:txBody>
          <a:bodyPr/>
          <a:lstStyle/>
          <a:p>
            <a:r>
              <a:rPr lang="en-US" dirty="0" err="1"/>
              <a:t>Tusaalooyinka</a:t>
            </a:r>
            <a:r>
              <a:rPr lang="en-US" dirty="0"/>
              <a:t> </a:t>
            </a:r>
            <a:r>
              <a:rPr lang="en-US" dirty="0" err="1"/>
              <a:t>dadka</a:t>
            </a:r>
            <a:r>
              <a:rPr lang="en-US" dirty="0"/>
              <a:t> </a:t>
            </a:r>
            <a:r>
              <a:rPr lang="en-US" dirty="0" err="1"/>
              <a:t>laga</a:t>
            </a:r>
            <a:r>
              <a:rPr lang="en-US" dirty="0"/>
              <a:t> </a:t>
            </a:r>
            <a:r>
              <a:rPr lang="en-US" dirty="0" err="1"/>
              <a:t>yaabo</a:t>
            </a:r>
            <a:r>
              <a:rPr lang="en-US" dirty="0"/>
              <a:t> </a:t>
            </a:r>
            <a:r>
              <a:rPr lang="en-US" dirty="0" err="1"/>
              <a:t>inay</a:t>
            </a:r>
            <a:r>
              <a:rPr lang="en-US" dirty="0"/>
              <a:t> u </a:t>
            </a:r>
            <a:r>
              <a:rPr lang="en-US" dirty="0" err="1"/>
              <a:t>xaq</a:t>
            </a:r>
            <a:r>
              <a:rPr lang="en-US" dirty="0"/>
              <a:t> u </a:t>
            </a:r>
            <a:r>
              <a:rPr lang="en-US" dirty="0" err="1"/>
              <a:t>yeeshaan</a:t>
            </a:r>
            <a:endParaRPr lang="en-US" dirty="0"/>
          </a:p>
        </p:txBody>
      </p:sp>
      <p:pic>
        <p:nvPicPr>
          <p:cNvPr id="12" name="Picture Placeholder 11" descr="A person smiling at the camera&#10;&#10;Description automatically generated with medium confidence">
            <a:extLst>
              <a:ext uri="{FF2B5EF4-FFF2-40B4-BE49-F238E27FC236}">
                <a16:creationId xmlns:a16="http://schemas.microsoft.com/office/drawing/2014/main" id="{3E2C3CD9-1B17-4487-DAA1-DEC35B5070F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889" b="8889"/>
          <a:stretch>
            <a:fillRect/>
          </a:stretch>
        </p:blipFill>
        <p:spPr/>
      </p:pic>
      <p:sp>
        <p:nvSpPr>
          <p:cNvPr id="8" name="Content Placeholder 7">
            <a:extLst>
              <a:ext uri="{FF2B5EF4-FFF2-40B4-BE49-F238E27FC236}">
                <a16:creationId xmlns:a16="http://schemas.microsoft.com/office/drawing/2014/main" id="{A9CAE5CE-DE4E-A429-AE97-08D5E3C62F07}"/>
              </a:ext>
            </a:extLst>
          </p:cNvPr>
          <p:cNvSpPr>
            <a:spLocks noGrp="1"/>
          </p:cNvSpPr>
          <p:nvPr>
            <p:ph idx="1"/>
          </p:nvPr>
        </p:nvSpPr>
        <p:spPr>
          <a:xfrm>
            <a:off x="6508376" y="1932039"/>
            <a:ext cx="5683624" cy="4789436"/>
          </a:xfrm>
        </p:spPr>
        <p:txBody>
          <a:bodyPr>
            <a:normAutofit fontScale="55000" lnSpcReduction="20000"/>
          </a:bodyPr>
          <a:lstStyle/>
          <a:p>
            <a:pPr marL="0" marR="0" indent="0">
              <a:lnSpc>
                <a:spcPct val="112000"/>
              </a:lnSpc>
              <a:spcBef>
                <a:spcPts val="1000"/>
              </a:spcBef>
              <a:spcAft>
                <a:spcPts val="1000"/>
              </a:spcAft>
              <a:buNone/>
            </a:pPr>
            <a:r>
              <a:rPr lang="en-US" sz="6700" dirty="0">
                <a:effectLst/>
                <a:latin typeface="Calibri" panose="020F0502020204030204" pitchFamily="34" charset="0"/>
                <a:ea typeface="Times New Roman" panose="02020603050405020304" pitchFamily="18" charset="0"/>
                <a:cs typeface="Times New Roman" panose="02020603050405020304" pitchFamily="18" charset="0"/>
              </a:rPr>
              <a:t>Ana </a:t>
            </a:r>
            <a:r>
              <a:rPr lang="en-US" sz="6700" dirty="0" err="1">
                <a:effectLst/>
                <a:latin typeface="Calibri" panose="020F0502020204030204" pitchFamily="34" charset="0"/>
                <a:ea typeface="Times New Roman" panose="02020603050405020304" pitchFamily="18" charset="0"/>
                <a:cs typeface="Times New Roman" panose="02020603050405020304" pitchFamily="18" charset="0"/>
              </a:rPr>
              <a:t>waa</a:t>
            </a:r>
            <a:r>
              <a:rPr lang="en-US" sz="6700" dirty="0">
                <a:effectLst/>
                <a:latin typeface="Calibri" panose="020F0502020204030204" pitchFamily="34" charset="0"/>
                <a:ea typeface="Times New Roman" panose="02020603050405020304" pitchFamily="18" charset="0"/>
                <a:cs typeface="Times New Roman" panose="02020603050405020304" pitchFamily="18" charset="0"/>
              </a:rPr>
              <a:t> 35 </a:t>
            </a:r>
            <a:r>
              <a:rPr lang="en-US" sz="6700" dirty="0" err="1">
                <a:effectLst/>
                <a:latin typeface="Calibri" panose="020F0502020204030204" pitchFamily="34" charset="0"/>
                <a:ea typeface="Times New Roman" panose="02020603050405020304" pitchFamily="18" charset="0"/>
                <a:cs typeface="Times New Roman" panose="02020603050405020304" pitchFamily="18" charset="0"/>
              </a:rPr>
              <a:t>jir</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a:t>
            </a:r>
          </a:p>
          <a:p>
            <a:pPr marL="800100" lvl="1" indent="-342900">
              <a:lnSpc>
                <a:spcPct val="112000"/>
              </a:lnSpc>
              <a:spcBef>
                <a:spcPts val="1000"/>
              </a:spcBef>
              <a:spcAft>
                <a:spcPts val="0"/>
              </a:spcAft>
              <a:buFont typeface="Symbol" panose="05050102010706020507" pitchFamily="18" charset="2"/>
              <a:buChar char=""/>
            </a:pP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Waxay</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ku</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nooshahay</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Minnesota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waana</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qof</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ku</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jirta</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xaalada</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u="sng" dirty="0" err="1">
                <a:effectLst/>
                <a:latin typeface="Calibri" panose="020F0502020204030204" pitchFamily="34" charset="0"/>
                <a:ea typeface="Times New Roman" panose="02020603050405020304" pitchFamily="18" charset="0"/>
                <a:cs typeface="Times New Roman" panose="02020603050405020304" pitchFamily="18" charset="0"/>
              </a:rPr>
              <a:t>Tallaabada</a:t>
            </a:r>
            <a:r>
              <a:rPr lang="en-US" sz="3200" u="sng" dirty="0">
                <a:effectLst/>
                <a:latin typeface="Calibri" panose="020F0502020204030204" pitchFamily="34" charset="0"/>
                <a:ea typeface="Times New Roman" panose="02020603050405020304" pitchFamily="18" charset="0"/>
                <a:cs typeface="Times New Roman" panose="02020603050405020304" pitchFamily="18" charset="0"/>
              </a:rPr>
              <a:t> dib loo </a:t>
            </a:r>
            <a:r>
              <a:rPr lang="en-US" sz="3200" u="sng" dirty="0" err="1">
                <a:effectLst/>
                <a:latin typeface="Calibri" panose="020F0502020204030204" pitchFamily="34" charset="0"/>
                <a:ea typeface="Times New Roman" panose="02020603050405020304" pitchFamily="18" charset="0"/>
                <a:cs typeface="Times New Roman" panose="02020603050405020304" pitchFamily="18" charset="0"/>
              </a:rPr>
              <a:t>dhigay</a:t>
            </a:r>
            <a:r>
              <a:rPr lang="en-US" sz="320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u="sng" dirty="0" err="1">
                <a:effectLst/>
                <a:latin typeface="Calibri" panose="020F0502020204030204" pitchFamily="34" charset="0"/>
                <a:ea typeface="Times New Roman" panose="02020603050405020304" pitchFamily="18" charset="0"/>
                <a:cs typeface="Times New Roman" panose="02020603050405020304" pitchFamily="18" charset="0"/>
              </a:rPr>
              <a:t>ee</a:t>
            </a:r>
            <a:r>
              <a:rPr lang="en-US" sz="320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u="sng" dirty="0" err="1">
                <a:effectLst/>
                <a:latin typeface="Calibri" panose="020F0502020204030204" pitchFamily="34" charset="0"/>
                <a:ea typeface="Times New Roman" panose="02020603050405020304" pitchFamily="18" charset="0"/>
                <a:cs typeface="Times New Roman" panose="02020603050405020304" pitchFamily="18" charset="0"/>
              </a:rPr>
              <a:t>ku</a:t>
            </a:r>
            <a:r>
              <a:rPr lang="en-US" sz="320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u="sng" dirty="0" err="1">
                <a:effectLst/>
                <a:latin typeface="Calibri" panose="020F0502020204030204" pitchFamily="34" charset="0"/>
                <a:ea typeface="Times New Roman" panose="02020603050405020304" pitchFamily="18" charset="0"/>
                <a:cs typeface="Times New Roman" panose="02020603050405020304" pitchFamily="18" charset="0"/>
              </a:rPr>
              <a:t>imaatinka</a:t>
            </a:r>
            <a:r>
              <a:rPr lang="en-US" sz="320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u="sng" dirty="0" err="1">
                <a:effectLst/>
                <a:latin typeface="Calibri" panose="020F0502020204030204" pitchFamily="34" charset="0"/>
                <a:ea typeface="Times New Roman" panose="02020603050405020304" pitchFamily="18" charset="0"/>
                <a:cs typeface="Times New Roman" panose="02020603050405020304" pitchFamily="18" charset="0"/>
              </a:rPr>
              <a:t>carruurnimada</a:t>
            </a:r>
            <a:r>
              <a:rPr lang="en-US" sz="320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3200" u="sng" dirty="0">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Deferred Action for Childhood Arrivals</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 DACA). </a:t>
            </a:r>
          </a:p>
          <a:p>
            <a:pPr marL="800100" lvl="1" indent="-342900">
              <a:lnSpc>
                <a:spcPct val="112000"/>
              </a:lnSpc>
              <a:spcBef>
                <a:spcPts val="0"/>
              </a:spcBef>
              <a:spcAft>
                <a:spcPts val="0"/>
              </a:spcAft>
              <a:buFont typeface="Symbol" panose="05050102010706020507" pitchFamily="18" charset="2"/>
              <a:buChar char=""/>
            </a:pP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Mayna</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guursanin</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caruurna</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ma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leh</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a:t>
            </a:r>
          </a:p>
          <a:p>
            <a:pPr marL="800100" lvl="1" indent="-342900">
              <a:lnSpc>
                <a:spcPct val="112000"/>
              </a:lnSpc>
              <a:spcBef>
                <a:spcPts val="0"/>
              </a:spcBef>
              <a:spcAft>
                <a:spcPts val="0"/>
              </a:spcAft>
              <a:buFont typeface="Symbol" panose="05050102010706020507" pitchFamily="18" charset="2"/>
              <a:buChar char=""/>
            </a:pP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Wuxuu</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sameeyaa</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$2,500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bishii</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ama $30,000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sanadkii</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800100" lvl="1" indent="-342900">
              <a:lnSpc>
                <a:spcPct val="112000"/>
              </a:lnSpc>
              <a:spcBef>
                <a:spcPts val="0"/>
              </a:spcBef>
              <a:spcAft>
                <a:spcPts val="0"/>
              </a:spcAft>
              <a:buFont typeface="Symbol" panose="05050102010706020507" pitchFamily="18" charset="2"/>
              <a:buChar char=""/>
            </a:pP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Caymis</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ma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haysato</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shaqadeeduna</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ma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bixiso</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caymis</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caafimaad</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a:t>
            </a:r>
          </a:p>
          <a:p>
            <a:pPr marL="800100" lvl="1" indent="-342900">
              <a:lnSpc>
                <a:spcPct val="112000"/>
              </a:lnSpc>
              <a:spcBef>
                <a:spcPts val="0"/>
              </a:spcBef>
              <a:buFont typeface="Symbol" panose="05050102010706020507" pitchFamily="18" charset="2"/>
              <a:buChar char=""/>
            </a:pP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Talaabada</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xigta</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Dadka</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qaata</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DACA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waxay</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xaq</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u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lahaayeen</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MinnesotaCare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laga</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soo</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bilaabo</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2017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waxay</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raacaan</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u="sng" dirty="0" err="1">
                <a:effectLst/>
                <a:latin typeface="Calibri" panose="020F0502020204030204" pitchFamily="34" charset="0"/>
                <a:ea typeface="Times New Roman" panose="02020603050405020304" pitchFamily="18" charset="0"/>
                <a:cs typeface="Times New Roman" panose="02020603050405020304" pitchFamily="18" charset="0"/>
              </a:rPr>
              <a:t>nidaam</a:t>
            </a:r>
            <a:r>
              <a:rPr lang="en-US" sz="320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u="sng" dirty="0" err="1">
                <a:effectLst/>
                <a:latin typeface="Calibri" panose="020F0502020204030204" pitchFamily="34" charset="0"/>
                <a:ea typeface="Times New Roman" panose="02020603050405020304" pitchFamily="18" charset="0"/>
                <a:cs typeface="Times New Roman" panose="02020603050405020304" pitchFamily="18" charset="0"/>
              </a:rPr>
              <a:t>codsi</a:t>
            </a:r>
            <a:r>
              <a:rPr lang="en-US" sz="320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u="sng"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3200" u="sng"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u="sng" dirty="0" err="1">
                <a:effectLst/>
                <a:latin typeface="Calibri" panose="020F0502020204030204" pitchFamily="34" charset="0"/>
                <a:ea typeface="Times New Roman" panose="02020603050405020304" pitchFamily="18" charset="0"/>
                <a:cs typeface="Times New Roman" panose="02020603050405020304" pitchFamily="18" charset="0"/>
              </a:rPr>
              <a:t>gooni</a:t>
            </a:r>
            <a:r>
              <a:rPr lang="en-US" sz="3200" u="sng" dirty="0">
                <a:effectLst/>
                <a:latin typeface="Calibri" panose="020F0502020204030204" pitchFamily="34" charset="0"/>
                <a:ea typeface="Times New Roman" panose="02020603050405020304" pitchFamily="18" charset="0"/>
                <a:cs typeface="Times New Roman" panose="02020603050405020304" pitchFamily="18" charset="0"/>
              </a:rPr>
              <a:t> ah (</a:t>
            </a:r>
            <a:r>
              <a:rPr lang="en-US" sz="3200" u="sng" dirty="0">
                <a:effectLst/>
                <a:latin typeface="Calibri" panose="020F050202020403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different application process</a:t>
            </a:r>
            <a:r>
              <a:rPr lang="en-US" sz="3200" u="sng"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4" name="Date Placeholder 3">
            <a:extLst>
              <a:ext uri="{FF2B5EF4-FFF2-40B4-BE49-F238E27FC236}">
                <a16:creationId xmlns:a16="http://schemas.microsoft.com/office/drawing/2014/main" id="{4A82072E-870A-732C-1B64-F16C9DC44E70}"/>
              </a:ext>
            </a:extLst>
          </p:cNvPr>
          <p:cNvSpPr>
            <a:spLocks noGrp="1"/>
          </p:cNvSpPr>
          <p:nvPr>
            <p:ph type="dt" sz="half" idx="4294967295"/>
          </p:nvPr>
        </p:nvSpPr>
        <p:spPr>
          <a:xfrm>
            <a:off x="0" y="6356350"/>
            <a:ext cx="1358900" cy="365125"/>
          </a:xfrm>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48D00D9E-443A-A629-DC97-9DA6E59EAF3C}"/>
              </a:ext>
            </a:extLst>
          </p:cNvPr>
          <p:cNvSpPr>
            <a:spLocks noGrp="1"/>
          </p:cNvSpPr>
          <p:nvPr>
            <p:ph type="ftr" sz="quarter" idx="4294967295"/>
          </p:nvPr>
        </p:nvSpPr>
        <p:spPr>
          <a:xfrm>
            <a:off x="0" y="6356350"/>
            <a:ext cx="5588000" cy="365125"/>
          </a:xfrm>
        </p:spPr>
        <p:txBody>
          <a:bodyPr/>
          <a:lstStyle/>
          <a:p>
            <a:r>
              <a:rPr lang="en-US"/>
              <a:t>Minnesota Department of Human Services| mn.gov/dhs</a:t>
            </a:r>
            <a:endParaRPr lang="en-US" dirty="0"/>
          </a:p>
        </p:txBody>
      </p:sp>
      <p:sp>
        <p:nvSpPr>
          <p:cNvPr id="6" name="Slide Number Placeholder 5">
            <a:extLst>
              <a:ext uri="{FF2B5EF4-FFF2-40B4-BE49-F238E27FC236}">
                <a16:creationId xmlns:a16="http://schemas.microsoft.com/office/drawing/2014/main" id="{468C2321-8FF9-EFC9-DCD0-C6C2929DDFCC}"/>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26890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DAE8-A8AB-10EC-3868-2AD5BE19E4EC}"/>
              </a:ext>
            </a:extLst>
          </p:cNvPr>
          <p:cNvSpPr>
            <a:spLocks noGrp="1"/>
          </p:cNvSpPr>
          <p:nvPr>
            <p:ph type="title"/>
          </p:nvPr>
        </p:nvSpPr>
        <p:spPr/>
        <p:txBody>
          <a:bodyPr/>
          <a:lstStyle/>
          <a:p>
            <a:r>
              <a:rPr lang="en-US" dirty="0" err="1"/>
              <a:t>Tusaalooyinka</a:t>
            </a:r>
            <a:r>
              <a:rPr lang="en-US" dirty="0"/>
              <a:t> </a:t>
            </a:r>
            <a:r>
              <a:rPr lang="en-US" dirty="0" err="1"/>
              <a:t>dadka</a:t>
            </a:r>
            <a:r>
              <a:rPr lang="en-US" dirty="0"/>
              <a:t> </a:t>
            </a:r>
            <a:r>
              <a:rPr lang="en-US" dirty="0" err="1"/>
              <a:t>laga</a:t>
            </a:r>
            <a:r>
              <a:rPr lang="en-US" dirty="0"/>
              <a:t> </a:t>
            </a:r>
            <a:r>
              <a:rPr lang="en-US" dirty="0" err="1"/>
              <a:t>yaabo</a:t>
            </a:r>
            <a:r>
              <a:rPr lang="en-US" dirty="0"/>
              <a:t> </a:t>
            </a:r>
            <a:r>
              <a:rPr lang="en-US" dirty="0" err="1"/>
              <a:t>inay</a:t>
            </a:r>
            <a:r>
              <a:rPr lang="en-US" dirty="0"/>
              <a:t> u </a:t>
            </a:r>
            <a:r>
              <a:rPr lang="en-US" dirty="0" err="1"/>
              <a:t>xaq</a:t>
            </a:r>
            <a:r>
              <a:rPr lang="en-US" dirty="0"/>
              <a:t> u </a:t>
            </a:r>
            <a:r>
              <a:rPr lang="en-US" dirty="0" err="1"/>
              <a:t>yeeshaan</a:t>
            </a:r>
            <a:endParaRPr lang="en-US" dirty="0"/>
          </a:p>
        </p:txBody>
      </p:sp>
      <p:pic>
        <p:nvPicPr>
          <p:cNvPr id="16" name="Picture Placeholder 15" descr="A person holding a person&#10;&#10;Description automatically generated with low confidence">
            <a:extLst>
              <a:ext uri="{FF2B5EF4-FFF2-40B4-BE49-F238E27FC236}">
                <a16:creationId xmlns:a16="http://schemas.microsoft.com/office/drawing/2014/main" id="{234C1293-5AA1-BF25-C824-9AF6C5F864D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889" b="8889"/>
          <a:stretch>
            <a:fillRect/>
          </a:stretch>
        </p:blipFill>
        <p:spPr/>
      </p:pic>
      <p:sp>
        <p:nvSpPr>
          <p:cNvPr id="8" name="Content Placeholder 7">
            <a:extLst>
              <a:ext uri="{FF2B5EF4-FFF2-40B4-BE49-F238E27FC236}">
                <a16:creationId xmlns:a16="http://schemas.microsoft.com/office/drawing/2014/main" id="{25A509B9-F4A3-16AE-0757-90AB1447665C}"/>
              </a:ext>
            </a:extLst>
          </p:cNvPr>
          <p:cNvSpPr>
            <a:spLocks noGrp="1"/>
          </p:cNvSpPr>
          <p:nvPr>
            <p:ph idx="1"/>
          </p:nvPr>
        </p:nvSpPr>
        <p:spPr>
          <a:xfrm>
            <a:off x="0" y="1463041"/>
            <a:ext cx="5683624" cy="5258434"/>
          </a:xfrm>
        </p:spPr>
        <p:txBody>
          <a:bodyPr>
            <a:normAutofit fontScale="25000" lnSpcReduction="20000"/>
          </a:bodyPr>
          <a:lstStyle/>
          <a:p>
            <a:pPr marL="0" marR="0" indent="0">
              <a:lnSpc>
                <a:spcPct val="112000"/>
              </a:lnSpc>
              <a:spcBef>
                <a:spcPts val="1000"/>
              </a:spcBef>
              <a:spcAft>
                <a:spcPts val="1000"/>
              </a:spcAft>
              <a:buNone/>
            </a:pPr>
            <a:r>
              <a:rPr lang="en-US" sz="9600" dirty="0">
                <a:effectLst/>
                <a:latin typeface="Calibri" panose="020F0502020204030204" pitchFamily="34" charset="0"/>
                <a:ea typeface="MS Gothic" panose="020B0609070205080204" pitchFamily="49" charset="-128"/>
                <a:cs typeface="Segoe UI" panose="020B0502040204020203" pitchFamily="34" charset="0"/>
              </a:rPr>
              <a:t>Maria </a:t>
            </a:r>
            <a:r>
              <a:rPr lang="en-US" sz="9600" dirty="0" err="1">
                <a:effectLst/>
                <a:latin typeface="Calibri" panose="020F0502020204030204" pitchFamily="34" charset="0"/>
                <a:ea typeface="MS Gothic" panose="020B0609070205080204" pitchFamily="49" charset="-128"/>
                <a:cs typeface="Segoe UI" panose="020B0502040204020203" pitchFamily="34" charset="0"/>
              </a:rPr>
              <a:t>waa</a:t>
            </a:r>
            <a:r>
              <a:rPr lang="en-US" sz="9600" dirty="0">
                <a:effectLst/>
                <a:latin typeface="Calibri" panose="020F0502020204030204" pitchFamily="34" charset="0"/>
                <a:ea typeface="MS Gothic" panose="020B0609070205080204" pitchFamily="49" charset="-128"/>
                <a:cs typeface="Segoe UI" panose="020B0502040204020203" pitchFamily="34" charset="0"/>
              </a:rPr>
              <a:t> 32 </a:t>
            </a:r>
            <a:r>
              <a:rPr lang="en-US" sz="9600" dirty="0" err="1">
                <a:effectLst/>
                <a:latin typeface="Calibri" panose="020F0502020204030204" pitchFamily="34" charset="0"/>
                <a:ea typeface="MS Gothic" panose="020B0609070205080204" pitchFamily="49" charset="-128"/>
                <a:cs typeface="Segoe UI" panose="020B0502040204020203" pitchFamily="34" charset="0"/>
              </a:rPr>
              <a:t>jir</a:t>
            </a:r>
            <a:r>
              <a:rPr lang="en-US" sz="9600" dirty="0">
                <a:effectLst/>
                <a:latin typeface="Calibri" panose="020F0502020204030204" pitchFamily="34" charset="0"/>
                <a:ea typeface="MS Gothic" panose="020B0609070205080204" pitchFamily="49" charset="-128"/>
                <a:cs typeface="Segoe UI" panose="020B0502040204020203" pitchFamily="34" charset="0"/>
              </a:rPr>
              <a:t>.</a:t>
            </a:r>
            <a:endParaRPr lang="en-US" sz="9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1000"/>
              </a:spcBef>
              <a:spcAft>
                <a:spcPts val="0"/>
              </a:spcAft>
              <a:buFont typeface="Symbol" panose="05050102010706020507" pitchFamily="18" charset="2"/>
              <a:buChar char=""/>
            </a:pPr>
            <a:r>
              <a:rPr lang="en-US" sz="7200" dirty="0" err="1">
                <a:effectLst/>
                <a:latin typeface="Calibri" panose="020F0502020204030204" pitchFamily="34" charset="0"/>
                <a:ea typeface="MS Gothic" panose="020B0609070205080204" pitchFamily="49" charset="-128"/>
                <a:cs typeface="Segoe UI" panose="020B0502040204020203" pitchFamily="34" charset="0"/>
              </a:rPr>
              <a:t>Waxay</a:t>
            </a:r>
            <a:r>
              <a:rPr lang="en-US" sz="7200" dirty="0">
                <a:effectLst/>
                <a:latin typeface="Calibri" panose="020F0502020204030204" pitchFamily="34" charset="0"/>
                <a:ea typeface="MS Gothic" panose="020B0609070205080204" pitchFamily="49" charset="-128"/>
                <a:cs typeface="Segoe UI" panose="020B0502040204020203" pitchFamily="34" charset="0"/>
              </a:rPr>
              <a:t> </a:t>
            </a:r>
            <a:r>
              <a:rPr lang="en-US" sz="7200" dirty="0" err="1">
                <a:effectLst/>
                <a:latin typeface="Calibri" panose="020F0502020204030204" pitchFamily="34" charset="0"/>
                <a:ea typeface="MS Gothic" panose="020B0609070205080204" pitchFamily="49" charset="-128"/>
                <a:cs typeface="Segoe UI" panose="020B0502040204020203" pitchFamily="34" charset="0"/>
              </a:rPr>
              <a:t>ku</a:t>
            </a:r>
            <a:r>
              <a:rPr lang="en-US" sz="7200" dirty="0">
                <a:effectLst/>
                <a:latin typeface="Calibri" panose="020F0502020204030204" pitchFamily="34" charset="0"/>
                <a:ea typeface="MS Gothic" panose="020B0609070205080204" pitchFamily="49" charset="-128"/>
                <a:cs typeface="Segoe UI" panose="020B0502040204020203" pitchFamily="34" charset="0"/>
              </a:rPr>
              <a:t> </a:t>
            </a:r>
            <a:r>
              <a:rPr lang="en-US" sz="7200" dirty="0" err="1">
                <a:effectLst/>
                <a:latin typeface="Calibri" panose="020F0502020204030204" pitchFamily="34" charset="0"/>
                <a:ea typeface="MS Gothic" panose="020B0609070205080204" pitchFamily="49" charset="-128"/>
                <a:cs typeface="Segoe UI" panose="020B0502040204020203" pitchFamily="34" charset="0"/>
              </a:rPr>
              <a:t>nooshahay</a:t>
            </a:r>
            <a:r>
              <a:rPr lang="en-US" sz="7200" dirty="0">
                <a:effectLst/>
                <a:latin typeface="Calibri" panose="020F0502020204030204" pitchFamily="34" charset="0"/>
                <a:ea typeface="MS Gothic" panose="020B0609070205080204" pitchFamily="49" charset="-128"/>
                <a:cs typeface="Segoe UI" panose="020B0502040204020203" pitchFamily="34" charset="0"/>
              </a:rPr>
              <a:t> Minnesota </a:t>
            </a:r>
            <a:r>
              <a:rPr lang="en-US" sz="7200" dirty="0" err="1">
                <a:effectLst/>
                <a:latin typeface="Calibri" panose="020F0502020204030204" pitchFamily="34" charset="0"/>
                <a:ea typeface="MS Gothic" panose="020B0609070205080204" pitchFamily="49" charset="-128"/>
                <a:cs typeface="Segoe UI" panose="020B0502040204020203" pitchFamily="34" charset="0"/>
              </a:rPr>
              <a:t>waxayna</a:t>
            </a:r>
            <a:r>
              <a:rPr lang="en-US" sz="7200" dirty="0">
                <a:effectLst/>
                <a:latin typeface="Calibri" panose="020F0502020204030204" pitchFamily="34" charset="0"/>
                <a:ea typeface="MS Gothic" panose="020B0609070205080204" pitchFamily="49" charset="-128"/>
                <a:cs typeface="Segoe UI" panose="020B0502040204020203" pitchFamily="34" charset="0"/>
              </a:rPr>
              <a:t> </a:t>
            </a:r>
            <a:r>
              <a:rPr lang="en-US" sz="7200" dirty="0" err="1">
                <a:effectLst/>
                <a:latin typeface="Calibri" panose="020F0502020204030204" pitchFamily="34" charset="0"/>
                <a:ea typeface="MS Gothic" panose="020B0609070205080204" pitchFamily="49" charset="-128"/>
                <a:cs typeface="Segoe UI" panose="020B0502040204020203" pitchFamily="34" charset="0"/>
              </a:rPr>
              <a:t>codsatay</a:t>
            </a:r>
            <a:r>
              <a:rPr lang="en-US" sz="7200" dirty="0">
                <a:effectLst/>
                <a:latin typeface="Calibri" panose="020F0502020204030204" pitchFamily="34" charset="0"/>
                <a:ea typeface="MS Gothic" panose="020B0609070205080204" pitchFamily="49" charset="-128"/>
                <a:cs typeface="Segoe UI" panose="020B0502040204020203" pitchFamily="34" charset="0"/>
              </a:rPr>
              <a:t> </a:t>
            </a:r>
            <a:r>
              <a:rPr lang="en-US" sz="7200" dirty="0" err="1">
                <a:effectLst/>
                <a:latin typeface="Calibri" panose="020F0502020204030204" pitchFamily="34" charset="0"/>
                <a:ea typeface="MS Gothic" panose="020B0609070205080204" pitchFamily="49" charset="-128"/>
                <a:cs typeface="Segoe UI" panose="020B0502040204020203" pitchFamily="34" charset="0"/>
              </a:rPr>
              <a:t>magangalyo</a:t>
            </a:r>
            <a:r>
              <a:rPr lang="en-US" sz="7200" dirty="0">
                <a:effectLst/>
                <a:latin typeface="Calibri" panose="020F0502020204030204" pitchFamily="34" charset="0"/>
                <a:ea typeface="MS Gothic" panose="020B0609070205080204" pitchFamily="49" charset="-128"/>
                <a:cs typeface="Segoe UI" panose="020B0502040204020203" pitchFamily="34" charset="0"/>
              </a:rPr>
              <a:t>, </a:t>
            </a:r>
            <a:r>
              <a:rPr lang="en-US" sz="7200" dirty="0" err="1">
                <a:effectLst/>
                <a:latin typeface="Calibri" panose="020F0502020204030204" pitchFamily="34" charset="0"/>
                <a:ea typeface="MS Gothic" panose="020B0609070205080204" pitchFamily="49" charset="-128"/>
                <a:cs typeface="Segoe UI" panose="020B0502040204020203" pitchFamily="34" charset="0"/>
              </a:rPr>
              <a:t>laakiin</a:t>
            </a:r>
            <a:r>
              <a:rPr lang="en-US" sz="7200" dirty="0">
                <a:effectLst/>
                <a:latin typeface="Calibri" panose="020F0502020204030204" pitchFamily="34" charset="0"/>
                <a:ea typeface="MS Gothic" panose="020B0609070205080204" pitchFamily="49" charset="-128"/>
                <a:cs typeface="Segoe UI" panose="020B0502040204020203" pitchFamily="34" charset="0"/>
              </a:rPr>
              <a:t> </a:t>
            </a:r>
            <a:r>
              <a:rPr lang="en-US" sz="7200" dirty="0" err="1">
                <a:effectLst/>
                <a:latin typeface="Calibri" panose="020F0502020204030204" pitchFamily="34" charset="0"/>
                <a:ea typeface="MS Gothic" panose="020B0609070205080204" pitchFamily="49" charset="-128"/>
                <a:cs typeface="Segoe UI" panose="020B0502040204020203" pitchFamily="34" charset="0"/>
              </a:rPr>
              <a:t>weli</a:t>
            </a:r>
            <a:r>
              <a:rPr lang="en-US" sz="7200" dirty="0">
                <a:effectLst/>
                <a:latin typeface="Calibri" panose="020F0502020204030204" pitchFamily="34" charset="0"/>
                <a:ea typeface="MS Gothic" panose="020B0609070205080204" pitchFamily="49" charset="-128"/>
                <a:cs typeface="Segoe UI" panose="020B0502040204020203" pitchFamily="34" charset="0"/>
              </a:rPr>
              <a:t> </a:t>
            </a:r>
            <a:r>
              <a:rPr lang="en-US" sz="7200" dirty="0" err="1">
                <a:effectLst/>
                <a:latin typeface="Calibri" panose="020F0502020204030204" pitchFamily="34" charset="0"/>
                <a:ea typeface="MS Gothic" panose="020B0609070205080204" pitchFamily="49" charset="-128"/>
                <a:cs typeface="Segoe UI" panose="020B0502040204020203" pitchFamily="34" charset="0"/>
              </a:rPr>
              <a:t>mayna</a:t>
            </a:r>
            <a:r>
              <a:rPr lang="en-US" sz="7200" dirty="0">
                <a:effectLst/>
                <a:latin typeface="Calibri" panose="020F0502020204030204" pitchFamily="34" charset="0"/>
                <a:ea typeface="MS Gothic" panose="020B0609070205080204" pitchFamily="49" charset="-128"/>
                <a:cs typeface="Segoe UI" panose="020B0502040204020203" pitchFamily="34" charset="0"/>
              </a:rPr>
              <a:t> </a:t>
            </a:r>
            <a:r>
              <a:rPr lang="en-US" sz="7200" dirty="0" err="1">
                <a:effectLst/>
                <a:latin typeface="Calibri" panose="020F0502020204030204" pitchFamily="34" charset="0"/>
                <a:ea typeface="MS Gothic" panose="020B0609070205080204" pitchFamily="49" charset="-128"/>
                <a:cs typeface="Segoe UI" panose="020B0502040204020203" pitchFamily="34" charset="0"/>
              </a:rPr>
              <a:t>helin</a:t>
            </a:r>
            <a:r>
              <a:rPr lang="en-US" sz="7200" dirty="0">
                <a:effectLst/>
                <a:latin typeface="Calibri" panose="020F0502020204030204" pitchFamily="34" charset="0"/>
                <a:ea typeface="MS Gothic" panose="020B0609070205080204" pitchFamily="49" charset="-128"/>
                <a:cs typeface="Segoe UI" panose="020B0502040204020203" pitchFamily="34" charset="0"/>
              </a:rPr>
              <a:t> </a:t>
            </a:r>
            <a:r>
              <a:rPr lang="en-US" sz="7200" dirty="0" err="1">
                <a:effectLst/>
                <a:latin typeface="Calibri" panose="020F0502020204030204" pitchFamily="34" charset="0"/>
                <a:ea typeface="MS Gothic" panose="020B0609070205080204" pitchFamily="49" charset="-128"/>
                <a:cs typeface="Segoe UI" panose="020B0502040204020203" pitchFamily="34" charset="0"/>
              </a:rPr>
              <a:t>ogolaanshaha</a:t>
            </a:r>
            <a:r>
              <a:rPr lang="en-US" sz="7200" dirty="0">
                <a:effectLst/>
                <a:latin typeface="Calibri" panose="020F0502020204030204" pitchFamily="34" charset="0"/>
                <a:ea typeface="MS Gothic" panose="020B0609070205080204" pitchFamily="49" charset="-128"/>
                <a:cs typeface="Segoe UI" panose="020B0502040204020203" pitchFamily="34" charset="0"/>
              </a:rPr>
              <a:t> </a:t>
            </a:r>
            <a:r>
              <a:rPr lang="en-US" sz="7200" dirty="0" err="1">
                <a:effectLst/>
                <a:latin typeface="Calibri" panose="020F0502020204030204" pitchFamily="34" charset="0"/>
                <a:ea typeface="MS Gothic" panose="020B0609070205080204" pitchFamily="49" charset="-128"/>
                <a:cs typeface="Segoe UI" panose="020B0502040204020203" pitchFamily="34" charset="0"/>
              </a:rPr>
              <a:t>shaqada</a:t>
            </a:r>
            <a:r>
              <a:rPr lang="en-US" sz="7200" dirty="0">
                <a:effectLst/>
                <a:latin typeface="Calibri" panose="020F0502020204030204" pitchFamily="34" charset="0"/>
                <a:ea typeface="MS Gothic" panose="020B0609070205080204" pitchFamily="49" charset="-128"/>
                <a:cs typeface="Segoe UI" panose="020B0502040204020203" pitchFamily="34" charset="0"/>
              </a:rPr>
              <a:t>.</a:t>
            </a:r>
            <a:endParaRPr lang="en-US" sz="7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7200" dirty="0" err="1">
                <a:effectLst/>
                <a:latin typeface="Calibri" panose="020F0502020204030204" pitchFamily="34" charset="0"/>
                <a:ea typeface="MS Gothic" panose="020B0609070205080204" pitchFamily="49" charset="-128"/>
                <a:cs typeface="Segoe UI" panose="020B0502040204020203" pitchFamily="34" charset="0"/>
              </a:rPr>
              <a:t>Waxay</a:t>
            </a:r>
            <a:r>
              <a:rPr lang="en-US" sz="7200" dirty="0">
                <a:effectLst/>
                <a:latin typeface="Calibri" panose="020F0502020204030204" pitchFamily="34" charset="0"/>
                <a:ea typeface="MS Gothic" panose="020B0609070205080204" pitchFamily="49" charset="-128"/>
                <a:cs typeface="Segoe UI" panose="020B0502040204020203" pitchFamily="34" charset="0"/>
              </a:rPr>
              <a:t> </a:t>
            </a:r>
            <a:r>
              <a:rPr lang="en-US" sz="7200" dirty="0" err="1">
                <a:effectLst/>
                <a:latin typeface="Calibri" panose="020F0502020204030204" pitchFamily="34" charset="0"/>
                <a:ea typeface="MS Gothic" panose="020B0609070205080204" pitchFamily="49" charset="-128"/>
                <a:cs typeface="Segoe UI" panose="020B0502040204020203" pitchFamily="34" charset="0"/>
              </a:rPr>
              <a:t>haysataa</a:t>
            </a:r>
            <a:r>
              <a:rPr lang="en-US" sz="7200" dirty="0">
                <a:effectLst/>
                <a:latin typeface="Calibri" panose="020F0502020204030204" pitchFamily="34" charset="0"/>
                <a:ea typeface="MS Gothic" panose="020B0609070205080204" pitchFamily="49" charset="-128"/>
                <a:cs typeface="Segoe UI" panose="020B0502040204020203" pitchFamily="34" charset="0"/>
              </a:rPr>
              <a:t> </a:t>
            </a:r>
            <a:r>
              <a:rPr lang="en-US" sz="7200" dirty="0" err="1">
                <a:effectLst/>
                <a:latin typeface="Calibri" panose="020F0502020204030204" pitchFamily="34" charset="0"/>
                <a:ea typeface="MS Gothic" panose="020B0609070205080204" pitchFamily="49" charset="-128"/>
                <a:cs typeface="Segoe UI" panose="020B0502040204020203" pitchFamily="34" charset="0"/>
              </a:rPr>
              <a:t>ilmo</a:t>
            </a:r>
            <a:r>
              <a:rPr lang="en-US" sz="7200" dirty="0">
                <a:effectLst/>
                <a:latin typeface="Calibri" panose="020F0502020204030204" pitchFamily="34" charset="0"/>
                <a:ea typeface="MS Gothic" panose="020B0609070205080204" pitchFamily="49" charset="-128"/>
                <a:cs typeface="Segoe UI" panose="020B0502040204020203" pitchFamily="34" charset="0"/>
              </a:rPr>
              <a:t> 10 </a:t>
            </a:r>
            <a:r>
              <a:rPr lang="en-US" sz="7200" dirty="0" err="1">
                <a:effectLst/>
                <a:latin typeface="Calibri" panose="020F0502020204030204" pitchFamily="34" charset="0"/>
                <a:ea typeface="MS Gothic" panose="020B0609070205080204" pitchFamily="49" charset="-128"/>
                <a:cs typeface="Segoe UI" panose="020B0502040204020203" pitchFamily="34" charset="0"/>
              </a:rPr>
              <a:t>jir</a:t>
            </a:r>
            <a:r>
              <a:rPr lang="en-US" sz="7200" dirty="0">
                <a:effectLst/>
                <a:latin typeface="Calibri" panose="020F0502020204030204" pitchFamily="34" charset="0"/>
                <a:ea typeface="MS Gothic" panose="020B0609070205080204" pitchFamily="49" charset="-128"/>
                <a:cs typeface="Segoe UI" panose="020B0502040204020203" pitchFamily="34" charset="0"/>
              </a:rPr>
              <a:t> ah </a:t>
            </a:r>
            <a:r>
              <a:rPr lang="en-US" sz="7200" dirty="0" err="1">
                <a:effectLst/>
                <a:latin typeface="Calibri" panose="020F0502020204030204" pitchFamily="34" charset="0"/>
                <a:ea typeface="MS Gothic" panose="020B0609070205080204" pitchFamily="49" charset="-128"/>
                <a:cs typeface="Segoe UI" panose="020B0502040204020203" pitchFamily="34" charset="0"/>
              </a:rPr>
              <a:t>oo</a:t>
            </a:r>
            <a:r>
              <a:rPr lang="en-US" sz="7200" dirty="0">
                <a:effectLst/>
                <a:latin typeface="Calibri" panose="020F0502020204030204" pitchFamily="34" charset="0"/>
                <a:ea typeface="MS Gothic" panose="020B0609070205080204" pitchFamily="49" charset="-128"/>
                <a:cs typeface="Segoe UI" panose="020B0502040204020203" pitchFamily="34" charset="0"/>
              </a:rPr>
              <a:t> </a:t>
            </a:r>
            <a:r>
              <a:rPr lang="en-US" sz="7200" dirty="0" err="1">
                <a:effectLst/>
                <a:latin typeface="Calibri" panose="020F0502020204030204" pitchFamily="34" charset="0"/>
                <a:ea typeface="MS Gothic" panose="020B0609070205080204" pitchFamily="49" charset="-128"/>
                <a:cs typeface="Segoe UI" panose="020B0502040204020203" pitchFamily="34" charset="0"/>
              </a:rPr>
              <a:t>arjigiisa</a:t>
            </a:r>
            <a:r>
              <a:rPr lang="en-US" sz="7200" dirty="0">
                <a:effectLst/>
                <a:latin typeface="Calibri" panose="020F0502020204030204" pitchFamily="34" charset="0"/>
                <a:ea typeface="MS Gothic" panose="020B0609070205080204" pitchFamily="49" charset="-128"/>
                <a:cs typeface="Segoe UI" panose="020B0502040204020203" pitchFamily="34" charset="0"/>
              </a:rPr>
              <a:t> </a:t>
            </a:r>
            <a:r>
              <a:rPr lang="en-US" sz="7200" dirty="0" err="1">
                <a:effectLst/>
                <a:latin typeface="Calibri" panose="020F0502020204030204" pitchFamily="34" charset="0"/>
                <a:ea typeface="MS Gothic" panose="020B0609070205080204" pitchFamily="49" charset="-128"/>
                <a:cs typeface="Segoe UI" panose="020B0502040204020203" pitchFamily="34" charset="0"/>
              </a:rPr>
              <a:t>magangelyadu</a:t>
            </a:r>
            <a:r>
              <a:rPr lang="en-US" sz="7200" dirty="0">
                <a:effectLst/>
                <a:latin typeface="Calibri" panose="020F0502020204030204" pitchFamily="34" charset="0"/>
                <a:ea typeface="MS Gothic" panose="020B0609070205080204" pitchFamily="49" charset="-128"/>
                <a:cs typeface="Segoe UI" panose="020B0502040204020203" pitchFamily="34" charset="0"/>
              </a:rPr>
              <a:t> </a:t>
            </a:r>
            <a:r>
              <a:rPr lang="en-US" sz="7200" dirty="0" err="1">
                <a:effectLst/>
                <a:latin typeface="Calibri" panose="020F0502020204030204" pitchFamily="34" charset="0"/>
                <a:ea typeface="MS Gothic" panose="020B0609070205080204" pitchFamily="49" charset="-128"/>
                <a:cs typeface="Segoe UI" panose="020B0502040204020203" pitchFamily="34" charset="0"/>
              </a:rPr>
              <a:t>uu</a:t>
            </a:r>
            <a:r>
              <a:rPr lang="en-US" sz="7200" dirty="0">
                <a:effectLst/>
                <a:latin typeface="Calibri" panose="020F0502020204030204" pitchFamily="34" charset="0"/>
                <a:ea typeface="MS Gothic" panose="020B0609070205080204" pitchFamily="49" charset="-128"/>
                <a:cs typeface="Segoe UI" panose="020B0502040204020203" pitchFamily="34" charset="0"/>
              </a:rPr>
              <a:t> </a:t>
            </a:r>
            <a:r>
              <a:rPr lang="en-US" sz="7200" dirty="0" err="1">
                <a:effectLst/>
                <a:latin typeface="Calibri" panose="020F0502020204030204" pitchFamily="34" charset="0"/>
                <a:ea typeface="MS Gothic" panose="020B0609070205080204" pitchFamily="49" charset="-128"/>
                <a:cs typeface="Segoe UI" panose="020B0502040204020203" pitchFamily="34" charset="0"/>
              </a:rPr>
              <a:t>sugitaan</a:t>
            </a:r>
            <a:r>
              <a:rPr lang="en-US" sz="7200" dirty="0">
                <a:effectLst/>
                <a:latin typeface="Calibri" panose="020F0502020204030204" pitchFamily="34" charset="0"/>
                <a:ea typeface="MS Gothic" panose="020B0609070205080204" pitchFamily="49" charset="-128"/>
                <a:cs typeface="Segoe UI" panose="020B0502040204020203" pitchFamily="34" charset="0"/>
              </a:rPr>
              <a:t> </a:t>
            </a:r>
            <a:r>
              <a:rPr lang="en-US" sz="7200" dirty="0" err="1">
                <a:effectLst/>
                <a:latin typeface="Calibri" panose="020F0502020204030204" pitchFamily="34" charset="0"/>
                <a:ea typeface="MS Gothic" panose="020B0609070205080204" pitchFamily="49" charset="-128"/>
                <a:cs typeface="Segoe UI" panose="020B0502040204020203" pitchFamily="34" charset="0"/>
              </a:rPr>
              <a:t>ku</a:t>
            </a:r>
            <a:r>
              <a:rPr lang="en-US" sz="7200" dirty="0">
                <a:effectLst/>
                <a:latin typeface="Calibri" panose="020F0502020204030204" pitchFamily="34" charset="0"/>
                <a:ea typeface="MS Gothic" panose="020B0609070205080204" pitchFamily="49" charset="-128"/>
                <a:cs typeface="Segoe UI" panose="020B0502040204020203" pitchFamily="34" charset="0"/>
              </a:rPr>
              <a:t> </a:t>
            </a:r>
            <a:r>
              <a:rPr lang="en-US" sz="7200" dirty="0" err="1">
                <a:effectLst/>
                <a:latin typeface="Calibri" panose="020F0502020204030204" pitchFamily="34" charset="0"/>
                <a:ea typeface="MS Gothic" panose="020B0609070205080204" pitchFamily="49" charset="-128"/>
                <a:cs typeface="Segoe UI" panose="020B0502040204020203" pitchFamily="34" charset="0"/>
              </a:rPr>
              <a:t>jiro</a:t>
            </a:r>
            <a:r>
              <a:rPr lang="en-US" sz="7200" dirty="0">
                <a:effectLst/>
                <a:latin typeface="Calibri" panose="020F0502020204030204" pitchFamily="34" charset="0"/>
                <a:ea typeface="MS Gothic" panose="020B0609070205080204" pitchFamily="49" charset="-128"/>
                <a:cs typeface="Segoe UI" panose="020B0502040204020203" pitchFamily="34" charset="0"/>
              </a:rPr>
              <a:t> wax ka yar 180 </a:t>
            </a:r>
            <a:r>
              <a:rPr lang="en-US" sz="7200" dirty="0" err="1">
                <a:effectLst/>
                <a:latin typeface="Calibri" panose="020F0502020204030204" pitchFamily="34" charset="0"/>
                <a:ea typeface="MS Gothic" panose="020B0609070205080204" pitchFamily="49" charset="-128"/>
                <a:cs typeface="Segoe UI" panose="020B0502040204020203" pitchFamily="34" charset="0"/>
              </a:rPr>
              <a:t>maalmood</a:t>
            </a:r>
            <a:r>
              <a:rPr lang="en-US" sz="7200" dirty="0">
                <a:effectLst/>
                <a:latin typeface="Calibri" panose="020F0502020204030204" pitchFamily="34" charset="0"/>
                <a:ea typeface="MS Gothic" panose="020B0609070205080204" pitchFamily="49" charset="-128"/>
                <a:cs typeface="Segoe UI" panose="020B0502040204020203" pitchFamily="34" charset="0"/>
              </a:rPr>
              <a:t>.</a:t>
            </a:r>
            <a:r>
              <a:rPr lang="en-US" sz="72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US" sz="7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7200" dirty="0" err="1">
                <a:effectLst/>
                <a:latin typeface="Calibri" panose="020F0502020204030204" pitchFamily="34" charset="0"/>
                <a:ea typeface="Times New Roman" panose="02020603050405020304" pitchFamily="18" charset="0"/>
                <a:cs typeface="Calibri" panose="020F0502020204030204" pitchFamily="34" charset="0"/>
              </a:rPr>
              <a:t>Iyadu</a:t>
            </a:r>
            <a:r>
              <a:rPr lang="en-US" sz="7200" dirty="0">
                <a:effectLst/>
                <a:latin typeface="Calibri" panose="020F0502020204030204" pitchFamily="34" charset="0"/>
                <a:ea typeface="Times New Roman" panose="02020603050405020304" pitchFamily="18" charset="0"/>
                <a:cs typeface="Calibri" panose="020F0502020204030204" pitchFamily="34" charset="0"/>
              </a:rPr>
              <a:t> </a:t>
            </a:r>
            <a:r>
              <a:rPr lang="en-US" sz="7200" dirty="0" err="1">
                <a:effectLst/>
                <a:latin typeface="Calibri" panose="020F0502020204030204" pitchFamily="34" charset="0"/>
                <a:ea typeface="Times New Roman" panose="02020603050405020304" pitchFamily="18" charset="0"/>
                <a:cs typeface="Calibri" panose="020F0502020204030204" pitchFamily="34" charset="0"/>
              </a:rPr>
              <a:t>hadda</a:t>
            </a:r>
            <a:r>
              <a:rPr lang="en-US" sz="7200" dirty="0">
                <a:effectLst/>
                <a:latin typeface="Calibri" panose="020F0502020204030204" pitchFamily="34" charset="0"/>
                <a:ea typeface="Times New Roman" panose="02020603050405020304" pitchFamily="18" charset="0"/>
                <a:cs typeface="Calibri" panose="020F0502020204030204" pitchFamily="34" charset="0"/>
              </a:rPr>
              <a:t> </a:t>
            </a:r>
            <a:r>
              <a:rPr lang="en-US" sz="7200" dirty="0" err="1">
                <a:effectLst/>
                <a:latin typeface="Calibri" panose="020F0502020204030204" pitchFamily="34" charset="0"/>
                <a:ea typeface="Times New Roman" panose="02020603050405020304" pitchFamily="18" charset="0"/>
                <a:cs typeface="Calibri" panose="020F0502020204030204" pitchFamily="34" charset="0"/>
              </a:rPr>
              <a:t>iskeed</a:t>
            </a:r>
            <a:r>
              <a:rPr lang="en-US" sz="7200" dirty="0">
                <a:effectLst/>
                <a:latin typeface="Calibri" panose="020F0502020204030204" pitchFamily="34" charset="0"/>
                <a:ea typeface="Times New Roman" panose="02020603050405020304" pitchFamily="18" charset="0"/>
                <a:cs typeface="Calibri" panose="020F0502020204030204" pitchFamily="34" charset="0"/>
              </a:rPr>
              <a:t> </a:t>
            </a:r>
            <a:r>
              <a:rPr lang="en-US" sz="7200" dirty="0" err="1">
                <a:effectLst/>
                <a:latin typeface="Calibri" panose="020F0502020204030204" pitchFamily="34" charset="0"/>
                <a:ea typeface="Times New Roman" panose="02020603050405020304" pitchFamily="18" charset="0"/>
                <a:cs typeface="Calibri" panose="020F0502020204030204" pitchFamily="34" charset="0"/>
              </a:rPr>
              <a:t>ayey</a:t>
            </a:r>
            <a:r>
              <a:rPr lang="en-US" sz="7200" dirty="0">
                <a:effectLst/>
                <a:latin typeface="Calibri" panose="020F0502020204030204" pitchFamily="34" charset="0"/>
                <a:ea typeface="Times New Roman" panose="02020603050405020304" pitchFamily="18" charset="0"/>
                <a:cs typeface="Calibri" panose="020F0502020204030204" pitchFamily="34" charset="0"/>
              </a:rPr>
              <a:t> u </a:t>
            </a:r>
            <a:r>
              <a:rPr lang="en-US" sz="7200" dirty="0" err="1">
                <a:effectLst/>
                <a:latin typeface="Calibri" panose="020F0502020204030204" pitchFamily="34" charset="0"/>
                <a:ea typeface="Times New Roman" panose="02020603050405020304" pitchFamily="18" charset="0"/>
                <a:cs typeface="Calibri" panose="020F0502020204030204" pitchFamily="34" charset="0"/>
              </a:rPr>
              <a:t>shaqeysataa</a:t>
            </a:r>
            <a:r>
              <a:rPr lang="en-US" sz="7200" dirty="0">
                <a:effectLst/>
                <a:latin typeface="Calibri" panose="020F0502020204030204" pitchFamily="34" charset="0"/>
                <a:ea typeface="Times New Roman" panose="02020603050405020304" pitchFamily="18" charset="0"/>
                <a:cs typeface="Calibri" panose="020F0502020204030204" pitchFamily="34" charset="0"/>
              </a:rPr>
              <a:t> </a:t>
            </a:r>
            <a:r>
              <a:rPr lang="en-US" sz="7200" dirty="0" err="1">
                <a:effectLst/>
                <a:latin typeface="Calibri" panose="020F0502020204030204" pitchFamily="34" charset="0"/>
                <a:ea typeface="Times New Roman" panose="02020603050405020304" pitchFamily="18" charset="0"/>
                <a:cs typeface="Calibri" panose="020F0502020204030204" pitchFamily="34" charset="0"/>
              </a:rPr>
              <a:t>oo</a:t>
            </a:r>
            <a:r>
              <a:rPr lang="en-US" sz="7200" dirty="0">
                <a:effectLst/>
                <a:latin typeface="Calibri" panose="020F0502020204030204" pitchFamily="34" charset="0"/>
                <a:ea typeface="Times New Roman" panose="02020603050405020304" pitchFamily="18" charset="0"/>
                <a:cs typeface="Calibri" panose="020F0502020204030204" pitchFamily="34" charset="0"/>
              </a:rPr>
              <a:t> </a:t>
            </a:r>
            <a:r>
              <a:rPr lang="en-US" sz="7200" dirty="0" err="1">
                <a:effectLst/>
                <a:latin typeface="Calibri" panose="020F0502020204030204" pitchFamily="34" charset="0"/>
                <a:ea typeface="Times New Roman" panose="02020603050405020304" pitchFamily="18" charset="0"/>
                <a:cs typeface="Calibri" panose="020F0502020204030204" pitchFamily="34" charset="0"/>
              </a:rPr>
              <a:t>waxay</a:t>
            </a:r>
            <a:r>
              <a:rPr lang="en-US" sz="7200" dirty="0">
                <a:effectLst/>
                <a:latin typeface="Calibri" panose="020F0502020204030204" pitchFamily="34" charset="0"/>
                <a:ea typeface="Times New Roman" panose="02020603050405020304" pitchFamily="18" charset="0"/>
                <a:cs typeface="Calibri" panose="020F0502020204030204" pitchFamily="34" charset="0"/>
              </a:rPr>
              <a:t> </a:t>
            </a:r>
            <a:r>
              <a:rPr lang="en-US" sz="7200" dirty="0" err="1">
                <a:effectLst/>
                <a:latin typeface="Calibri" panose="020F0502020204030204" pitchFamily="34" charset="0"/>
                <a:ea typeface="Times New Roman" panose="02020603050405020304" pitchFamily="18" charset="0"/>
                <a:cs typeface="Calibri" panose="020F0502020204030204" pitchFamily="34" charset="0"/>
              </a:rPr>
              <a:t>qaadataa</a:t>
            </a:r>
            <a:r>
              <a:rPr lang="en-US" sz="7200" dirty="0">
                <a:effectLst/>
                <a:latin typeface="Calibri" panose="020F0502020204030204" pitchFamily="34" charset="0"/>
                <a:ea typeface="Times New Roman" panose="02020603050405020304" pitchFamily="18" charset="0"/>
                <a:cs typeface="Calibri" panose="020F0502020204030204" pitchFamily="34" charset="0"/>
              </a:rPr>
              <a:t> $27,000 </a:t>
            </a:r>
            <a:r>
              <a:rPr lang="en-US" sz="7200" dirty="0" err="1">
                <a:effectLst/>
                <a:latin typeface="Calibri" panose="020F0502020204030204" pitchFamily="34" charset="0"/>
                <a:ea typeface="Times New Roman" panose="02020603050405020304" pitchFamily="18" charset="0"/>
                <a:cs typeface="Calibri" panose="020F0502020204030204" pitchFamily="34" charset="0"/>
              </a:rPr>
              <a:t>sanadkii</a:t>
            </a:r>
            <a:r>
              <a:rPr lang="en-US" sz="7200" dirty="0">
                <a:effectLst/>
                <a:latin typeface="Calibri" panose="020F0502020204030204" pitchFamily="34" charset="0"/>
                <a:ea typeface="Times New Roman" panose="02020603050405020304" pitchFamily="18" charset="0"/>
                <a:cs typeface="Calibri" panose="020F0502020204030204" pitchFamily="34" charset="0"/>
              </a:rPr>
              <a:t>.</a:t>
            </a:r>
            <a:endParaRPr lang="en-US" sz="7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0"/>
              </a:spcAft>
              <a:buFont typeface="Symbol" panose="05050102010706020507" pitchFamily="18" charset="2"/>
              <a:buChar char=""/>
            </a:pPr>
            <a:r>
              <a:rPr lang="en-US" sz="7200" dirty="0" err="1">
                <a:effectLst/>
                <a:latin typeface="Calibri" panose="020F0502020204030204" pitchFamily="34" charset="0"/>
                <a:ea typeface="Times New Roman" panose="02020603050405020304" pitchFamily="18" charset="0"/>
                <a:cs typeface="Calibri" panose="020F0502020204030204" pitchFamily="34" charset="0"/>
              </a:rPr>
              <a:t>Iyada</a:t>
            </a:r>
            <a:r>
              <a:rPr lang="en-US" sz="7200" dirty="0">
                <a:effectLst/>
                <a:latin typeface="Calibri" panose="020F0502020204030204" pitchFamily="34" charset="0"/>
                <a:ea typeface="Times New Roman" panose="02020603050405020304" pitchFamily="18" charset="0"/>
                <a:cs typeface="Calibri" panose="020F0502020204030204" pitchFamily="34" charset="0"/>
              </a:rPr>
              <a:t> </a:t>
            </a:r>
            <a:r>
              <a:rPr lang="en-US" sz="7200" dirty="0" err="1">
                <a:effectLst/>
                <a:latin typeface="Calibri" panose="020F0502020204030204" pitchFamily="34" charset="0"/>
                <a:ea typeface="Times New Roman" panose="02020603050405020304" pitchFamily="18" charset="0"/>
                <a:cs typeface="Calibri" panose="020F0502020204030204" pitchFamily="34" charset="0"/>
              </a:rPr>
              <a:t>iyo</a:t>
            </a:r>
            <a:r>
              <a:rPr lang="en-US" sz="7200" dirty="0">
                <a:effectLst/>
                <a:latin typeface="Calibri" panose="020F0502020204030204" pitchFamily="34" charset="0"/>
                <a:ea typeface="Times New Roman" panose="02020603050405020304" pitchFamily="18" charset="0"/>
                <a:cs typeface="Calibri" panose="020F0502020204030204" pitchFamily="34" charset="0"/>
              </a:rPr>
              <a:t> </a:t>
            </a:r>
            <a:r>
              <a:rPr lang="en-US" sz="7200" dirty="0" err="1">
                <a:effectLst/>
                <a:latin typeface="Calibri" panose="020F0502020204030204" pitchFamily="34" charset="0"/>
                <a:ea typeface="Times New Roman" panose="02020603050405020304" pitchFamily="18" charset="0"/>
                <a:cs typeface="Calibri" panose="020F0502020204030204" pitchFamily="34" charset="0"/>
              </a:rPr>
              <a:t>ilmaheedu</a:t>
            </a:r>
            <a:r>
              <a:rPr lang="en-US" sz="7200" dirty="0">
                <a:effectLst/>
                <a:latin typeface="Calibri" panose="020F0502020204030204" pitchFamily="34" charset="0"/>
                <a:ea typeface="Times New Roman" panose="02020603050405020304" pitchFamily="18" charset="0"/>
                <a:cs typeface="Calibri" panose="020F0502020204030204" pitchFamily="34" charset="0"/>
              </a:rPr>
              <a:t> ma </a:t>
            </a:r>
            <a:r>
              <a:rPr lang="en-US" sz="7200" dirty="0" err="1">
                <a:effectLst/>
                <a:latin typeface="Calibri" panose="020F0502020204030204" pitchFamily="34" charset="0"/>
                <a:ea typeface="Times New Roman" panose="02020603050405020304" pitchFamily="18" charset="0"/>
                <a:cs typeface="Calibri" panose="020F0502020204030204" pitchFamily="34" charset="0"/>
              </a:rPr>
              <a:t>haystaan</a:t>
            </a:r>
            <a:r>
              <a:rPr lang="en-US" sz="7200" dirty="0">
                <a:effectLst/>
                <a:latin typeface="Calibri" panose="020F0502020204030204" pitchFamily="34" charset="0"/>
                <a:ea typeface="Times New Roman" panose="02020603050405020304" pitchFamily="18" charset="0"/>
                <a:cs typeface="Calibri" panose="020F0502020204030204" pitchFamily="34" charset="0"/>
              </a:rPr>
              <a:t> </a:t>
            </a:r>
            <a:r>
              <a:rPr lang="en-US" sz="7200" dirty="0" err="1">
                <a:effectLst/>
                <a:latin typeface="Calibri" panose="020F0502020204030204" pitchFamily="34" charset="0"/>
                <a:ea typeface="Times New Roman" panose="02020603050405020304" pitchFamily="18" charset="0"/>
                <a:cs typeface="Calibri" panose="020F0502020204030204" pitchFamily="34" charset="0"/>
              </a:rPr>
              <a:t>caymis</a:t>
            </a:r>
            <a:r>
              <a:rPr lang="en-US" sz="7200" dirty="0">
                <a:effectLst/>
                <a:latin typeface="Calibri" panose="020F0502020204030204" pitchFamily="34" charset="0"/>
                <a:ea typeface="Times New Roman" panose="02020603050405020304" pitchFamily="18" charset="0"/>
                <a:cs typeface="Calibri" panose="020F0502020204030204" pitchFamily="34" charset="0"/>
              </a:rPr>
              <a:t> </a:t>
            </a:r>
            <a:r>
              <a:rPr lang="en-US" sz="7200" dirty="0" err="1">
                <a:effectLst/>
                <a:latin typeface="Calibri" panose="020F0502020204030204" pitchFamily="34" charset="0"/>
                <a:ea typeface="Times New Roman" panose="02020603050405020304" pitchFamily="18" charset="0"/>
                <a:cs typeface="Calibri" panose="020F0502020204030204" pitchFamily="34" charset="0"/>
              </a:rPr>
              <a:t>caafimaad</a:t>
            </a:r>
            <a:r>
              <a:rPr lang="en-US" sz="7200" dirty="0">
                <a:effectLst/>
                <a:latin typeface="Calibri" panose="020F0502020204030204" pitchFamily="34" charset="0"/>
                <a:ea typeface="Times New Roman" panose="02020603050405020304" pitchFamily="18" charset="0"/>
                <a:cs typeface="Calibri" panose="020F0502020204030204" pitchFamily="34" charset="0"/>
              </a:rPr>
              <a:t>.</a:t>
            </a:r>
            <a:endParaRPr lang="en-US" sz="7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2000"/>
              </a:lnSpc>
              <a:spcBef>
                <a:spcPts val="0"/>
              </a:spcBef>
              <a:spcAft>
                <a:spcPts val="1000"/>
              </a:spcAft>
              <a:buFont typeface="Symbol" panose="05050102010706020507" pitchFamily="18" charset="2"/>
              <a:buChar char=""/>
            </a:pPr>
            <a:r>
              <a:rPr lang="en-US" sz="7200" dirty="0" err="1">
                <a:effectLst/>
                <a:latin typeface="Calibri" panose="020F0502020204030204" pitchFamily="34" charset="0"/>
                <a:ea typeface="Times New Roman" panose="02020603050405020304" pitchFamily="18" charset="0"/>
                <a:cs typeface="Times New Roman" panose="02020603050405020304" pitchFamily="18" charset="0"/>
              </a:rPr>
              <a:t>Talaabada</a:t>
            </a:r>
            <a:r>
              <a:rPr lang="en-US" sz="7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7200" dirty="0" err="1">
                <a:effectLst/>
                <a:latin typeface="Calibri" panose="020F0502020204030204" pitchFamily="34" charset="0"/>
                <a:ea typeface="Times New Roman" panose="02020603050405020304" pitchFamily="18" charset="0"/>
                <a:cs typeface="Times New Roman" panose="02020603050405020304" pitchFamily="18" charset="0"/>
              </a:rPr>
              <a:t>xigta</a:t>
            </a:r>
            <a:r>
              <a:rPr lang="en-US" sz="7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7200" dirty="0" err="1">
                <a:effectLst/>
                <a:latin typeface="Calibri" panose="020F0502020204030204" pitchFamily="34" charset="0"/>
                <a:ea typeface="Times New Roman" panose="02020603050405020304" pitchFamily="18" charset="0"/>
                <a:cs typeface="Times New Roman" panose="02020603050405020304" pitchFamily="18" charset="0"/>
              </a:rPr>
              <a:t>Buuxi</a:t>
            </a:r>
            <a:r>
              <a:rPr lang="en-US" sz="7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7200" dirty="0" err="1">
                <a:effectLst/>
                <a:latin typeface="Calibri" panose="020F0502020204030204" pitchFamily="34" charset="0"/>
                <a:ea typeface="Times New Roman" panose="02020603050405020304" pitchFamily="18" charset="0"/>
                <a:cs typeface="Times New Roman" panose="02020603050405020304" pitchFamily="18" charset="0"/>
              </a:rPr>
              <a:t>arji</a:t>
            </a:r>
            <a:r>
              <a:rPr lang="en-US" sz="7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nSpc>
                <a:spcPct val="112000"/>
              </a:lnSpc>
              <a:spcBef>
                <a:spcPts val="0"/>
              </a:spcBef>
              <a:spcAft>
                <a:spcPts val="1000"/>
              </a:spcAft>
              <a:buNone/>
            </a:pP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Marka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Maria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hesho</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ogolaanshaha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shaqada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oo</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codsiga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magangelyo</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ee</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ilmaheeda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la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sugayey</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180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maalmood</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waa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in ay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soo</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ogaysiiso</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isbeddelada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kooxda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Taageerada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Daryeelka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Caafimaadka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ee</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Macmiilka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ee</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Waaxda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Adeegyada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Aadanaha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Ilmaheedu</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waxa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laga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yaabaa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in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uu</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u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qalmo</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Gargaarka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Caafimaadka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Waxay</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kala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shaqayn</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kartaa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gobolka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si</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ay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ilmaheeda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uga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soo</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bedesho</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MinnesotaCare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una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soo</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wareejiso</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Gargaarka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Caafimaadka</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haddii</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 ay u </a:t>
            </a:r>
            <a:r>
              <a:rPr lang="en-US" sz="6000" dirty="0" err="1">
                <a:effectLst/>
                <a:latin typeface="Calibri" panose="020F0502020204030204" pitchFamily="34" charset="0"/>
                <a:ea typeface="Times New Roman" panose="02020603050405020304" pitchFamily="18" charset="0"/>
                <a:cs typeface="Times New Roman" panose="02020603050405020304" pitchFamily="18" charset="0"/>
              </a:rPr>
              <a:t>qalanto</a:t>
            </a:r>
            <a:r>
              <a:rPr lang="en-US" sz="6000" dirty="0">
                <a:effectLst/>
                <a:latin typeface="Calibri" panose="020F0502020204030204" pitchFamily="34" charset="0"/>
                <a:ea typeface="Times New Roman" panose="02020603050405020304" pitchFamily="18" charset="0"/>
                <a:cs typeface="Times New Roman" panose="02020603050405020304" pitchFamily="18" charset="0"/>
              </a:rPr>
              <a:t>.</a:t>
            </a:r>
          </a:p>
        </p:txBody>
      </p:sp>
      <p:sp>
        <p:nvSpPr>
          <p:cNvPr id="6" name="Slide Number Placeholder 5">
            <a:extLst>
              <a:ext uri="{FF2B5EF4-FFF2-40B4-BE49-F238E27FC236}">
                <a16:creationId xmlns:a16="http://schemas.microsoft.com/office/drawing/2014/main" id="{F12725B4-2433-2C25-73E2-62F4543B67F4}"/>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394005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071D-DB78-6677-3984-7B976263D6EC}"/>
              </a:ext>
            </a:extLst>
          </p:cNvPr>
          <p:cNvSpPr>
            <a:spLocks noGrp="1"/>
          </p:cNvSpPr>
          <p:nvPr>
            <p:ph type="title"/>
          </p:nvPr>
        </p:nvSpPr>
        <p:spPr/>
        <p:txBody>
          <a:bodyPr/>
          <a:lstStyle/>
          <a:p>
            <a:r>
              <a:rPr lang="en-US" dirty="0"/>
              <a:t>Maxaa xiga?</a:t>
            </a:r>
          </a:p>
        </p:txBody>
      </p:sp>
      <p:sp>
        <p:nvSpPr>
          <p:cNvPr id="3" name="Content Placeholder 2">
            <a:extLst>
              <a:ext uri="{FF2B5EF4-FFF2-40B4-BE49-F238E27FC236}">
                <a16:creationId xmlns:a16="http://schemas.microsoft.com/office/drawing/2014/main" id="{545C5F30-A100-2E0A-3D4C-7C14237BBA92}"/>
              </a:ext>
            </a:extLst>
          </p:cNvPr>
          <p:cNvSpPr>
            <a:spLocks noGrp="1"/>
          </p:cNvSpPr>
          <p:nvPr>
            <p:ph idx="1"/>
          </p:nvPr>
        </p:nvSpPr>
        <p:spPr/>
        <p:txBody>
          <a:bodyPr/>
          <a:lstStyle/>
          <a:p>
            <a:pPr marL="457200" indent="-457200">
              <a:buFont typeface="+mj-lt"/>
              <a:buAutoNum type="arabicPeriod"/>
            </a:pPr>
            <a:r>
              <a:rPr lang="en-US" sz="3200" dirty="0">
                <a:solidFill>
                  <a:srgbClr val="003865"/>
                </a:solidFill>
              </a:rPr>
              <a:t>Boostada ka sug </a:t>
            </a:r>
          </a:p>
          <a:p>
            <a:pPr marL="0" indent="0">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dirty="0"/>
          </a:p>
        </p:txBody>
      </p:sp>
      <p:sp>
        <p:nvSpPr>
          <p:cNvPr id="4" name="Date Placeholder 3">
            <a:extLst>
              <a:ext uri="{FF2B5EF4-FFF2-40B4-BE49-F238E27FC236}">
                <a16:creationId xmlns:a16="http://schemas.microsoft.com/office/drawing/2014/main" id="{F648573E-2A09-66F4-AF79-D5BDA4D7F3B2}"/>
              </a:ext>
            </a:extLst>
          </p:cNvPr>
          <p:cNvSpPr>
            <a:spLocks noGrp="1"/>
          </p:cNvSpPr>
          <p:nvPr>
            <p:ph type="dt" sz="half" idx="10"/>
          </p:nvPr>
        </p:nvSpPr>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78D69F85-31E4-C6FE-0A91-78FAB8402047}"/>
              </a:ext>
            </a:extLst>
          </p:cNvPr>
          <p:cNvSpPr>
            <a:spLocks noGrp="1"/>
          </p:cNvSpPr>
          <p:nvPr>
            <p:ph type="ftr" sz="quarter" idx="3"/>
          </p:nvPr>
        </p:nvSpPr>
        <p:spPr/>
        <p:txBody>
          <a:bodyPr/>
          <a:lstStyle/>
          <a:p>
            <a:r>
              <a:rPr lang="en-US"/>
              <a:t>Waaxda Adeegyada Aadanaha ee Minnesota | mn.gov/dhs</a:t>
            </a:r>
            <a:endParaRPr lang="en-US" dirty="0"/>
          </a:p>
        </p:txBody>
      </p:sp>
      <p:sp>
        <p:nvSpPr>
          <p:cNvPr id="6" name="Slide Number Placeholder 5">
            <a:extLst>
              <a:ext uri="{FF2B5EF4-FFF2-40B4-BE49-F238E27FC236}">
                <a16:creationId xmlns:a16="http://schemas.microsoft.com/office/drawing/2014/main" id="{EBEF1286-23B8-1EA6-134E-72311481A9F9}"/>
              </a:ext>
            </a:extLst>
          </p:cNvPr>
          <p:cNvSpPr>
            <a:spLocks noGrp="1"/>
          </p:cNvSpPr>
          <p:nvPr>
            <p:ph type="sldNum" sz="quarter" idx="12"/>
          </p:nvPr>
        </p:nvSpPr>
        <p:spPr/>
        <p:txBody>
          <a:bodyPr/>
          <a:lstStyle/>
          <a:p>
            <a:fld id="{48F63A3B-78C7-47BE-AE5E-E10140E04643}" type="slidenum">
              <a:rPr lang="en-US" smtClean="0"/>
              <a:t>16</a:t>
            </a:fld>
            <a:endParaRPr lang="en-US" dirty="0"/>
          </a:p>
        </p:txBody>
      </p:sp>
      <p:pic>
        <p:nvPicPr>
          <p:cNvPr id="10" name="Picture 9" descr="A close-up of a health care notice  Description automatically generated">
            <a:extLst>
              <a:ext uri="{FF2B5EF4-FFF2-40B4-BE49-F238E27FC236}">
                <a16:creationId xmlns:a16="http://schemas.microsoft.com/office/drawing/2014/main" id="{7C4ECB20-58DD-B946-23DA-A301D4601BC5}"/>
              </a:ext>
            </a:extLst>
          </p:cNvPr>
          <p:cNvPicPr>
            <a:picLocks noChangeAspect="1"/>
          </p:cNvPicPr>
          <p:nvPr/>
        </p:nvPicPr>
        <p:blipFill rotWithShape="1">
          <a:blip r:embed="rId3">
            <a:extLst>
              <a:ext uri="{28A0092B-C50C-407E-A947-70E740481C1C}">
                <a14:useLocalDpi xmlns:a14="http://schemas.microsoft.com/office/drawing/2010/main" val="0"/>
              </a:ext>
            </a:extLst>
          </a:blip>
          <a:srcRect t="1841"/>
          <a:stretch/>
        </p:blipFill>
        <p:spPr>
          <a:xfrm>
            <a:off x="168499" y="2526269"/>
            <a:ext cx="5587647" cy="3582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A close-up of a health care notice  Description automatically generated">
            <a:extLst>
              <a:ext uri="{FF2B5EF4-FFF2-40B4-BE49-F238E27FC236}">
                <a16:creationId xmlns:a16="http://schemas.microsoft.com/office/drawing/2014/main" id="{29F75FE6-78D0-4671-F6EF-600B80D834CA}"/>
              </a:ext>
            </a:extLst>
          </p:cNvPr>
          <p:cNvPicPr>
            <a:picLocks noChangeAspect="1"/>
          </p:cNvPicPr>
          <p:nvPr/>
        </p:nvPicPr>
        <p:blipFill rotWithShape="1">
          <a:blip r:embed="rId4">
            <a:extLst>
              <a:ext uri="{28A0092B-C50C-407E-A947-70E740481C1C}">
                <a14:useLocalDpi xmlns:a14="http://schemas.microsoft.com/office/drawing/2010/main" val="0"/>
              </a:ext>
            </a:extLst>
          </a:blip>
          <a:srcRect l="5897"/>
          <a:stretch/>
        </p:blipFill>
        <p:spPr>
          <a:xfrm>
            <a:off x="6172043" y="2526269"/>
            <a:ext cx="5961220" cy="3582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94731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6AA6-66C1-A370-BF86-80D546C33DD9}"/>
              </a:ext>
            </a:extLst>
          </p:cNvPr>
          <p:cNvSpPr>
            <a:spLocks noGrp="1"/>
          </p:cNvSpPr>
          <p:nvPr>
            <p:ph type="title"/>
          </p:nvPr>
        </p:nvSpPr>
        <p:spPr/>
        <p:txBody>
          <a:bodyPr/>
          <a:lstStyle/>
          <a:p>
            <a:r>
              <a:rPr lang="en-US" dirty="0"/>
              <a:t>Maxaa xiga?</a:t>
            </a:r>
          </a:p>
        </p:txBody>
      </p:sp>
      <p:sp>
        <p:nvSpPr>
          <p:cNvPr id="3" name="Content Placeholder 2">
            <a:extLst>
              <a:ext uri="{FF2B5EF4-FFF2-40B4-BE49-F238E27FC236}">
                <a16:creationId xmlns:a16="http://schemas.microsoft.com/office/drawing/2014/main" id="{9C853230-D17A-4F67-E08B-733980C01A32}"/>
              </a:ext>
            </a:extLst>
          </p:cNvPr>
          <p:cNvSpPr>
            <a:spLocks noGrp="1"/>
          </p:cNvSpPr>
          <p:nvPr>
            <p:ph sz="half" idx="1"/>
          </p:nvPr>
        </p:nvSpPr>
        <p:spPr>
          <a:xfrm>
            <a:off x="838200" y="2107579"/>
            <a:ext cx="5181600" cy="4582339"/>
          </a:xfrm>
        </p:spPr>
        <p:txBody>
          <a:bodyPr/>
          <a:lstStyle/>
          <a:p>
            <a:pPr marL="0" indent="0">
              <a:buNone/>
            </a:pPr>
            <a:endParaRPr lang="en-US" dirty="0"/>
          </a:p>
        </p:txBody>
      </p:sp>
      <p:sp>
        <p:nvSpPr>
          <p:cNvPr id="7" name="Content Placeholder 6">
            <a:extLst>
              <a:ext uri="{FF2B5EF4-FFF2-40B4-BE49-F238E27FC236}">
                <a16:creationId xmlns:a16="http://schemas.microsoft.com/office/drawing/2014/main" id="{0389AD63-0020-61F3-FC8F-C991E7CC88F2}"/>
              </a:ext>
            </a:extLst>
          </p:cNvPr>
          <p:cNvSpPr>
            <a:spLocks noGrp="1"/>
          </p:cNvSpPr>
          <p:nvPr>
            <p:ph sz="half" idx="2"/>
          </p:nvPr>
        </p:nvSpPr>
        <p:spPr>
          <a:xfrm>
            <a:off x="6473283" y="2107580"/>
            <a:ext cx="5570034" cy="4582338"/>
          </a:xfrm>
        </p:spPr>
        <p:txBody>
          <a:bodyPr>
            <a:normAutofit fontScale="92500" lnSpcReduction="10000"/>
          </a:bodyPr>
          <a:lstStyle/>
          <a:p>
            <a:pPr>
              <a:lnSpc>
                <a:spcPct val="112000"/>
              </a:lnSpc>
              <a:spcBef>
                <a:spcPts val="375"/>
              </a:spcBef>
              <a:spcAft>
                <a:spcPts val="0"/>
              </a:spcAft>
              <a:buSzPts val="1000"/>
              <a:tabLst>
                <a:tab pos="914400" algn="l"/>
              </a:tabLst>
            </a:pPr>
            <a: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Khadka internetka iyaga oo lagu </a:t>
            </a:r>
            <a:r>
              <a:rPr lang="en-US" sz="26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bixnayo</a:t>
            </a:r>
            <a: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600" u="sng" dirty="0" err="1">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3" tooltip="https://payments.dhs.state.mn.us/"/>
              </a:rPr>
              <a:t>payments.dhs.state.mn.us</a:t>
            </a:r>
            <a: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6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rPr>
              <a:t> </a:t>
            </a:r>
          </a:p>
          <a:p>
            <a:pPr>
              <a:lnSpc>
                <a:spcPct val="112000"/>
              </a:lnSpc>
              <a:spcBef>
                <a:spcPts val="375"/>
              </a:spcBef>
              <a:spcAft>
                <a:spcPts val="0"/>
              </a:spcAft>
              <a:buSzPts val="1000"/>
              <a:tabLst>
                <a:tab pos="914400" algn="l"/>
              </a:tabLst>
            </a:pPr>
            <a: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Telefoon ahaan  800-657-3672. </a:t>
            </a:r>
          </a:p>
          <a:p>
            <a:pPr>
              <a:lnSpc>
                <a:spcPct val="112000"/>
              </a:lnSpc>
              <a:spcBef>
                <a:spcPts val="375"/>
              </a:spcBef>
              <a:spcAft>
                <a:spcPts val="0"/>
              </a:spcAft>
              <a:buSzPts val="1000"/>
              <a:tabLst>
                <a:tab pos="914400" algn="l"/>
              </a:tabLst>
            </a:pPr>
            <a: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Boostada iyaga oo lagu soo </a:t>
            </a:r>
            <a:r>
              <a:rPr lang="en-US" sz="26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dirayo</a:t>
            </a:r>
            <a: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p>
          <a:p>
            <a:pPr marL="457200" lvl="1" indent="0">
              <a:lnSpc>
                <a:spcPct val="112000"/>
              </a:lnSpc>
              <a:spcBef>
                <a:spcPts val="375"/>
              </a:spcBef>
              <a:spcAft>
                <a:spcPts val="0"/>
              </a:spcAft>
              <a:buSzPts val="1000"/>
              <a:buNone/>
              <a:tabLst>
                <a:tab pos="914400" algn="l"/>
              </a:tabLst>
            </a:pPr>
            <a: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MinnesotaCare </a:t>
            </a:r>
          </a:p>
          <a:p>
            <a:pPr marL="0" indent="0">
              <a:lnSpc>
                <a:spcPct val="112000"/>
              </a:lnSpc>
              <a:spcBef>
                <a:spcPts val="375"/>
              </a:spcBef>
              <a:spcAft>
                <a:spcPts val="0"/>
              </a:spcAft>
              <a:buSzPts val="1000"/>
              <a:buNone/>
              <a:tabLst>
                <a:tab pos="914400" algn="l"/>
              </a:tabLst>
            </a:pPr>
            <a: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PO Box 64834 </a:t>
            </a:r>
          </a:p>
          <a:p>
            <a:pPr marL="0" indent="0">
              <a:lnSpc>
                <a:spcPct val="112000"/>
              </a:lnSpc>
              <a:spcBef>
                <a:spcPts val="375"/>
              </a:spcBef>
              <a:spcAft>
                <a:spcPts val="0"/>
              </a:spcAft>
              <a:buSzPts val="1000"/>
              <a:buNone/>
              <a:tabLst>
                <a:tab pos="914400" algn="l"/>
              </a:tabLst>
            </a:pPr>
            <a: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St. Paul, MN 55164-0834</a:t>
            </a:r>
          </a:p>
          <a:p>
            <a:pPr>
              <a:lnSpc>
                <a:spcPct val="112000"/>
              </a:lnSpc>
              <a:spcBef>
                <a:spcPts val="375"/>
              </a:spcBef>
              <a:spcAft>
                <a:spcPts val="0"/>
              </a:spcAft>
              <a:buSzPts val="1000"/>
              <a:tabLst>
                <a:tab pos="914400" algn="l"/>
              </a:tabLst>
            </a:pPr>
            <a:r>
              <a:rPr lang="en-US" sz="26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Qof</a:t>
            </a:r>
            <a: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6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ahaan</a:t>
            </a:r>
            <a: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 </a:t>
            </a:r>
            <a:r>
              <a:rPr lang="en-US" sz="26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aad</a:t>
            </a:r>
            <a: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u </a:t>
            </a:r>
            <a:r>
              <a:rPr lang="en-US" sz="26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timaado</a:t>
            </a:r>
            <a:endParaRPr lang="en-US" sz="2600" dirty="0">
              <a:latin typeface="Calibri" panose="020F0502020204030204" pitchFamily="34" charset="0"/>
              <a:ea typeface="Times New Roman" panose="02020603050405020304" pitchFamily="18" charset="0"/>
              <a:cs typeface="Times New Roman" panose="02020603050405020304" pitchFamily="18" charset="0"/>
            </a:endParaRPr>
          </a:p>
          <a:p>
            <a:pPr marL="914400" marR="0" lvl="1" indent="0">
              <a:lnSpc>
                <a:spcPct val="112000"/>
              </a:lnSpc>
              <a:spcBef>
                <a:spcPts val="375"/>
              </a:spcBef>
              <a:spcAft>
                <a:spcPts val="0"/>
              </a:spcAft>
              <a:buSzPts val="1000"/>
              <a:buNone/>
              <a:tabLst>
                <a:tab pos="914400" algn="l"/>
              </a:tabLst>
            </a:pP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Elmer L. Andersen building </a:t>
            </a:r>
            <a:b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540 Cedar St.</a:t>
            </a:r>
            <a:br>
              <a:rPr lang="en-US" sz="26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br>
            <a:r>
              <a:rPr lang="en-US" sz="2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 Paul, MN </a:t>
            </a:r>
          </a:p>
          <a:p>
            <a:pPr marL="1600200" marR="0" indent="0">
              <a:lnSpc>
                <a:spcPct val="112000"/>
              </a:lnSpc>
              <a:spcBef>
                <a:spcPts val="375"/>
              </a:spcBef>
              <a:spcAft>
                <a:spcPts val="0"/>
              </a:spcAft>
              <a:buNone/>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347650DF-87A8-BF09-C7A1-8EFB1696D931}"/>
              </a:ext>
            </a:extLst>
          </p:cNvPr>
          <p:cNvSpPr>
            <a:spLocks noGrp="1"/>
          </p:cNvSpPr>
          <p:nvPr>
            <p:ph type="dt" sz="half" idx="10"/>
          </p:nvPr>
        </p:nvSpPr>
        <p:spPr/>
        <p:txBody>
          <a:bodyPr/>
          <a:lstStyle/>
          <a:p>
            <a:fld id="{DE479ADE-FE8F-446B-8410-05C0AD31AE70}" type="datetime1">
              <a:rPr lang="en-US" smtClean="0"/>
              <a:t>11/8/2024</a:t>
            </a:fld>
            <a:endParaRPr lang="en-US" dirty="0"/>
          </a:p>
        </p:txBody>
      </p:sp>
      <p:sp>
        <p:nvSpPr>
          <p:cNvPr id="6" name="Slide Number Placeholder 5">
            <a:extLst>
              <a:ext uri="{FF2B5EF4-FFF2-40B4-BE49-F238E27FC236}">
                <a16:creationId xmlns:a16="http://schemas.microsoft.com/office/drawing/2014/main" id="{687D75CD-774F-BAAB-CC56-7A49111C9198}"/>
              </a:ext>
            </a:extLst>
          </p:cNvPr>
          <p:cNvSpPr>
            <a:spLocks noGrp="1"/>
          </p:cNvSpPr>
          <p:nvPr>
            <p:ph type="sldNum" sz="quarter" idx="12"/>
          </p:nvPr>
        </p:nvSpPr>
        <p:spPr/>
        <p:txBody>
          <a:bodyPr/>
          <a:lstStyle/>
          <a:p>
            <a:fld id="{48F63A3B-78C7-47BE-AE5E-E10140E04643}" type="slidenum">
              <a:rPr lang="en-US" smtClean="0"/>
              <a:t>17</a:t>
            </a:fld>
            <a:endParaRPr lang="en-US" dirty="0"/>
          </a:p>
        </p:txBody>
      </p:sp>
      <p:sp>
        <p:nvSpPr>
          <p:cNvPr id="8" name="TextBox 7">
            <a:extLst>
              <a:ext uri="{FF2B5EF4-FFF2-40B4-BE49-F238E27FC236}">
                <a16:creationId xmlns:a16="http://schemas.microsoft.com/office/drawing/2014/main" id="{2309776F-E9E3-7523-5C88-34D65E2FAECF}"/>
              </a:ext>
            </a:extLst>
          </p:cNvPr>
          <p:cNvSpPr txBox="1"/>
          <p:nvPr/>
        </p:nvSpPr>
        <p:spPr>
          <a:xfrm>
            <a:off x="815897" y="1400682"/>
            <a:ext cx="9623503" cy="584775"/>
          </a:xfrm>
          <a:prstGeom prst="rect">
            <a:avLst/>
          </a:prstGeom>
          <a:noFill/>
        </p:spPr>
        <p:txBody>
          <a:bodyPr wrap="square" rtlCol="0">
            <a:spAutoFit/>
          </a:bodyPr>
          <a:lstStyle/>
          <a:p>
            <a:r>
              <a:rPr lang="en-US" sz="320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2. Bixi khidmada billaha ah ee caymiska haddii ay jirto.</a:t>
            </a:r>
            <a:endParaRPr lang="en-US" sz="3200" dirty="0"/>
          </a:p>
        </p:txBody>
      </p:sp>
      <p:pic>
        <p:nvPicPr>
          <p:cNvPr id="12" name="Picture 11">
            <a:extLst>
              <a:ext uri="{FF2B5EF4-FFF2-40B4-BE49-F238E27FC236}">
                <a16:creationId xmlns:a16="http://schemas.microsoft.com/office/drawing/2014/main" id="{049288CC-6024-7EF3-C901-E1F0BAD5461F}"/>
              </a:ext>
            </a:extLst>
          </p:cNvPr>
          <p:cNvPicPr>
            <a:picLocks noChangeAspect="1"/>
          </p:cNvPicPr>
          <p:nvPr/>
        </p:nvPicPr>
        <p:blipFill>
          <a:blip r:embed="rId4"/>
          <a:stretch>
            <a:fillRect/>
          </a:stretch>
        </p:blipFill>
        <p:spPr>
          <a:xfrm>
            <a:off x="537410" y="2107579"/>
            <a:ext cx="5783179"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a:extLst>
              <a:ext uri="{FF2B5EF4-FFF2-40B4-BE49-F238E27FC236}">
                <a16:creationId xmlns:a16="http://schemas.microsoft.com/office/drawing/2014/main" id="{DA38CCCC-73F2-C499-1CD0-D5A70937FC67}"/>
              </a:ext>
            </a:extLst>
          </p:cNvPr>
          <p:cNvSpPr/>
          <p:nvPr/>
        </p:nvSpPr>
        <p:spPr>
          <a:xfrm>
            <a:off x="591015" y="2170115"/>
            <a:ext cx="345687"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35762E6-104B-839B-8378-782FE47BB121}"/>
              </a:ext>
            </a:extLst>
          </p:cNvPr>
          <p:cNvSpPr/>
          <p:nvPr/>
        </p:nvSpPr>
        <p:spPr>
          <a:xfrm>
            <a:off x="838200" y="4121239"/>
            <a:ext cx="1776211" cy="5022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D1E1DF-3493-A0E7-F4F2-5491C7684993}"/>
              </a:ext>
            </a:extLst>
          </p:cNvPr>
          <p:cNvSpPr/>
          <p:nvPr/>
        </p:nvSpPr>
        <p:spPr>
          <a:xfrm>
            <a:off x="3270161" y="3354947"/>
            <a:ext cx="1776211" cy="2511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411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4B734-B510-F79F-6879-CF815E3A88A0}"/>
              </a:ext>
            </a:extLst>
          </p:cNvPr>
          <p:cNvSpPr>
            <a:spLocks noGrp="1"/>
          </p:cNvSpPr>
          <p:nvPr>
            <p:ph type="title"/>
          </p:nvPr>
        </p:nvSpPr>
        <p:spPr/>
        <p:txBody>
          <a:bodyPr/>
          <a:lstStyle/>
          <a:p>
            <a:r>
              <a:rPr lang="en-US" dirty="0"/>
              <a:t>Maxaa xiga</a:t>
            </a:r>
          </a:p>
        </p:txBody>
      </p:sp>
      <p:sp>
        <p:nvSpPr>
          <p:cNvPr id="3" name="Content Placeholder 2">
            <a:extLst>
              <a:ext uri="{FF2B5EF4-FFF2-40B4-BE49-F238E27FC236}">
                <a16:creationId xmlns:a16="http://schemas.microsoft.com/office/drawing/2014/main" id="{D7869C9D-C660-0852-C95B-9EBEEF24A040}"/>
              </a:ext>
            </a:extLst>
          </p:cNvPr>
          <p:cNvSpPr>
            <a:spLocks noGrp="1"/>
          </p:cNvSpPr>
          <p:nvPr>
            <p:ph sz="half" idx="1"/>
          </p:nvPr>
        </p:nvSpPr>
        <p:spPr>
          <a:xfrm>
            <a:off x="319216" y="1523683"/>
            <a:ext cx="11255829" cy="4582339"/>
          </a:xfrm>
        </p:spPr>
        <p:txBody>
          <a:bodyPr/>
          <a:lstStyle/>
          <a:p>
            <a:pPr marL="398463" indent="-398463">
              <a:buNone/>
            </a:pPr>
            <a:r>
              <a:rPr lang="en-US" sz="320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3. Boostada ka filo kaarkaaga caymiska.</a:t>
            </a:r>
            <a:br>
              <a:rPr lang="en-US" sz="3200" dirty="0">
                <a:solidFill>
                  <a:srgbClr val="003865"/>
                </a:solidFill>
                <a:latin typeface="Calibri" panose="020F0502020204030204" pitchFamily="34" charset="0"/>
                <a:ea typeface="Times New Roman" panose="02020603050405020304" pitchFamily="18" charset="0"/>
                <a:cs typeface="Times New Roman" panose="02020603050405020304" pitchFamily="18" charset="0"/>
              </a:rPr>
            </a:br>
            <a:r>
              <a:rPr lang="en-US" sz="320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7" name="Content Placeholder 6">
            <a:extLst>
              <a:ext uri="{FF2B5EF4-FFF2-40B4-BE49-F238E27FC236}">
                <a16:creationId xmlns:a16="http://schemas.microsoft.com/office/drawing/2014/main" id="{A88FC4E3-8750-E882-4336-4000BA9D092C}"/>
              </a:ext>
            </a:extLst>
          </p:cNvPr>
          <p:cNvSpPr>
            <a:spLocks noGrp="1"/>
          </p:cNvSpPr>
          <p:nvPr>
            <p:ph sz="half" idx="2"/>
          </p:nvPr>
        </p:nvSpPr>
        <p:spPr>
          <a:xfrm>
            <a:off x="838198" y="3885793"/>
            <a:ext cx="11255829" cy="2845934"/>
          </a:xfrm>
        </p:spPr>
        <p:txBody>
          <a:bodyPr>
            <a:normAutofit lnSpcReduction="10000"/>
          </a:bodyPr>
          <a:lstStyle/>
          <a:p>
            <a:pPr marL="0" indent="0">
              <a:lnSpc>
                <a:spcPct val="112000"/>
              </a:lnSpc>
              <a:spcBef>
                <a:spcPts val="375"/>
              </a:spcBef>
              <a:spcAft>
                <a:spcPts val="0"/>
              </a:spcAft>
              <a:buNone/>
            </a:pPr>
            <a:r>
              <a:rPr lang="en-US" sz="240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Dadka isdiiwaangeliyay  qaarkood ayaa waxay caymiskooda MinnesotaCare ku helaan qorshe caymis caafimaad. Waxa kale oo laga yaabaa in ay kaarka caymiska ku siiyaan mid ka mid ah qorshayaashan caymiska caafimaadku adiga ama mid ka mid ah xubnaha qoyskaaga. Qorshayaasha caymiska caafimaadku waa:</a:t>
            </a: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3"/>
              </a:rPr>
              <a:t> Blue Plus</a:t>
            </a:r>
            <a:endParaRPr lang="en-US" sz="18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4"/>
              </a:rPr>
              <a:t> HealthPartners</a:t>
            </a:r>
            <a:endParaRPr lang="en-US" sz="18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5"/>
              </a:rPr>
              <a:t> Hennepin Health</a:t>
            </a:r>
            <a:endParaRPr lang="en-US" sz="18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6"/>
              </a:rPr>
              <a:t> Itasca Medical Care - </a:t>
            </a:r>
            <a:r>
              <a:rPr lang="en-US" sz="1800" u="sng" dirty="0" err="1">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6"/>
              </a:rPr>
              <a:t>IMCare</a:t>
            </a:r>
            <a:endParaRPr lang="en-US" sz="18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4" name="Date Placeholder 3">
            <a:extLst>
              <a:ext uri="{FF2B5EF4-FFF2-40B4-BE49-F238E27FC236}">
                <a16:creationId xmlns:a16="http://schemas.microsoft.com/office/drawing/2014/main" id="{AE09B1AA-238C-241F-712C-3A16A1B9BB08}"/>
              </a:ext>
            </a:extLst>
          </p:cNvPr>
          <p:cNvSpPr>
            <a:spLocks noGrp="1"/>
          </p:cNvSpPr>
          <p:nvPr>
            <p:ph type="dt" sz="half" idx="10"/>
          </p:nvPr>
        </p:nvSpPr>
        <p:spPr/>
        <p:txBody>
          <a:bodyPr/>
          <a:lstStyle/>
          <a:p>
            <a:fld id="{DE479ADE-FE8F-446B-8410-05C0AD31AE70}" type="datetime1">
              <a:rPr lang="en-US" smtClean="0"/>
              <a:t>11/8/2024</a:t>
            </a:fld>
            <a:endParaRPr lang="en-US" dirty="0"/>
          </a:p>
        </p:txBody>
      </p:sp>
      <p:sp>
        <p:nvSpPr>
          <p:cNvPr id="6" name="Slide Number Placeholder 5">
            <a:extLst>
              <a:ext uri="{FF2B5EF4-FFF2-40B4-BE49-F238E27FC236}">
                <a16:creationId xmlns:a16="http://schemas.microsoft.com/office/drawing/2014/main" id="{ABDED2D7-C131-B263-B457-C6B1338FDA50}"/>
              </a:ext>
            </a:extLst>
          </p:cNvPr>
          <p:cNvSpPr>
            <a:spLocks noGrp="1"/>
          </p:cNvSpPr>
          <p:nvPr>
            <p:ph type="sldNum" sz="quarter" idx="12"/>
          </p:nvPr>
        </p:nvSpPr>
        <p:spPr/>
        <p:txBody>
          <a:bodyPr/>
          <a:lstStyle/>
          <a:p>
            <a:fld id="{48F63A3B-78C7-47BE-AE5E-E10140E04643}" type="slidenum">
              <a:rPr lang="en-US" smtClean="0"/>
              <a:t>18</a:t>
            </a:fld>
            <a:endParaRPr lang="en-US" dirty="0"/>
          </a:p>
        </p:txBody>
      </p:sp>
      <p:sp>
        <p:nvSpPr>
          <p:cNvPr id="8" name="TextBox 7">
            <a:extLst>
              <a:ext uri="{FF2B5EF4-FFF2-40B4-BE49-F238E27FC236}">
                <a16:creationId xmlns:a16="http://schemas.microsoft.com/office/drawing/2014/main" id="{47A44E28-CFD3-49F5-945F-4A836AEDD86C}"/>
              </a:ext>
            </a:extLst>
          </p:cNvPr>
          <p:cNvSpPr txBox="1"/>
          <p:nvPr/>
        </p:nvSpPr>
        <p:spPr>
          <a:xfrm>
            <a:off x="4949508" y="5371871"/>
            <a:ext cx="4441371" cy="1610184"/>
          </a:xfrm>
          <a:prstGeom prst="rect">
            <a:avLst/>
          </a:prstGeom>
          <a:noFill/>
        </p:spPr>
        <p:txBody>
          <a:bodyPr wrap="square" rtlCol="0">
            <a:spAutoFit/>
          </a:bodyPr>
          <a:lstStyle/>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7"/>
              </a:rPr>
              <a:t> Medica</a:t>
            </a:r>
            <a:endParaRPr lang="en-US" sz="18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8"/>
              </a:rPr>
              <a:t> </a:t>
            </a:r>
            <a:r>
              <a:rPr lang="en-US" sz="1800" u="sng" dirty="0" err="1">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8"/>
              </a:rPr>
              <a:t>PrimeWest</a:t>
            </a:r>
            <a:r>
              <a:rPr lang="en-US"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8"/>
              </a:rPr>
              <a:t> Health</a:t>
            </a:r>
            <a:endParaRPr lang="en-US" sz="18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9"/>
              </a:rPr>
              <a:t> South Country Health Alliance</a:t>
            </a:r>
            <a:endParaRPr lang="en-US" sz="18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18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10"/>
              </a:rPr>
              <a:t> </a:t>
            </a:r>
            <a:r>
              <a:rPr lang="en-US" sz="1800" u="sng" dirty="0" err="1">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10"/>
              </a:rPr>
              <a:t>Ucare</a:t>
            </a:r>
            <a:endParaRPr lang="en-US" sz="1800" u="sng" dirty="0">
              <a:solidFill>
                <a:srgbClr val="003865"/>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BE3109B1-B101-C4B0-D90F-6E31F0732247}"/>
              </a:ext>
            </a:extLst>
          </p:cNvPr>
          <p:cNvPicPr>
            <a:picLocks noChangeAspect="1"/>
          </p:cNvPicPr>
          <p:nvPr/>
        </p:nvPicPr>
        <p:blipFill>
          <a:blip r:embed="rId11"/>
          <a:stretch>
            <a:fillRect/>
          </a:stretch>
        </p:blipFill>
        <p:spPr>
          <a:xfrm>
            <a:off x="7380258" y="1354793"/>
            <a:ext cx="3557906" cy="2531000"/>
          </a:xfrm>
          <a:prstGeom prst="rect">
            <a:avLst/>
          </a:prstGeom>
        </p:spPr>
      </p:pic>
    </p:spTree>
    <p:extLst>
      <p:ext uri="{BB962C8B-B14F-4D97-AF65-F5344CB8AC3E}">
        <p14:creationId xmlns:p14="http://schemas.microsoft.com/office/powerpoint/2010/main" val="3617572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1DE1C-AF36-E5C7-D507-0690563064B2}"/>
              </a:ext>
            </a:extLst>
          </p:cNvPr>
          <p:cNvSpPr>
            <a:spLocks noGrp="1"/>
          </p:cNvSpPr>
          <p:nvPr>
            <p:ph type="title"/>
          </p:nvPr>
        </p:nvSpPr>
        <p:spPr/>
        <p:txBody>
          <a:bodyPr/>
          <a:lstStyle/>
          <a:p>
            <a:r>
              <a:rPr lang="en-US" dirty="0"/>
              <a:t>Maxaa xiga</a:t>
            </a:r>
          </a:p>
        </p:txBody>
      </p:sp>
      <p:sp>
        <p:nvSpPr>
          <p:cNvPr id="11" name="Content Placeholder 10">
            <a:extLst>
              <a:ext uri="{FF2B5EF4-FFF2-40B4-BE49-F238E27FC236}">
                <a16:creationId xmlns:a16="http://schemas.microsoft.com/office/drawing/2014/main" id="{F845A46C-3691-9E04-D572-BCD937CA41B0}"/>
              </a:ext>
            </a:extLst>
          </p:cNvPr>
          <p:cNvSpPr>
            <a:spLocks noGrp="1"/>
          </p:cNvSpPr>
          <p:nvPr>
            <p:ph sz="half" idx="1"/>
          </p:nvPr>
        </p:nvSpPr>
        <p:spPr>
          <a:xfrm>
            <a:off x="838200" y="2275661"/>
            <a:ext cx="4437566" cy="4582339"/>
          </a:xfrm>
          <a:ln>
            <a:solidFill>
              <a:srgbClr val="003865"/>
            </a:solidFill>
          </a:ln>
        </p:spPr>
        <p:txBody>
          <a:bodyPr>
            <a:normAutofit fontScale="77500" lnSpcReduction="20000"/>
          </a:bodyPr>
          <a:lstStyle/>
          <a:p>
            <a:pPr marL="0" marR="0" lvl="0" indent="0">
              <a:lnSpc>
                <a:spcPct val="112000"/>
              </a:lnSpc>
              <a:spcBef>
                <a:spcPts val="375"/>
              </a:spcBef>
              <a:spcAft>
                <a:spcPts val="0"/>
              </a:spcAft>
              <a:buFont typeface="+mj-lt"/>
              <a:buNone/>
            </a:pPr>
            <a:r>
              <a:rPr lang="en-US" sz="3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Xubnaha qorshaha caymiska caafimaadka:</a:t>
            </a:r>
          </a:p>
          <a:p>
            <a:pPr>
              <a:lnSpc>
                <a:spcPct val="112000"/>
              </a:lnSpc>
              <a:spcBef>
                <a:spcPts val="375"/>
              </a:spcBef>
              <a:spcAft>
                <a:spcPts val="0"/>
              </a:spcAft>
            </a:pPr>
            <a:r>
              <a:rPr lang="en-US"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Waxay u tagi karaan dhakhaatiirta, dhakhaatiirta ilkaha iyo daryeel bixiyeyaasha kale ee ku jira shabakada qorshahaaga caafimaadka si ay u helaan adeegyada badankooda.</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p>
          <a:p>
            <a:pPr>
              <a:lnSpc>
                <a:spcPct val="112000"/>
              </a:lnSpc>
              <a:spcBef>
                <a:spcPts val="375"/>
              </a:spcBef>
              <a:spcAft>
                <a:spcPts val="0"/>
              </a:spcAft>
            </a:pP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Kala xiriir qorshahaaga caymiska caafimaadka lambarka ku yaalla kaarka aqoonsiga ee ay ku siiyeen si aad u hesho caawimo.</a:t>
            </a:r>
          </a:p>
          <a:p>
            <a:pPr marL="0" marR="0" lvl="0" indent="0">
              <a:lnSpc>
                <a:spcPct val="112000"/>
              </a:lnSpc>
              <a:spcBef>
                <a:spcPts val="375"/>
              </a:spcBef>
              <a:spcAft>
                <a:spcPts val="0"/>
              </a:spcAft>
              <a:buFont typeface="+mj-lt"/>
              <a:buNone/>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3"/>
              </a:rPr>
              <a:t> Blue Plus</a:t>
            </a:r>
            <a:endParaRPr lang="en-US" sz="20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4"/>
              </a:rPr>
              <a:t> HealthPartners</a:t>
            </a:r>
            <a:endParaRPr lang="en-US" sz="20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5"/>
              </a:rPr>
              <a:t> Hennepin Health</a:t>
            </a:r>
            <a:endParaRPr lang="en-US" sz="20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6"/>
              </a:rPr>
              <a:t> Itasca Medical Care - </a:t>
            </a:r>
            <a:r>
              <a:rPr lang="en-US" sz="2000" u="sng" dirty="0" err="1">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6"/>
              </a:rPr>
              <a:t>IMCare</a:t>
            </a:r>
            <a:endParaRPr lang="en-US" sz="20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7"/>
              </a:rPr>
              <a:t> Medica</a:t>
            </a:r>
            <a:endParaRPr lang="en-US" sz="20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8"/>
              </a:rPr>
              <a:t> </a:t>
            </a:r>
            <a:r>
              <a:rPr lang="en-US" sz="2000" u="sng" dirty="0" err="1">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8"/>
              </a:rPr>
              <a:t>PrimeWest</a:t>
            </a:r>
            <a:r>
              <a:rPr lang="en-US"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8"/>
              </a:rPr>
              <a:t> Health</a:t>
            </a:r>
            <a:endParaRPr lang="en-US" sz="20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9"/>
              </a:rPr>
              <a:t> South Country Health Alliance</a:t>
            </a:r>
            <a:endParaRPr lang="en-US" sz="20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1257300" marR="0" lvl="2" indent="-342900">
              <a:lnSpc>
                <a:spcPct val="112000"/>
              </a:lnSpc>
              <a:spcBef>
                <a:spcPts val="0"/>
              </a:spcBef>
              <a:spcAft>
                <a:spcPts val="0"/>
              </a:spcAft>
              <a:buSzPts val="1000"/>
              <a:buFont typeface="Symbol" panose="05050102010706020507" pitchFamily="18" charset="2"/>
              <a:buChar char=""/>
              <a:tabLst>
                <a:tab pos="590550" algn="l"/>
              </a:tabLst>
            </a:pPr>
            <a:r>
              <a:rPr lang="en-US" sz="2000" u="sng"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10"/>
              </a:rPr>
              <a:t> </a:t>
            </a:r>
            <a:r>
              <a:rPr lang="en-US" sz="2000" u="sng" dirty="0" err="1">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10"/>
              </a:rPr>
              <a:t>UCare</a:t>
            </a:r>
            <a:endParaRPr lang="en-US" sz="2000" u="sng"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12" name="Content Placeholder 11">
            <a:extLst>
              <a:ext uri="{FF2B5EF4-FFF2-40B4-BE49-F238E27FC236}">
                <a16:creationId xmlns:a16="http://schemas.microsoft.com/office/drawing/2014/main" id="{E7C9B9D7-8932-78D4-5213-4C9016EB992A}"/>
              </a:ext>
            </a:extLst>
          </p:cNvPr>
          <p:cNvSpPr>
            <a:spLocks noGrp="1"/>
          </p:cNvSpPr>
          <p:nvPr>
            <p:ph sz="half" idx="2"/>
          </p:nvPr>
        </p:nvSpPr>
        <p:spPr>
          <a:xfrm>
            <a:off x="6529924" y="2275660"/>
            <a:ext cx="4663113" cy="4582339"/>
          </a:xfrm>
          <a:ln>
            <a:solidFill>
              <a:srgbClr val="003865"/>
            </a:solidFill>
          </a:ln>
        </p:spPr>
        <p:txBody>
          <a:bodyPr>
            <a:normAutofit lnSpcReduction="10000"/>
          </a:bodyPr>
          <a:lstStyle/>
          <a:p>
            <a:pPr marL="0" indent="0">
              <a:buNone/>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Xubnaha adeegyada khidmada leh.</a:t>
            </a:r>
          </a:p>
          <a:p>
            <a:r>
              <a:rPr lang="en-US"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Waxay u tagi karaan dhakhtar kasta, dhakhtarka ilkaha ama daryeel bixiye kasta oo ku </a:t>
            </a:r>
            <a:r>
              <a:rPr lang="en-US" sz="20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jira</a:t>
            </a:r>
            <a:r>
              <a:rPr lang="en-US"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11"/>
              </a:rPr>
              <a:t>mhcpproviderdirectory.dhs.state.mn.us</a:t>
            </a:r>
            <a:r>
              <a:rPr lang="en-US" sz="2000"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hlinkClick r:id="rId11"/>
              </a:rPr>
              <a:t> </a:t>
            </a:r>
            <a:r>
              <a:rPr lang="en-US" sz="20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Daryeel</a:t>
            </a:r>
            <a:r>
              <a:rPr lang="en-US" sz="20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bixiyeyaashan dhamaantood way aqbalayaan caymiskaaga.</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p>
          <a:p>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Waxa kale oo aad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wici</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kartaa</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2"/>
              </a:rPr>
              <a:t>Health Care Consumer Supports</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Xarunta</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Wicida Taageerada Macaamiisha ee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Daryeelka</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Caafimaadka</a:t>
            </a:r>
            <a:r>
              <a:rPr lang="en-US" sz="20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si aad u hesho adeeg bixiye 651-297-3862 ama 800-657-3672..</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8" name="TextBox 7">
            <a:extLst>
              <a:ext uri="{FF2B5EF4-FFF2-40B4-BE49-F238E27FC236}">
                <a16:creationId xmlns:a16="http://schemas.microsoft.com/office/drawing/2014/main" id="{2BE4F6FB-088C-B18B-E2E6-6052212907CF}"/>
              </a:ext>
            </a:extLst>
          </p:cNvPr>
          <p:cNvSpPr txBox="1"/>
          <p:nvPr/>
        </p:nvSpPr>
        <p:spPr>
          <a:xfrm>
            <a:off x="998963" y="1296031"/>
            <a:ext cx="9623503" cy="1077218"/>
          </a:xfrm>
          <a:prstGeom prst="rect">
            <a:avLst/>
          </a:prstGeom>
          <a:noFill/>
        </p:spPr>
        <p:txBody>
          <a:bodyPr wrap="square" rtlCol="0">
            <a:spAutoFit/>
          </a:bodyPr>
          <a:lstStyle/>
          <a:p>
            <a:r>
              <a:rPr lang="en-US" sz="3200" dirty="0">
                <a:solidFill>
                  <a:srgbClr val="003865"/>
                </a:solidFill>
                <a:effectLst/>
                <a:latin typeface="Calibri" panose="020F0502020204030204" pitchFamily="34" charset="0"/>
                <a:ea typeface="Times New Roman" panose="02020603050405020304" pitchFamily="18" charset="0"/>
                <a:cs typeface="Calibri" panose="020F0502020204030204" pitchFamily="34" charset="0"/>
              </a:rPr>
              <a:t>4. Hel dhakhtar daryeel bixiye caafimaad.</a:t>
            </a:r>
            <a:endParaRPr lang="en-US" sz="3200"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239162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334C-6647-75CE-63AC-AD53C9A1D248}"/>
              </a:ext>
            </a:extLst>
          </p:cNvPr>
          <p:cNvSpPr>
            <a:spLocks noGrp="1"/>
          </p:cNvSpPr>
          <p:nvPr>
            <p:ph type="title"/>
          </p:nvPr>
        </p:nvSpPr>
        <p:spPr/>
        <p:txBody>
          <a:bodyPr/>
          <a:lstStyle/>
          <a:p>
            <a:r>
              <a:rPr lang="en-US" dirty="0"/>
              <a:t>Waa maxay sababta caymiska caafimaadku muhiim u yahay?</a:t>
            </a:r>
          </a:p>
        </p:txBody>
      </p:sp>
      <p:pic>
        <p:nvPicPr>
          <p:cNvPr id="9" name="Picture Placeholder 8" descr="Smiling doctor examining smiling baby">
            <a:extLst>
              <a:ext uri="{FF2B5EF4-FFF2-40B4-BE49-F238E27FC236}">
                <a16:creationId xmlns:a16="http://schemas.microsoft.com/office/drawing/2014/main" id="{A7148249-9F59-312D-73A8-BBC2F190988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5364" b="15364"/>
          <a:stretch/>
        </p:blipFill>
        <p:spPr/>
      </p:pic>
      <p:sp>
        <p:nvSpPr>
          <p:cNvPr id="3" name="Content Placeholder 2">
            <a:extLst>
              <a:ext uri="{FF2B5EF4-FFF2-40B4-BE49-F238E27FC236}">
                <a16:creationId xmlns:a16="http://schemas.microsoft.com/office/drawing/2014/main" id="{759938BE-2408-01E6-C2E4-CFA4ED79F4D2}"/>
              </a:ext>
            </a:extLst>
          </p:cNvPr>
          <p:cNvSpPr>
            <a:spLocks noGrp="1"/>
          </p:cNvSpPr>
          <p:nvPr>
            <p:ph idx="1"/>
          </p:nvPr>
        </p:nvSpPr>
        <p:spPr/>
        <p:txBody>
          <a:bodyPr/>
          <a:lstStyle/>
          <a:p>
            <a:pPr marL="457200" indent="0">
              <a:buNone/>
            </a:pPr>
            <a:r>
              <a:rPr lang="en-US" dirty="0"/>
              <a:t>Caymiska caafimaadku wuxuu kaa caawinayaa</a:t>
            </a:r>
          </a:p>
          <a:p>
            <a:r>
              <a:rPr lang="en-US" dirty="0"/>
              <a:t>In aad si fiican u caafimaad qabto</a:t>
            </a:r>
          </a:p>
          <a:p>
            <a:r>
              <a:rPr lang="en-US" dirty="0"/>
              <a:t>Inaad ku noolaato noloshaada si buuxda</a:t>
            </a:r>
          </a:p>
          <a:p>
            <a:r>
              <a:rPr lang="en-US" dirty="0"/>
              <a:t>Inaad horumarto</a:t>
            </a:r>
          </a:p>
          <a:p>
            <a:r>
              <a:rPr lang="en-US" dirty="0"/>
              <a:t>Inaad ka maaranto kharashyada badan haddii aad jirrato ama </a:t>
            </a:r>
            <a:r>
              <a:rPr lang="en-US" dirty="0" err="1"/>
              <a:t>dhaawacanto</a:t>
            </a:r>
            <a:endParaRPr lang="en-US" dirty="0"/>
          </a:p>
        </p:txBody>
      </p:sp>
      <p:sp>
        <p:nvSpPr>
          <p:cNvPr id="4" name="Date Placeholder 3">
            <a:extLst>
              <a:ext uri="{FF2B5EF4-FFF2-40B4-BE49-F238E27FC236}">
                <a16:creationId xmlns:a16="http://schemas.microsoft.com/office/drawing/2014/main" id="{B1FD700A-8FE5-D90A-7BAA-D0FA3EA95AA0}"/>
              </a:ext>
            </a:extLst>
          </p:cNvPr>
          <p:cNvSpPr>
            <a:spLocks noGrp="1"/>
          </p:cNvSpPr>
          <p:nvPr>
            <p:ph type="dt" sz="half" idx="4294967295"/>
          </p:nvPr>
        </p:nvSpPr>
        <p:spPr>
          <a:xfrm>
            <a:off x="0" y="6356350"/>
            <a:ext cx="1358900" cy="365125"/>
          </a:xfrm>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D4BA8E0F-071E-6871-1B6E-39FEA3CB75F5}"/>
              </a:ext>
            </a:extLst>
          </p:cNvPr>
          <p:cNvSpPr>
            <a:spLocks noGrp="1"/>
          </p:cNvSpPr>
          <p:nvPr>
            <p:ph type="ftr" sz="quarter" idx="4294967295"/>
          </p:nvPr>
        </p:nvSpPr>
        <p:spPr>
          <a:xfrm>
            <a:off x="0" y="6356350"/>
            <a:ext cx="5588000" cy="365125"/>
          </a:xfrm>
        </p:spPr>
        <p:txBody>
          <a:bodyPr/>
          <a:lstStyle/>
          <a:p>
            <a:r>
              <a:rPr lang="en-US"/>
              <a:t>Waaxda Adeegyada Aadanaha ee Minnesota | mn.gov/dhs</a:t>
            </a:r>
            <a:endParaRPr lang="en-US" dirty="0"/>
          </a:p>
        </p:txBody>
      </p:sp>
      <p:sp>
        <p:nvSpPr>
          <p:cNvPr id="6" name="Slide Number Placeholder 5">
            <a:extLst>
              <a:ext uri="{FF2B5EF4-FFF2-40B4-BE49-F238E27FC236}">
                <a16:creationId xmlns:a16="http://schemas.microsoft.com/office/drawing/2014/main" id="{6F8B9080-68C3-65B3-D7CF-854A1A9C4A67}"/>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1010087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F3-5B63-7009-2709-C83FD5FCF8F1}"/>
              </a:ext>
            </a:extLst>
          </p:cNvPr>
          <p:cNvSpPr>
            <a:spLocks noGrp="1"/>
          </p:cNvSpPr>
          <p:nvPr>
            <p:ph type="title"/>
          </p:nvPr>
        </p:nvSpPr>
        <p:spPr/>
        <p:txBody>
          <a:bodyPr/>
          <a:lstStyle/>
          <a:p>
            <a:r>
              <a:rPr lang="en-US" dirty="0"/>
              <a:t>MinnesotaCare waxay bixisaa</a:t>
            </a:r>
          </a:p>
        </p:txBody>
      </p:sp>
      <p:sp>
        <p:nvSpPr>
          <p:cNvPr id="8" name="Text Placeholder 7">
            <a:extLst>
              <a:ext uri="{FF2B5EF4-FFF2-40B4-BE49-F238E27FC236}">
                <a16:creationId xmlns:a16="http://schemas.microsoft.com/office/drawing/2014/main" id="{CE69824B-22F3-6FF8-D241-033379C2EDB1}"/>
              </a:ext>
            </a:extLst>
          </p:cNvPr>
          <p:cNvSpPr>
            <a:spLocks noGrp="1"/>
          </p:cNvSpPr>
          <p:nvPr>
            <p:ph type="body" sz="quarter" idx="16"/>
          </p:nvPr>
        </p:nvSpPr>
        <p:spPr>
          <a:xfrm>
            <a:off x="1737355" y="1855591"/>
            <a:ext cx="1564821" cy="676542"/>
          </a:xfrm>
        </p:spPr>
        <p:txBody>
          <a:bodyPr/>
          <a:lstStyle/>
          <a:p>
            <a:r>
              <a:rPr lang="en-US" dirty="0"/>
              <a:t>Booqashooyinka dhakhtarka</a:t>
            </a:r>
          </a:p>
        </p:txBody>
      </p:sp>
      <p:sp>
        <p:nvSpPr>
          <p:cNvPr id="5" name="Footer Placeholder 4">
            <a:extLst>
              <a:ext uri="{FF2B5EF4-FFF2-40B4-BE49-F238E27FC236}">
                <a16:creationId xmlns:a16="http://schemas.microsoft.com/office/drawing/2014/main" id="{B279D472-D7A7-3333-57CB-F6E7F4D6219E}"/>
              </a:ext>
            </a:extLst>
          </p:cNvPr>
          <p:cNvSpPr>
            <a:spLocks noGrp="1"/>
          </p:cNvSpPr>
          <p:nvPr>
            <p:ph type="ftr" sz="quarter" idx="3"/>
          </p:nvPr>
        </p:nvSpPr>
        <p:spPr>
          <a:xfrm>
            <a:off x="3302176" y="6538912"/>
            <a:ext cx="5587647" cy="365125"/>
          </a:xfrm>
        </p:spPr>
        <p:txBody>
          <a:bodyPr/>
          <a:lstStyle/>
          <a:p>
            <a:r>
              <a:rPr lang="en-US" dirty="0"/>
              <a:t>Waaxda Adeegyada Aadanaha ee Minnesota | mn.gov/dhs</a:t>
            </a:r>
          </a:p>
        </p:txBody>
      </p:sp>
      <p:sp>
        <p:nvSpPr>
          <p:cNvPr id="24" name="Text Placeholder 7">
            <a:extLst>
              <a:ext uri="{FF2B5EF4-FFF2-40B4-BE49-F238E27FC236}">
                <a16:creationId xmlns:a16="http://schemas.microsoft.com/office/drawing/2014/main" id="{68BD15E6-ACC1-C788-354C-EDD6D18C36C4}"/>
              </a:ext>
            </a:extLst>
          </p:cNvPr>
          <p:cNvSpPr txBox="1">
            <a:spLocks/>
          </p:cNvSpPr>
          <p:nvPr/>
        </p:nvSpPr>
        <p:spPr bwMode="black">
          <a:xfrm>
            <a:off x="5822324" y="1785987"/>
            <a:ext cx="1564821"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Daryeelka Ilkaha</a:t>
            </a:r>
          </a:p>
        </p:txBody>
      </p:sp>
      <p:pic>
        <p:nvPicPr>
          <p:cNvPr id="31" name="Picture 30" descr="Stethoscope outline">
            <a:extLst>
              <a:ext uri="{FF2B5EF4-FFF2-40B4-BE49-F238E27FC236}">
                <a16:creationId xmlns:a16="http://schemas.microsoft.com/office/drawing/2014/main" id="{669D6023-68AE-394F-37D4-27F7F6BBA2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94429" y="1708018"/>
            <a:ext cx="944962" cy="944962"/>
          </a:xfrm>
          <a:prstGeom prst="rect">
            <a:avLst/>
          </a:prstGeom>
        </p:spPr>
      </p:pic>
      <p:pic>
        <p:nvPicPr>
          <p:cNvPr id="32" name="Picture 31" descr="Ambulance with solid fill">
            <a:extLst>
              <a:ext uri="{FF2B5EF4-FFF2-40B4-BE49-F238E27FC236}">
                <a16:creationId xmlns:a16="http://schemas.microsoft.com/office/drawing/2014/main" id="{F9BE8C5D-0F0A-A071-359C-5E357AEF9D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889824" y="1708018"/>
            <a:ext cx="944962" cy="944962"/>
          </a:xfrm>
          <a:prstGeom prst="rect">
            <a:avLst/>
          </a:prstGeom>
        </p:spPr>
      </p:pic>
      <p:sp>
        <p:nvSpPr>
          <p:cNvPr id="33" name="Text Placeholder 7">
            <a:extLst>
              <a:ext uri="{FF2B5EF4-FFF2-40B4-BE49-F238E27FC236}">
                <a16:creationId xmlns:a16="http://schemas.microsoft.com/office/drawing/2014/main" id="{2AEC26C9-A5A8-3F15-7501-DA276A924C58}"/>
              </a:ext>
            </a:extLst>
          </p:cNvPr>
          <p:cNvSpPr txBox="1">
            <a:spLocks/>
          </p:cNvSpPr>
          <p:nvPr/>
        </p:nvSpPr>
        <p:spPr bwMode="black">
          <a:xfrm>
            <a:off x="9932750" y="1785987"/>
            <a:ext cx="1842938"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Daryeelka xaaladaha degdega ah</a:t>
            </a:r>
          </a:p>
        </p:txBody>
      </p:sp>
      <p:sp>
        <p:nvSpPr>
          <p:cNvPr id="37" name="Text Placeholder 7">
            <a:extLst>
              <a:ext uri="{FF2B5EF4-FFF2-40B4-BE49-F238E27FC236}">
                <a16:creationId xmlns:a16="http://schemas.microsoft.com/office/drawing/2014/main" id="{A9C8BF1A-6A35-2E37-A362-069F413AF690}"/>
              </a:ext>
            </a:extLst>
          </p:cNvPr>
          <p:cNvSpPr txBox="1">
            <a:spLocks/>
          </p:cNvSpPr>
          <p:nvPr/>
        </p:nvSpPr>
        <p:spPr bwMode="black">
          <a:xfrm>
            <a:off x="1739908" y="3090729"/>
            <a:ext cx="2464102"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Daryeelka caafimaadka maskaxda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iyo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hab-dhaqanka</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8" name="Text Placeholder 7">
            <a:extLst>
              <a:ext uri="{FF2B5EF4-FFF2-40B4-BE49-F238E27FC236}">
                <a16:creationId xmlns:a16="http://schemas.microsoft.com/office/drawing/2014/main" id="{52A963BE-4353-1B4D-9FCA-B03CDC439A54}"/>
              </a:ext>
            </a:extLst>
          </p:cNvPr>
          <p:cNvSpPr txBox="1">
            <a:spLocks/>
          </p:cNvSpPr>
          <p:nvPr/>
        </p:nvSpPr>
        <p:spPr bwMode="black">
          <a:xfrm>
            <a:off x="1785715" y="5676706"/>
            <a:ext cx="1895390"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Daawooyinka iyo daawada dhakhtarku kuu qoray</a:t>
            </a:r>
          </a:p>
        </p:txBody>
      </p:sp>
      <p:sp>
        <p:nvSpPr>
          <p:cNvPr id="39" name="Text Placeholder 7">
            <a:extLst>
              <a:ext uri="{FF2B5EF4-FFF2-40B4-BE49-F238E27FC236}">
                <a16:creationId xmlns:a16="http://schemas.microsoft.com/office/drawing/2014/main" id="{F72CD328-4100-4DE1-0652-49E6EFF96215}"/>
              </a:ext>
            </a:extLst>
          </p:cNvPr>
          <p:cNvSpPr txBox="1">
            <a:spLocks/>
          </p:cNvSpPr>
          <p:nvPr/>
        </p:nvSpPr>
        <p:spPr bwMode="black">
          <a:xfrm>
            <a:off x="5720983" y="5759461"/>
            <a:ext cx="2018053"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Qalabka caafimaadka</a:t>
            </a:r>
            <a:endParaRPr lang="en-US" dirty="0"/>
          </a:p>
        </p:txBody>
      </p:sp>
      <p:sp>
        <p:nvSpPr>
          <p:cNvPr id="3" name="Text Placeholder 7">
            <a:extLst>
              <a:ext uri="{FF2B5EF4-FFF2-40B4-BE49-F238E27FC236}">
                <a16:creationId xmlns:a16="http://schemas.microsoft.com/office/drawing/2014/main" id="{AB4DCBA0-79FD-16F5-F121-320B9661E2BB}"/>
              </a:ext>
            </a:extLst>
          </p:cNvPr>
          <p:cNvSpPr txBox="1">
            <a:spLocks/>
          </p:cNvSpPr>
          <p:nvPr/>
        </p:nvSpPr>
        <p:spPr bwMode="black">
          <a:xfrm>
            <a:off x="5822324" y="3090729"/>
            <a:ext cx="1564821"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Baaritaannada indhaha iyo muraayadaha indhaha</a:t>
            </a:r>
          </a:p>
        </p:txBody>
      </p:sp>
      <p:sp>
        <p:nvSpPr>
          <p:cNvPr id="4" name="Text Placeholder 7">
            <a:extLst>
              <a:ext uri="{FF2B5EF4-FFF2-40B4-BE49-F238E27FC236}">
                <a16:creationId xmlns:a16="http://schemas.microsoft.com/office/drawing/2014/main" id="{2C27099C-B9AA-E54E-B000-B613CE93E3E4}"/>
              </a:ext>
            </a:extLst>
          </p:cNvPr>
          <p:cNvSpPr txBox="1">
            <a:spLocks/>
          </p:cNvSpPr>
          <p:nvPr/>
        </p:nvSpPr>
        <p:spPr bwMode="black">
          <a:xfrm>
            <a:off x="5836329" y="4422455"/>
            <a:ext cx="1749354"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Turjumaada qoraalka ah iyo turjubaanka afka</a:t>
            </a:r>
          </a:p>
        </p:txBody>
      </p:sp>
      <p:sp>
        <p:nvSpPr>
          <p:cNvPr id="9" name="Text Placeholder 7">
            <a:extLst>
              <a:ext uri="{FF2B5EF4-FFF2-40B4-BE49-F238E27FC236}">
                <a16:creationId xmlns:a16="http://schemas.microsoft.com/office/drawing/2014/main" id="{7CDCEFE6-7DF3-16DE-6A13-25262D69DFDF}"/>
              </a:ext>
            </a:extLst>
          </p:cNvPr>
          <p:cNvSpPr txBox="1">
            <a:spLocks/>
          </p:cNvSpPr>
          <p:nvPr/>
        </p:nvSpPr>
        <p:spPr bwMode="black">
          <a:xfrm>
            <a:off x="9966869" y="3090729"/>
            <a:ext cx="1808819"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Daryeelka uurka iyo caawisada xilliga umusha (doulas)</a:t>
            </a:r>
          </a:p>
        </p:txBody>
      </p:sp>
      <p:sp>
        <p:nvSpPr>
          <p:cNvPr id="10" name="Text Placeholder 7">
            <a:extLst>
              <a:ext uri="{FF2B5EF4-FFF2-40B4-BE49-F238E27FC236}">
                <a16:creationId xmlns:a16="http://schemas.microsoft.com/office/drawing/2014/main" id="{68A5ED5A-E8B1-C425-A45F-EDEA9D52352B}"/>
              </a:ext>
            </a:extLst>
          </p:cNvPr>
          <p:cNvSpPr txBox="1">
            <a:spLocks/>
          </p:cNvSpPr>
          <p:nvPr/>
        </p:nvSpPr>
        <p:spPr bwMode="black">
          <a:xfrm>
            <a:off x="9949376" y="4422455"/>
            <a:ext cx="1842938"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Daawooyinka duug-duuga (Chiropractic medicine and acupuncture)</a:t>
            </a:r>
          </a:p>
        </p:txBody>
      </p:sp>
      <p:sp>
        <p:nvSpPr>
          <p:cNvPr id="11" name="Text Placeholder 7">
            <a:extLst>
              <a:ext uri="{FF2B5EF4-FFF2-40B4-BE49-F238E27FC236}">
                <a16:creationId xmlns:a16="http://schemas.microsoft.com/office/drawing/2014/main" id="{673B3082-FE6F-6385-AF36-B882A0E7618B}"/>
              </a:ext>
            </a:extLst>
          </p:cNvPr>
          <p:cNvSpPr txBox="1">
            <a:spLocks/>
          </p:cNvSpPr>
          <p:nvPr/>
        </p:nvSpPr>
        <p:spPr bwMode="black">
          <a:xfrm>
            <a:off x="9731439" y="5691465"/>
            <a:ext cx="2044249"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2000"/>
              </a:lnSpc>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Baaritaannada fayo-qabka, tallaalada </a:t>
            </a:r>
          </a:p>
        </p:txBody>
      </p:sp>
      <p:pic>
        <p:nvPicPr>
          <p:cNvPr id="12" name="Picture 11" descr="Mental Health outline">
            <a:extLst>
              <a:ext uri="{FF2B5EF4-FFF2-40B4-BE49-F238E27FC236}">
                <a16:creationId xmlns:a16="http://schemas.microsoft.com/office/drawing/2014/main" id="{8E3495E5-7614-9A44-F58E-5109C24EBF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94054" y="2966040"/>
            <a:ext cx="944962" cy="944962"/>
          </a:xfrm>
          <a:prstGeom prst="rect">
            <a:avLst/>
          </a:prstGeom>
        </p:spPr>
      </p:pic>
      <p:pic>
        <p:nvPicPr>
          <p:cNvPr id="13" name="Picture 12" descr="Tooth with solid fill">
            <a:extLst>
              <a:ext uri="{FF2B5EF4-FFF2-40B4-BE49-F238E27FC236}">
                <a16:creationId xmlns:a16="http://schemas.microsoft.com/office/drawing/2014/main" id="{EE93957B-9577-D9D5-5FBB-6CB41EABD56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906550" y="1717830"/>
            <a:ext cx="944962" cy="944962"/>
          </a:xfrm>
          <a:prstGeom prst="rect">
            <a:avLst/>
          </a:prstGeom>
        </p:spPr>
      </p:pic>
      <p:pic>
        <p:nvPicPr>
          <p:cNvPr id="14" name="Picture 13" descr="Pregnant lady with solid fill">
            <a:extLst>
              <a:ext uri="{FF2B5EF4-FFF2-40B4-BE49-F238E27FC236}">
                <a16:creationId xmlns:a16="http://schemas.microsoft.com/office/drawing/2014/main" id="{A3FC71E0-E23F-880A-A7DD-0ABA34D1DD7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889824" y="3018627"/>
            <a:ext cx="944962" cy="944962"/>
          </a:xfrm>
          <a:prstGeom prst="rect">
            <a:avLst/>
          </a:prstGeom>
        </p:spPr>
      </p:pic>
      <p:pic>
        <p:nvPicPr>
          <p:cNvPr id="17" name="Picture 16" descr="Lotus Flower with solid fill">
            <a:extLst>
              <a:ext uri="{FF2B5EF4-FFF2-40B4-BE49-F238E27FC236}">
                <a16:creationId xmlns:a16="http://schemas.microsoft.com/office/drawing/2014/main" id="{4D05C32A-0008-4DAC-040E-273AEEB162B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8889824" y="4256097"/>
            <a:ext cx="944962" cy="944962"/>
          </a:xfrm>
          <a:prstGeom prst="rect">
            <a:avLst/>
          </a:prstGeom>
        </p:spPr>
      </p:pic>
      <p:pic>
        <p:nvPicPr>
          <p:cNvPr id="19" name="Picture 18" descr="Adhesive Bandage outline">
            <a:extLst>
              <a:ext uri="{FF2B5EF4-FFF2-40B4-BE49-F238E27FC236}">
                <a16:creationId xmlns:a16="http://schemas.microsoft.com/office/drawing/2014/main" id="{E0468377-B596-3D7E-04FE-E0E4C47241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773468" y="5556080"/>
            <a:ext cx="944962" cy="944962"/>
          </a:xfrm>
          <a:prstGeom prst="rect">
            <a:avLst/>
          </a:prstGeom>
        </p:spPr>
      </p:pic>
      <p:pic>
        <p:nvPicPr>
          <p:cNvPr id="20" name="Picture 19" descr="Chat bubble outline">
            <a:extLst>
              <a:ext uri="{FF2B5EF4-FFF2-40B4-BE49-F238E27FC236}">
                <a16:creationId xmlns:a16="http://schemas.microsoft.com/office/drawing/2014/main" id="{ADCE8E48-584B-E69C-FC9C-44BEBB446BE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4841108" y="4354298"/>
            <a:ext cx="944962" cy="944962"/>
          </a:xfrm>
          <a:prstGeom prst="rect">
            <a:avLst/>
          </a:prstGeom>
        </p:spPr>
      </p:pic>
      <p:pic>
        <p:nvPicPr>
          <p:cNvPr id="23" name="Picture 22" descr="Medicine with solid fill">
            <a:extLst>
              <a:ext uri="{FF2B5EF4-FFF2-40B4-BE49-F238E27FC236}">
                <a16:creationId xmlns:a16="http://schemas.microsoft.com/office/drawing/2014/main" id="{CF70BECA-77AF-3B51-B137-02B959E7C54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838200" y="5542496"/>
            <a:ext cx="944962" cy="944962"/>
          </a:xfrm>
          <a:prstGeom prst="rect">
            <a:avLst/>
          </a:prstGeom>
        </p:spPr>
      </p:pic>
      <p:pic>
        <p:nvPicPr>
          <p:cNvPr id="25" name="Picture 24" descr="Needle with solid fill">
            <a:extLst>
              <a:ext uri="{FF2B5EF4-FFF2-40B4-BE49-F238E27FC236}">
                <a16:creationId xmlns:a16="http://schemas.microsoft.com/office/drawing/2014/main" id="{CC03D4DC-761C-9060-BD9C-F9EF1C32350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8626655" y="5493567"/>
            <a:ext cx="944962" cy="944962"/>
          </a:xfrm>
          <a:prstGeom prst="rect">
            <a:avLst/>
          </a:prstGeom>
        </p:spPr>
      </p:pic>
      <p:pic>
        <p:nvPicPr>
          <p:cNvPr id="6" name="Picture 5" descr="Glasses with solid fill">
            <a:extLst>
              <a:ext uri="{FF2B5EF4-FFF2-40B4-BE49-F238E27FC236}">
                <a16:creationId xmlns:a16="http://schemas.microsoft.com/office/drawing/2014/main" id="{253E939F-0DC6-F1A1-8368-B37D10A05D0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4891367" y="2956519"/>
            <a:ext cx="944962" cy="944962"/>
          </a:xfrm>
          <a:prstGeom prst="rect">
            <a:avLst/>
          </a:prstGeom>
        </p:spPr>
      </p:pic>
      <p:sp>
        <p:nvSpPr>
          <p:cNvPr id="7" name="Text Placeholder 7">
            <a:extLst>
              <a:ext uri="{FF2B5EF4-FFF2-40B4-BE49-F238E27FC236}">
                <a16:creationId xmlns:a16="http://schemas.microsoft.com/office/drawing/2014/main" id="{0527B9BD-E01B-42B5-31E0-52D0FB174A5C}"/>
              </a:ext>
            </a:extLst>
          </p:cNvPr>
          <p:cNvSpPr txBox="1">
            <a:spLocks/>
          </p:cNvSpPr>
          <p:nvPr/>
        </p:nvSpPr>
        <p:spPr bwMode="black">
          <a:xfrm>
            <a:off x="1748047" y="4307358"/>
            <a:ext cx="2464102" cy="676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00000"/>
              </a:lnSpc>
              <a:spcBef>
                <a:spcPts val="500"/>
              </a:spcBef>
              <a:spcAft>
                <a:spcPts val="1000"/>
              </a:spcAft>
              <a:buClr>
                <a:schemeClr val="accent1"/>
              </a:buClr>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Daaweynta dhibaatada Isticmaalka Maandooriyaha</a:t>
            </a:r>
          </a:p>
        </p:txBody>
      </p:sp>
      <p:pic>
        <p:nvPicPr>
          <p:cNvPr id="15" name="Picture 11" descr="Care with solid fill">
            <a:extLst>
              <a:ext uri="{FF2B5EF4-FFF2-40B4-BE49-F238E27FC236}">
                <a16:creationId xmlns:a16="http://schemas.microsoft.com/office/drawing/2014/main" id="{802F99AF-D5F0-975F-C8EC-7B2F4D372BA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p:blipFill>
        <p:spPr>
          <a:xfrm>
            <a:off x="802193" y="4182669"/>
            <a:ext cx="944962" cy="944962"/>
          </a:xfrm>
          <a:prstGeom prst="rect">
            <a:avLst/>
          </a:prstGeom>
        </p:spPr>
      </p:pic>
    </p:spTree>
    <p:extLst>
      <p:ext uri="{BB962C8B-B14F-4D97-AF65-F5344CB8AC3E}">
        <p14:creationId xmlns:p14="http://schemas.microsoft.com/office/powerpoint/2010/main" val="3220055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2059-6283-B121-36BC-8DB1BFE30990}"/>
              </a:ext>
            </a:extLst>
          </p:cNvPr>
          <p:cNvSpPr>
            <a:spLocks noGrp="1"/>
          </p:cNvSpPr>
          <p:nvPr>
            <p:ph type="title"/>
          </p:nvPr>
        </p:nvSpPr>
        <p:spPr/>
        <p:txBody>
          <a:bodyPr/>
          <a:lstStyle/>
          <a:p>
            <a:r>
              <a:rPr lang="en-US" dirty="0"/>
              <a:t>Yaa u qalma?</a:t>
            </a:r>
          </a:p>
        </p:txBody>
      </p:sp>
      <p:sp>
        <p:nvSpPr>
          <p:cNvPr id="8" name="Text Placeholder 7">
            <a:extLst>
              <a:ext uri="{FF2B5EF4-FFF2-40B4-BE49-F238E27FC236}">
                <a16:creationId xmlns:a16="http://schemas.microsoft.com/office/drawing/2014/main" id="{F3ECEC98-2B55-E909-179B-AA443302874A}"/>
              </a:ext>
            </a:extLst>
          </p:cNvPr>
          <p:cNvSpPr>
            <a:spLocks noGrp="1"/>
          </p:cNvSpPr>
          <p:nvPr>
            <p:ph type="body" sz="quarter" idx="15"/>
          </p:nvPr>
        </p:nvSpPr>
        <p:spPr>
          <a:xfrm>
            <a:off x="1469225" y="4564988"/>
            <a:ext cx="2542477" cy="1083338"/>
          </a:xfrm>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Dadka ku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nool</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Minnesota. </a:t>
            </a:r>
          </a:p>
          <a:p>
            <a:endParaRPr lang="en-US" dirty="0"/>
          </a:p>
        </p:txBody>
      </p:sp>
      <p:pic>
        <p:nvPicPr>
          <p:cNvPr id="21" name="Picture Placeholder 20" descr="Money with solid fill">
            <a:extLst>
              <a:ext uri="{FF2B5EF4-FFF2-40B4-BE49-F238E27FC236}">
                <a16:creationId xmlns:a16="http://schemas.microsoft.com/office/drawing/2014/main" id="{177F63AF-013C-9845-1D42-3EF1F5042895}"/>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p:pic>
      <p:sp>
        <p:nvSpPr>
          <p:cNvPr id="10" name="Text Placeholder 9">
            <a:extLst>
              <a:ext uri="{FF2B5EF4-FFF2-40B4-BE49-F238E27FC236}">
                <a16:creationId xmlns:a16="http://schemas.microsoft.com/office/drawing/2014/main" id="{C77F22B2-CB1A-4CB7-F9BB-944393672020}"/>
              </a:ext>
            </a:extLst>
          </p:cNvPr>
          <p:cNvSpPr>
            <a:spLocks noGrp="1"/>
          </p:cNvSpPr>
          <p:nvPr>
            <p:ph type="body" sz="quarter" idx="17"/>
          </p:nvPr>
        </p:nvSpPr>
        <p:spPr/>
        <p:txBody>
          <a:bodyPr>
            <a:normAutofit lnSpcReduction="10000"/>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Aad buuxinayso shuruudaha dakhliga. </a:t>
            </a:r>
          </a:p>
          <a:p>
            <a:endParaRPr lang="en-US" dirty="0"/>
          </a:p>
        </p:txBody>
      </p:sp>
      <p:pic>
        <p:nvPicPr>
          <p:cNvPr id="19" name="Picture Placeholder 18" descr="Diploma with solid fill">
            <a:extLst>
              <a:ext uri="{FF2B5EF4-FFF2-40B4-BE49-F238E27FC236}">
                <a16:creationId xmlns:a16="http://schemas.microsoft.com/office/drawing/2014/main" id="{0E8B275B-9D64-9D81-366C-F615B06B8C42}"/>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p:pic>
      <p:sp>
        <p:nvSpPr>
          <p:cNvPr id="12" name="Text Placeholder 11">
            <a:extLst>
              <a:ext uri="{FF2B5EF4-FFF2-40B4-BE49-F238E27FC236}">
                <a16:creationId xmlns:a16="http://schemas.microsoft.com/office/drawing/2014/main" id="{4DA46C4B-4424-4A50-9C5D-EC1D2225BA65}"/>
              </a:ext>
            </a:extLst>
          </p:cNvPr>
          <p:cNvSpPr>
            <a:spLocks noGrp="1"/>
          </p:cNvSpPr>
          <p:nvPr>
            <p:ph type="body" sz="quarter" idx="19"/>
          </p:nvPr>
        </p:nvSpPr>
        <p:spPr/>
        <p:txBody>
          <a:bodyPr>
            <a:normAutofit fontScale="92500"/>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Ayna jirin fursado kale oo caymiska caafimaadka ah.</a:t>
            </a:r>
            <a:endParaRPr lang="en-US" dirty="0"/>
          </a:p>
        </p:txBody>
      </p:sp>
      <p:sp>
        <p:nvSpPr>
          <p:cNvPr id="4" name="Date Placeholder 3">
            <a:extLst>
              <a:ext uri="{FF2B5EF4-FFF2-40B4-BE49-F238E27FC236}">
                <a16:creationId xmlns:a16="http://schemas.microsoft.com/office/drawing/2014/main" id="{22C47935-5BE6-26D0-44A0-9C8B1B6AE097}"/>
              </a:ext>
            </a:extLst>
          </p:cNvPr>
          <p:cNvSpPr>
            <a:spLocks noGrp="1"/>
          </p:cNvSpPr>
          <p:nvPr>
            <p:ph type="dt" sz="half" idx="10"/>
          </p:nvPr>
        </p:nvSpPr>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8EC7E693-4CAD-EAFF-250C-C0FD58D6847F}"/>
              </a:ext>
            </a:extLst>
          </p:cNvPr>
          <p:cNvSpPr>
            <a:spLocks noGrp="1"/>
          </p:cNvSpPr>
          <p:nvPr>
            <p:ph type="ftr" sz="quarter" idx="3"/>
          </p:nvPr>
        </p:nvSpPr>
        <p:spPr/>
        <p:txBody>
          <a:bodyPr/>
          <a:lstStyle/>
          <a:p>
            <a:r>
              <a:rPr lang="en-US"/>
              <a:t>Waaxda Adeegyada Aadanaha ee Minnesota | mn.gov/dhs</a:t>
            </a:r>
            <a:endParaRPr lang="en-US" dirty="0"/>
          </a:p>
        </p:txBody>
      </p:sp>
      <p:sp>
        <p:nvSpPr>
          <p:cNvPr id="6" name="Slide Number Placeholder 5">
            <a:extLst>
              <a:ext uri="{FF2B5EF4-FFF2-40B4-BE49-F238E27FC236}">
                <a16:creationId xmlns:a16="http://schemas.microsoft.com/office/drawing/2014/main" id="{AEAB40A1-CC94-FA75-31AC-197A72A84912}"/>
              </a:ext>
            </a:extLst>
          </p:cNvPr>
          <p:cNvSpPr>
            <a:spLocks noGrp="1"/>
          </p:cNvSpPr>
          <p:nvPr>
            <p:ph type="sldNum" sz="quarter" idx="12"/>
          </p:nvPr>
        </p:nvSpPr>
        <p:spPr/>
        <p:txBody>
          <a:bodyPr/>
          <a:lstStyle/>
          <a:p>
            <a:fld id="{48F63A3B-78C7-47BE-AE5E-E10140E04643}" type="slidenum">
              <a:rPr lang="en-US" smtClean="0"/>
              <a:t>4</a:t>
            </a:fld>
            <a:endParaRPr lang="en-US" dirty="0"/>
          </a:p>
        </p:txBody>
      </p:sp>
      <p:pic>
        <p:nvPicPr>
          <p:cNvPr id="17" name="Picture Placeholder 16" descr="A green circle with a white outline of a state  Description automatically generated">
            <a:extLst>
              <a:ext uri="{FF2B5EF4-FFF2-40B4-BE49-F238E27FC236}">
                <a16:creationId xmlns:a16="http://schemas.microsoft.com/office/drawing/2014/main" id="{DFFE422C-C960-342F-4469-D604F4BEE64D}"/>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t="500" b="500"/>
          <a:stretch>
            <a:fillRect/>
          </a:stretch>
        </p:blipFill>
        <p:spPr>
          <a:solidFill>
            <a:srgbClr val="008EAA"/>
          </a:solidFill>
        </p:spPr>
      </p:pic>
    </p:spTree>
    <p:extLst>
      <p:ext uri="{BB962C8B-B14F-4D97-AF65-F5344CB8AC3E}">
        <p14:creationId xmlns:p14="http://schemas.microsoft.com/office/powerpoint/2010/main" val="335799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F4BE-86B6-3375-473F-AED7C88AAF20}"/>
              </a:ext>
            </a:extLst>
          </p:cNvPr>
          <p:cNvSpPr>
            <a:spLocks noGrp="1"/>
          </p:cNvSpPr>
          <p:nvPr>
            <p:ph type="title"/>
          </p:nvPr>
        </p:nvSpPr>
        <p:spPr/>
        <p:txBody>
          <a:bodyPr/>
          <a:lstStyle/>
          <a:p>
            <a:r>
              <a:rPr lang="en-US" dirty="0"/>
              <a:t>Xadka dakhliga</a:t>
            </a:r>
          </a:p>
        </p:txBody>
      </p:sp>
      <p:sp>
        <p:nvSpPr>
          <p:cNvPr id="4" name="Date Placeholder 3">
            <a:extLst>
              <a:ext uri="{FF2B5EF4-FFF2-40B4-BE49-F238E27FC236}">
                <a16:creationId xmlns:a16="http://schemas.microsoft.com/office/drawing/2014/main" id="{EB3F0B25-1D3F-4C96-F579-5C045DBD0EC5}"/>
              </a:ext>
            </a:extLst>
          </p:cNvPr>
          <p:cNvSpPr>
            <a:spLocks noGrp="1"/>
          </p:cNvSpPr>
          <p:nvPr>
            <p:ph type="dt" sz="half" idx="10"/>
          </p:nvPr>
        </p:nvSpPr>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606DAAF7-7E4D-B7D8-0D6A-851C09F87F30}"/>
              </a:ext>
            </a:extLst>
          </p:cNvPr>
          <p:cNvSpPr>
            <a:spLocks noGrp="1"/>
          </p:cNvSpPr>
          <p:nvPr>
            <p:ph type="ftr" sz="quarter" idx="3"/>
          </p:nvPr>
        </p:nvSpPr>
        <p:spPr/>
        <p:txBody>
          <a:bodyPr/>
          <a:lstStyle/>
          <a:p>
            <a:r>
              <a:rPr lang="en-US"/>
              <a:t>Waaxda Adeegyada Aadanaha ee Minnesota | mn.gov/dhs</a:t>
            </a:r>
            <a:endParaRPr lang="en-US" dirty="0"/>
          </a:p>
        </p:txBody>
      </p:sp>
      <p:sp>
        <p:nvSpPr>
          <p:cNvPr id="6" name="Slide Number Placeholder 5">
            <a:extLst>
              <a:ext uri="{FF2B5EF4-FFF2-40B4-BE49-F238E27FC236}">
                <a16:creationId xmlns:a16="http://schemas.microsoft.com/office/drawing/2014/main" id="{72393143-19E4-5D63-4053-4DF507603561}"/>
              </a:ext>
            </a:extLst>
          </p:cNvPr>
          <p:cNvSpPr>
            <a:spLocks noGrp="1"/>
          </p:cNvSpPr>
          <p:nvPr>
            <p:ph type="sldNum" sz="quarter" idx="12"/>
          </p:nvPr>
        </p:nvSpPr>
        <p:spPr/>
        <p:txBody>
          <a:bodyPr/>
          <a:lstStyle/>
          <a:p>
            <a:fld id="{48F63A3B-78C7-47BE-AE5E-E10140E04643}" type="slidenum">
              <a:rPr lang="en-US" smtClean="0"/>
              <a:t>5</a:t>
            </a:fld>
            <a:endParaRPr lang="en-US" dirty="0"/>
          </a:p>
        </p:txBody>
      </p:sp>
      <p:graphicFrame>
        <p:nvGraphicFramePr>
          <p:cNvPr id="7" name="Content Placeholder 6">
            <a:extLst>
              <a:ext uri="{FF2B5EF4-FFF2-40B4-BE49-F238E27FC236}">
                <a16:creationId xmlns:a16="http://schemas.microsoft.com/office/drawing/2014/main" id="{8E459516-2B96-CED8-6AA7-142187A6E0B8}"/>
              </a:ext>
            </a:extLst>
          </p:cNvPr>
          <p:cNvGraphicFramePr>
            <a:graphicFrameLocks noGrp="1"/>
          </p:cNvGraphicFramePr>
          <p:nvPr>
            <p:ph idx="1"/>
            <p:extLst>
              <p:ext uri="{D42A27DB-BD31-4B8C-83A1-F6EECF244321}">
                <p14:modId xmlns:p14="http://schemas.microsoft.com/office/powerpoint/2010/main" val="1141803884"/>
              </p:ext>
            </p:extLst>
          </p:nvPr>
        </p:nvGraphicFramePr>
        <p:xfrm>
          <a:off x="0" y="2575932"/>
          <a:ext cx="12191998" cy="2776653"/>
        </p:xfrm>
        <a:graphic>
          <a:graphicData uri="http://schemas.openxmlformats.org/drawingml/2006/table">
            <a:tbl>
              <a:tblPr firstRow="1" firstCol="1" bandRow="1">
                <a:tableStyleId>{5C22544A-7EE6-4342-B048-85BDC9FD1C3A}</a:tableStyleId>
              </a:tblPr>
              <a:tblGrid>
                <a:gridCol w="1512195">
                  <a:extLst>
                    <a:ext uri="{9D8B030D-6E8A-4147-A177-3AD203B41FA5}">
                      <a16:colId xmlns:a16="http://schemas.microsoft.com/office/drawing/2014/main" val="2119108861"/>
                    </a:ext>
                  </a:extLst>
                </a:gridCol>
                <a:gridCol w="1336639">
                  <a:extLst>
                    <a:ext uri="{9D8B030D-6E8A-4147-A177-3AD203B41FA5}">
                      <a16:colId xmlns:a16="http://schemas.microsoft.com/office/drawing/2014/main" val="2900814121"/>
                    </a:ext>
                  </a:extLst>
                </a:gridCol>
                <a:gridCol w="1337851">
                  <a:extLst>
                    <a:ext uri="{9D8B030D-6E8A-4147-A177-3AD203B41FA5}">
                      <a16:colId xmlns:a16="http://schemas.microsoft.com/office/drawing/2014/main" val="1701664956"/>
                    </a:ext>
                  </a:extLst>
                </a:gridCol>
                <a:gridCol w="1337851">
                  <a:extLst>
                    <a:ext uri="{9D8B030D-6E8A-4147-A177-3AD203B41FA5}">
                      <a16:colId xmlns:a16="http://schemas.microsoft.com/office/drawing/2014/main" val="4161349331"/>
                    </a:ext>
                  </a:extLst>
                </a:gridCol>
                <a:gridCol w="1337851">
                  <a:extLst>
                    <a:ext uri="{9D8B030D-6E8A-4147-A177-3AD203B41FA5}">
                      <a16:colId xmlns:a16="http://schemas.microsoft.com/office/drawing/2014/main" val="2533178788"/>
                    </a:ext>
                  </a:extLst>
                </a:gridCol>
                <a:gridCol w="1337851">
                  <a:extLst>
                    <a:ext uri="{9D8B030D-6E8A-4147-A177-3AD203B41FA5}">
                      <a16:colId xmlns:a16="http://schemas.microsoft.com/office/drawing/2014/main" val="2675167619"/>
                    </a:ext>
                  </a:extLst>
                </a:gridCol>
                <a:gridCol w="1337851">
                  <a:extLst>
                    <a:ext uri="{9D8B030D-6E8A-4147-A177-3AD203B41FA5}">
                      <a16:colId xmlns:a16="http://schemas.microsoft.com/office/drawing/2014/main" val="1322958739"/>
                    </a:ext>
                  </a:extLst>
                </a:gridCol>
                <a:gridCol w="1337851">
                  <a:extLst>
                    <a:ext uri="{9D8B030D-6E8A-4147-A177-3AD203B41FA5}">
                      <a16:colId xmlns:a16="http://schemas.microsoft.com/office/drawing/2014/main" val="262562758"/>
                    </a:ext>
                  </a:extLst>
                </a:gridCol>
                <a:gridCol w="1316058">
                  <a:extLst>
                    <a:ext uri="{9D8B030D-6E8A-4147-A177-3AD203B41FA5}">
                      <a16:colId xmlns:a16="http://schemas.microsoft.com/office/drawing/2014/main" val="2351704825"/>
                    </a:ext>
                  </a:extLst>
                </a:gridCol>
              </a:tblGrid>
              <a:tr h="917159">
                <a:tc>
                  <a:txBody>
                    <a:bodyPr/>
                    <a:lstStyle/>
                    <a:p>
                      <a:pPr marL="0" marR="0" indent="0" algn="ctr">
                        <a:lnSpc>
                          <a:spcPct val="112000"/>
                        </a:lnSpc>
                        <a:spcBef>
                          <a:spcPts val="1000"/>
                        </a:spcBef>
                        <a:spcAft>
                          <a:spcPts val="0"/>
                        </a:spcAft>
                      </a:pPr>
                      <a:r>
                        <a:rPr lang="en-US" sz="1900" dirty="0">
                          <a:effectLst/>
                        </a:rPr>
                        <a:t>Tirada qoyska</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1900" dirty="0">
                          <a:effectLst/>
                        </a:rPr>
                        <a:t>1 Qof</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1900" dirty="0">
                          <a:effectLst/>
                        </a:rPr>
                        <a:t>2 qof</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1900" dirty="0">
                          <a:effectLst/>
                        </a:rPr>
                        <a:t>3 qof</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1900">
                          <a:effectLst/>
                        </a:rPr>
                        <a:t>4 qof</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1900">
                          <a:effectLst/>
                        </a:rPr>
                        <a:t>5 qof</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1900">
                          <a:effectLst/>
                        </a:rPr>
                        <a:t>6 qof</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1900">
                          <a:effectLst/>
                        </a:rPr>
                        <a:t>7 qof</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1000"/>
                        </a:spcAft>
                      </a:pPr>
                      <a:r>
                        <a:rPr lang="en-US" sz="1900">
                          <a:effectLst/>
                        </a:rPr>
                        <a:t>8 qof</a:t>
                      </a:r>
                      <a:endParaRPr lang="en-US"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extLst>
                  <a:ext uri="{0D108BD9-81ED-4DB2-BD59-A6C34878D82A}">
                    <a16:rowId xmlns:a16="http://schemas.microsoft.com/office/drawing/2014/main" val="3991914263"/>
                  </a:ext>
                </a:extLst>
              </a:tr>
              <a:tr h="1859494">
                <a:tc>
                  <a:txBody>
                    <a:bodyPr/>
                    <a:lstStyle/>
                    <a:p>
                      <a:pPr marL="0" marR="0" indent="0" algn="ctr">
                        <a:lnSpc>
                          <a:spcPct val="112000"/>
                        </a:lnSpc>
                        <a:spcBef>
                          <a:spcPts val="1000"/>
                        </a:spcBef>
                        <a:spcAft>
                          <a:spcPts val="0"/>
                        </a:spcAft>
                      </a:pPr>
                      <a:r>
                        <a:rPr lang="en-US" sz="1900" dirty="0">
                          <a:effectLst/>
                        </a:rPr>
                        <a:t>Dakhliga Sannadlaha ah</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1900" dirty="0">
                          <a:effectLst/>
                        </a:rPr>
                        <a:t>$30,120 ama wax ka yar</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1900" dirty="0">
                          <a:effectLst/>
                        </a:rPr>
                        <a:t> $40,880 ama wax ka yar</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1900" dirty="0">
                          <a:effectLst/>
                        </a:rPr>
                        <a:t>$51,640 ama wax ka yar</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1900" dirty="0">
                          <a:effectLst/>
                        </a:rPr>
                        <a:t>$62,400 ama wax ka yar</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1900" dirty="0">
                          <a:effectLst/>
                        </a:rPr>
                        <a:t>$73,160 ama wax ka yar</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1900" dirty="0">
                          <a:effectLst/>
                        </a:rPr>
                        <a:t>$83,920 ama wax ka yar</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indent="0" algn="ctr">
                        <a:lnSpc>
                          <a:spcPct val="112000"/>
                        </a:lnSpc>
                        <a:spcBef>
                          <a:spcPts val="0"/>
                        </a:spcBef>
                        <a:spcAft>
                          <a:spcPts val="0"/>
                        </a:spcAft>
                      </a:pPr>
                      <a:r>
                        <a:rPr lang="en-US" sz="1900" dirty="0">
                          <a:effectLst/>
                        </a:rPr>
                        <a:t>$94,680 ama wax ka yar</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tc>
                  <a:txBody>
                    <a:bodyPr/>
                    <a:lstStyle/>
                    <a:p>
                      <a:pPr marL="0" marR="0" lvl="0" indent="0" algn="ctr" defTabSz="914400" rtl="0" eaLnBrk="1" fontAlgn="auto" latinLnBrk="0" hangingPunct="1">
                        <a:lnSpc>
                          <a:spcPct val="112000"/>
                        </a:lnSpc>
                        <a:spcBef>
                          <a:spcPts val="0"/>
                        </a:spcBef>
                        <a:spcAft>
                          <a:spcPts val="1000"/>
                        </a:spcAft>
                        <a:buClrTx/>
                        <a:buSzTx/>
                        <a:buFontTx/>
                        <a:buNone/>
                        <a:tabLst/>
                        <a:defRPr/>
                      </a:pPr>
                      <a:r>
                        <a:rPr lang="en-US" sz="1900" dirty="0">
                          <a:effectLst/>
                        </a:rPr>
                        <a:t>$105,440 ama wax ka yar</a:t>
                      </a:r>
                      <a:endParaRPr lang="en-US"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0993" marR="120993" marT="0" marB="0" anchor="ctr"/>
                </a:tc>
                <a:extLst>
                  <a:ext uri="{0D108BD9-81ED-4DB2-BD59-A6C34878D82A}">
                    <a16:rowId xmlns:a16="http://schemas.microsoft.com/office/drawing/2014/main" val="3638778670"/>
                  </a:ext>
                </a:extLst>
              </a:tr>
            </a:tbl>
          </a:graphicData>
        </a:graphic>
      </p:graphicFrame>
    </p:spTree>
    <p:extLst>
      <p:ext uri="{BB962C8B-B14F-4D97-AF65-F5344CB8AC3E}">
        <p14:creationId xmlns:p14="http://schemas.microsoft.com/office/powerpoint/2010/main" val="3260638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B8D2-3400-A3E7-6B08-2CD4F879B414}"/>
              </a:ext>
            </a:extLst>
          </p:cNvPr>
          <p:cNvSpPr>
            <a:spLocks noGrp="1"/>
          </p:cNvSpPr>
          <p:nvPr>
            <p:ph type="title"/>
          </p:nvPr>
        </p:nvSpPr>
        <p:spPr>
          <a:xfrm>
            <a:off x="291101" y="-32008"/>
            <a:ext cx="11609798" cy="1216025"/>
          </a:xfrm>
        </p:spPr>
        <p:txBody>
          <a:bodyPr>
            <a:normAutofit/>
          </a:bodyPr>
          <a:lstStyle/>
          <a:p>
            <a:r>
              <a:rPr lang="en-US" sz="3300" dirty="0"/>
              <a:t>Waa imisa kharashka qiimaheedu: Khidmada billaha ah ee caymiska</a:t>
            </a:r>
          </a:p>
        </p:txBody>
      </p:sp>
      <p:graphicFrame>
        <p:nvGraphicFramePr>
          <p:cNvPr id="7" name="Content Placeholder 6">
            <a:extLst>
              <a:ext uri="{FF2B5EF4-FFF2-40B4-BE49-F238E27FC236}">
                <a16:creationId xmlns:a16="http://schemas.microsoft.com/office/drawing/2014/main" id="{A54F1312-A4AF-64D5-D7E2-F5986DBEF525}"/>
              </a:ext>
            </a:extLst>
          </p:cNvPr>
          <p:cNvGraphicFramePr>
            <a:graphicFrameLocks noGrp="1"/>
          </p:cNvGraphicFramePr>
          <p:nvPr>
            <p:ph idx="1"/>
            <p:extLst>
              <p:ext uri="{D42A27DB-BD31-4B8C-83A1-F6EECF244321}">
                <p14:modId xmlns:p14="http://schemas.microsoft.com/office/powerpoint/2010/main" val="2747291453"/>
              </p:ext>
            </p:extLst>
          </p:nvPr>
        </p:nvGraphicFramePr>
        <p:xfrm>
          <a:off x="0" y="1316826"/>
          <a:ext cx="12192000" cy="5066532"/>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598712600"/>
                    </a:ext>
                  </a:extLst>
                </a:gridCol>
                <a:gridCol w="1219200">
                  <a:extLst>
                    <a:ext uri="{9D8B030D-6E8A-4147-A177-3AD203B41FA5}">
                      <a16:colId xmlns:a16="http://schemas.microsoft.com/office/drawing/2014/main" val="2723103246"/>
                    </a:ext>
                  </a:extLst>
                </a:gridCol>
                <a:gridCol w="1219200">
                  <a:extLst>
                    <a:ext uri="{9D8B030D-6E8A-4147-A177-3AD203B41FA5}">
                      <a16:colId xmlns:a16="http://schemas.microsoft.com/office/drawing/2014/main" val="4031549454"/>
                    </a:ext>
                  </a:extLst>
                </a:gridCol>
                <a:gridCol w="1219200">
                  <a:extLst>
                    <a:ext uri="{9D8B030D-6E8A-4147-A177-3AD203B41FA5}">
                      <a16:colId xmlns:a16="http://schemas.microsoft.com/office/drawing/2014/main" val="2979177283"/>
                    </a:ext>
                  </a:extLst>
                </a:gridCol>
                <a:gridCol w="1219200">
                  <a:extLst>
                    <a:ext uri="{9D8B030D-6E8A-4147-A177-3AD203B41FA5}">
                      <a16:colId xmlns:a16="http://schemas.microsoft.com/office/drawing/2014/main" val="3439274702"/>
                    </a:ext>
                  </a:extLst>
                </a:gridCol>
                <a:gridCol w="1219200">
                  <a:extLst>
                    <a:ext uri="{9D8B030D-6E8A-4147-A177-3AD203B41FA5}">
                      <a16:colId xmlns:a16="http://schemas.microsoft.com/office/drawing/2014/main" val="4137813963"/>
                    </a:ext>
                  </a:extLst>
                </a:gridCol>
                <a:gridCol w="1219200">
                  <a:extLst>
                    <a:ext uri="{9D8B030D-6E8A-4147-A177-3AD203B41FA5}">
                      <a16:colId xmlns:a16="http://schemas.microsoft.com/office/drawing/2014/main" val="3589909253"/>
                    </a:ext>
                  </a:extLst>
                </a:gridCol>
                <a:gridCol w="1219200">
                  <a:extLst>
                    <a:ext uri="{9D8B030D-6E8A-4147-A177-3AD203B41FA5}">
                      <a16:colId xmlns:a16="http://schemas.microsoft.com/office/drawing/2014/main" val="4118953711"/>
                    </a:ext>
                  </a:extLst>
                </a:gridCol>
                <a:gridCol w="1219200">
                  <a:extLst>
                    <a:ext uri="{9D8B030D-6E8A-4147-A177-3AD203B41FA5}">
                      <a16:colId xmlns:a16="http://schemas.microsoft.com/office/drawing/2014/main" val="3452960128"/>
                    </a:ext>
                  </a:extLst>
                </a:gridCol>
                <a:gridCol w="1219200">
                  <a:extLst>
                    <a:ext uri="{9D8B030D-6E8A-4147-A177-3AD203B41FA5}">
                      <a16:colId xmlns:a16="http://schemas.microsoft.com/office/drawing/2014/main" val="401762622"/>
                    </a:ext>
                  </a:extLst>
                </a:gridCol>
              </a:tblGrid>
              <a:tr h="1089308">
                <a:tc>
                  <a:txBody>
                    <a:bodyPr/>
                    <a:lstStyle/>
                    <a:p>
                      <a:pPr marL="0" marR="0" algn="ctr">
                        <a:lnSpc>
                          <a:spcPct val="112000"/>
                        </a:lnSpc>
                        <a:spcBef>
                          <a:spcPts val="600"/>
                        </a:spcBef>
                        <a:spcAft>
                          <a:spcPts val="600"/>
                        </a:spcAft>
                      </a:pPr>
                      <a:r>
                        <a:rPr lang="en-US" sz="1600" dirty="0">
                          <a:effectLst/>
                          <a:latin typeface="+mn-lt"/>
                          <a:ea typeface="Times New Roman" panose="02020603050405020304" pitchFamily="18" charset="0"/>
                          <a:cs typeface="Times New Roman" panose="02020603050405020304" pitchFamily="18" charset="0"/>
                        </a:rPr>
                        <a:t>Tirada qoyska</a:t>
                      </a:r>
                    </a:p>
                  </a:txBody>
                  <a:tcPr marL="68580" marR="68580" marT="0" marB="0" anchor="ctr"/>
                </a:tc>
                <a:tc>
                  <a:txBody>
                    <a:bodyPr/>
                    <a:lstStyle/>
                    <a:p>
                      <a:pPr marL="0" marR="0" algn="ctr">
                        <a:lnSpc>
                          <a:spcPct val="112000"/>
                        </a:lnSpc>
                        <a:spcBef>
                          <a:spcPts val="600"/>
                        </a:spcBef>
                        <a:spcAft>
                          <a:spcPts val="600"/>
                        </a:spcAft>
                      </a:pPr>
                      <a:r>
                        <a:rPr lang="en-US" sz="1600" dirty="0">
                          <a:effectLst/>
                          <a:latin typeface="+mn-lt"/>
                          <a:ea typeface="Times New Roman" panose="02020603050405020304" pitchFamily="18" charset="0"/>
                          <a:cs typeface="Calibri" panose="020F0502020204030204" pitchFamily="34" charset="0"/>
                        </a:rPr>
                        <a:t>1 Qof</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2000"/>
                        </a:lnSpc>
                        <a:spcBef>
                          <a:spcPts val="600"/>
                        </a:spcBef>
                        <a:spcAft>
                          <a:spcPts val="600"/>
                        </a:spcAft>
                      </a:pPr>
                      <a:r>
                        <a:rPr lang="en-US" sz="1600" dirty="0">
                          <a:effectLst/>
                          <a:latin typeface="+mn-lt"/>
                          <a:ea typeface="Times New Roman" panose="02020603050405020304" pitchFamily="18" charset="0"/>
                          <a:cs typeface="Calibri" panose="020F0502020204030204" pitchFamily="34" charset="0"/>
                        </a:rPr>
                        <a:t>2 qof</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2000"/>
                        </a:lnSpc>
                        <a:spcBef>
                          <a:spcPts val="600"/>
                        </a:spcBef>
                        <a:spcAft>
                          <a:spcPts val="600"/>
                        </a:spcAft>
                      </a:pPr>
                      <a:r>
                        <a:rPr lang="en-US" sz="1600" dirty="0">
                          <a:effectLst/>
                          <a:latin typeface="+mn-lt"/>
                          <a:ea typeface="Times New Roman" panose="02020603050405020304" pitchFamily="18" charset="0"/>
                          <a:cs typeface="Calibri" panose="020F0502020204030204" pitchFamily="34" charset="0"/>
                        </a:rPr>
                        <a:t>3 qof</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2000"/>
                        </a:lnSpc>
                        <a:spcBef>
                          <a:spcPts val="600"/>
                        </a:spcBef>
                        <a:spcAft>
                          <a:spcPts val="600"/>
                        </a:spcAft>
                      </a:pPr>
                      <a:r>
                        <a:rPr lang="en-US" sz="1600" dirty="0">
                          <a:effectLst/>
                          <a:latin typeface="+mn-lt"/>
                          <a:ea typeface="Times New Roman" panose="02020603050405020304" pitchFamily="18" charset="0"/>
                          <a:cs typeface="Calibri" panose="020F0502020204030204" pitchFamily="34" charset="0"/>
                        </a:rPr>
                        <a:t>4 qof</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2000"/>
                        </a:lnSpc>
                        <a:spcBef>
                          <a:spcPts val="600"/>
                        </a:spcBef>
                        <a:spcAft>
                          <a:spcPts val="600"/>
                        </a:spcAft>
                      </a:pPr>
                      <a:r>
                        <a:rPr lang="en-US" sz="1600">
                          <a:effectLst/>
                          <a:latin typeface="+mn-lt"/>
                          <a:ea typeface="Times New Roman" panose="02020603050405020304" pitchFamily="18" charset="0"/>
                          <a:cs typeface="Calibri" panose="020F0502020204030204" pitchFamily="34" charset="0"/>
                        </a:rPr>
                        <a:t>5 qof</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2000"/>
                        </a:lnSpc>
                        <a:spcBef>
                          <a:spcPts val="600"/>
                        </a:spcBef>
                        <a:spcAft>
                          <a:spcPts val="600"/>
                        </a:spcAft>
                      </a:pPr>
                      <a:r>
                        <a:rPr lang="en-US" sz="1600">
                          <a:effectLst/>
                          <a:latin typeface="+mn-lt"/>
                          <a:ea typeface="Times New Roman" panose="02020603050405020304" pitchFamily="18" charset="0"/>
                          <a:cs typeface="Calibri" panose="020F0502020204030204" pitchFamily="34" charset="0"/>
                        </a:rPr>
                        <a:t>6 qof</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2000"/>
                        </a:lnSpc>
                        <a:spcBef>
                          <a:spcPts val="600"/>
                        </a:spcBef>
                        <a:spcAft>
                          <a:spcPts val="600"/>
                        </a:spcAft>
                      </a:pPr>
                      <a:r>
                        <a:rPr lang="en-US" sz="1600">
                          <a:effectLst/>
                          <a:latin typeface="+mn-lt"/>
                          <a:ea typeface="Times New Roman" panose="02020603050405020304" pitchFamily="18" charset="0"/>
                          <a:cs typeface="Calibri" panose="020F0502020204030204" pitchFamily="34" charset="0"/>
                        </a:rPr>
                        <a:t>7 qof</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2000"/>
                        </a:lnSpc>
                        <a:spcBef>
                          <a:spcPts val="600"/>
                        </a:spcBef>
                        <a:spcAft>
                          <a:spcPts val="600"/>
                        </a:spcAft>
                      </a:pPr>
                      <a:r>
                        <a:rPr lang="en-US" sz="1600" dirty="0">
                          <a:effectLst/>
                          <a:latin typeface="+mn-lt"/>
                          <a:ea typeface="Times New Roman" panose="02020603050405020304" pitchFamily="18" charset="0"/>
                          <a:cs typeface="Calibri" panose="020F0502020204030204" pitchFamily="34" charset="0"/>
                        </a:rPr>
                        <a:t>8 </a:t>
                      </a:r>
                      <a:r>
                        <a:rPr lang="en-US" sz="1600" dirty="0" err="1">
                          <a:effectLst/>
                          <a:latin typeface="+mn-lt"/>
                          <a:ea typeface="Times New Roman" panose="02020603050405020304" pitchFamily="18" charset="0"/>
                          <a:cs typeface="Calibri" panose="020F0502020204030204" pitchFamily="34" charset="0"/>
                        </a:rPr>
                        <a:t>qof</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2000"/>
                        </a:lnSpc>
                        <a:spcBef>
                          <a:spcPts val="600"/>
                        </a:spcBef>
                        <a:spcAft>
                          <a:spcPts val="600"/>
                        </a:spcAft>
                      </a:pPr>
                      <a:r>
                        <a:rPr lang="en-US" sz="1400" dirty="0">
                          <a:effectLst/>
                          <a:latin typeface="+mn-lt"/>
                          <a:ea typeface="Times New Roman" panose="02020603050405020304" pitchFamily="18" charset="0"/>
                          <a:cs typeface="Calibri" panose="020F0502020204030204" pitchFamily="34" charset="0"/>
                        </a:rPr>
                        <a:t>Khidmada billaha ah ee caymiska</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936046"/>
                  </a:ext>
                </a:extLst>
              </a:tr>
              <a:tr h="166504">
                <a:tc>
                  <a:txBody>
                    <a:bodyPr/>
                    <a:lstStyle/>
                    <a:p>
                      <a:pPr>
                        <a:spcBef>
                          <a:spcPts val="600"/>
                        </a:spcBef>
                        <a:spcAft>
                          <a:spcPts val="600"/>
                        </a:spcAft>
                      </a:pPr>
                      <a:r>
                        <a:rPr lang="en-US" sz="1400" kern="1200" dirty="0">
                          <a:solidFill>
                            <a:schemeClr val="dk1"/>
                          </a:solidFill>
                          <a:effectLst/>
                          <a:latin typeface="+mn-lt"/>
                          <a:ea typeface="+mn-ea"/>
                          <a:cs typeface="+mn-cs"/>
                        </a:rPr>
                        <a:t>Dakhliga Sannadlaha ah</a:t>
                      </a:r>
                      <a:endParaRPr lang="en-US" sz="1400" dirty="0">
                        <a:latin typeface="+mn-lt"/>
                      </a:endParaRPr>
                    </a:p>
                  </a:txBody>
                  <a:tcPr/>
                </a:tc>
                <a:tc>
                  <a:txBody>
                    <a:bodyPr/>
                    <a:lstStyle/>
                    <a:p>
                      <a:pPr marL="6985" marR="0" algn="ctr">
                        <a:lnSpc>
                          <a:spcPct val="100000"/>
                        </a:lnSpc>
                        <a:spcBef>
                          <a:spcPts val="0"/>
                        </a:spcBef>
                        <a:spcAft>
                          <a:spcPts val="0"/>
                        </a:spcAft>
                      </a:pPr>
                      <a:endParaRPr lang="en-US" sz="1400" spc="-10" dirty="0">
                        <a:solidFill>
                          <a:srgbClr val="231F20"/>
                        </a:solidFill>
                        <a:effectLst/>
                        <a:latin typeface="+mn-lt"/>
                        <a:ea typeface="Calibri" panose="020F0502020204030204" pitchFamily="34" charset="0"/>
                        <a:cs typeface="Calibri" panose="020F0502020204030204" pitchFamily="34" charset="0"/>
                      </a:endParaRPr>
                    </a:p>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$24,095</a:t>
                      </a:r>
                      <a:br>
                        <a:rPr lang="en-US" sz="1400" spc="-10" dirty="0">
                          <a:solidFill>
                            <a:srgbClr val="231F20"/>
                          </a:solidFill>
                          <a:effectLst/>
                          <a:latin typeface="+mn-lt"/>
                          <a:ea typeface="Calibri" panose="020F0502020204030204" pitchFamily="34" charset="0"/>
                          <a:cs typeface="Calibri" panose="020F0502020204030204" pitchFamily="34" charset="0"/>
                        </a:rPr>
                      </a:b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$32,703</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a:solidFill>
                            <a:srgbClr val="231F20"/>
                          </a:solidFill>
                          <a:effectLst/>
                          <a:latin typeface="+mn-lt"/>
                          <a:ea typeface="Calibri" panose="020F0502020204030204" pitchFamily="34" charset="0"/>
                          <a:cs typeface="Calibri" panose="020F0502020204030204" pitchFamily="34" charset="0"/>
                        </a:rPr>
                        <a:t>Ilaa</a:t>
                      </a:r>
                      <a:endParaRPr lang="en-US" sz="1400" dirty="0">
                        <a:effectLst/>
                        <a:latin typeface="+mn-lt"/>
                        <a:ea typeface="Calibri" panose="020F0502020204030204" pitchFamily="34" charset="0"/>
                        <a:cs typeface="Times New Roman" panose="02020603050405020304" pitchFamily="18" charset="0"/>
                      </a:endParaRP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$41,311</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a:solidFill>
                            <a:srgbClr val="231F20"/>
                          </a:solidFill>
                          <a:effectLst/>
                          <a:latin typeface="+mn-lt"/>
                          <a:ea typeface="Calibri" panose="020F0502020204030204" pitchFamily="34" charset="0"/>
                          <a:cs typeface="Calibri" panose="020F0502020204030204" pitchFamily="34" charset="0"/>
                        </a:rPr>
                        <a:t>Ilaa</a:t>
                      </a:r>
                      <a:endParaRPr lang="en-US" sz="1400" dirty="0">
                        <a:effectLst/>
                        <a:latin typeface="+mn-lt"/>
                        <a:ea typeface="Calibri" panose="020F0502020204030204" pitchFamily="34" charset="0"/>
                        <a:cs typeface="Times New Roman" panose="02020603050405020304" pitchFamily="18" charset="0"/>
                      </a:endParaRP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$49,919</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a:solidFill>
                            <a:srgbClr val="231F20"/>
                          </a:solidFill>
                          <a:effectLst/>
                          <a:latin typeface="+mn-lt"/>
                          <a:ea typeface="Calibri" panose="020F0502020204030204" pitchFamily="34" charset="0"/>
                          <a:cs typeface="Calibri" panose="020F0502020204030204" pitchFamily="34" charset="0"/>
                        </a:rPr>
                        <a:t>Ilaa</a:t>
                      </a:r>
                      <a:endParaRPr lang="en-US" sz="1400" dirty="0">
                        <a:effectLst/>
                        <a:latin typeface="+mn-lt"/>
                        <a:ea typeface="Calibri" panose="020F0502020204030204" pitchFamily="34" charset="0"/>
                        <a:cs typeface="Times New Roman" panose="02020603050405020304" pitchFamily="18" charset="0"/>
                      </a:endParaRP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$58,527</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a:solidFill>
                            <a:srgbClr val="231F20"/>
                          </a:solidFill>
                          <a:effectLst/>
                          <a:latin typeface="+mn-lt"/>
                          <a:ea typeface="Calibri" panose="020F0502020204030204" pitchFamily="34" charset="0"/>
                          <a:cs typeface="Calibri" panose="020F0502020204030204" pitchFamily="34" charset="0"/>
                        </a:rPr>
                        <a:t>Ilaa</a:t>
                      </a:r>
                      <a:endParaRPr lang="en-US" sz="1400" dirty="0">
                        <a:effectLst/>
                        <a:latin typeface="+mn-lt"/>
                        <a:ea typeface="Calibri" panose="020F0502020204030204" pitchFamily="34" charset="0"/>
                        <a:cs typeface="Times New Roman" panose="02020603050405020304" pitchFamily="18" charset="0"/>
                      </a:endParaRP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$67,135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a:solidFill>
                            <a:srgbClr val="231F20"/>
                          </a:solidFill>
                          <a:effectLst/>
                          <a:latin typeface="+mn-lt"/>
                          <a:ea typeface="Calibri" panose="020F0502020204030204" pitchFamily="34" charset="0"/>
                          <a:cs typeface="Calibri" panose="020F0502020204030204" pitchFamily="34" charset="0"/>
                        </a:rPr>
                        <a:t>Ilaa</a:t>
                      </a:r>
                      <a:endParaRPr lang="en-US" sz="1400" dirty="0">
                        <a:effectLst/>
                        <a:latin typeface="+mn-lt"/>
                        <a:ea typeface="Calibri" panose="020F0502020204030204" pitchFamily="34" charset="0"/>
                        <a:cs typeface="Times New Roman" panose="02020603050405020304" pitchFamily="18" charset="0"/>
                      </a:endParaRP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$75,743</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a:solidFill>
                            <a:srgbClr val="231F20"/>
                          </a:solidFill>
                          <a:effectLst/>
                          <a:latin typeface="+mn-lt"/>
                          <a:ea typeface="Calibri" panose="020F0502020204030204" pitchFamily="34" charset="0"/>
                          <a:cs typeface="Calibri" panose="020F0502020204030204" pitchFamily="34" charset="0"/>
                        </a:rPr>
                        <a:t>Ilaa</a:t>
                      </a:r>
                      <a:endParaRPr lang="en-US" sz="1400" dirty="0">
                        <a:effectLst/>
                        <a:latin typeface="+mn-lt"/>
                        <a:ea typeface="Calibri" panose="020F0502020204030204" pitchFamily="34" charset="0"/>
                        <a:cs typeface="Times New Roman" panose="02020603050405020304" pitchFamily="18" charset="0"/>
                      </a:endParaRP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$84,351</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$0</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701443"/>
                  </a:ext>
                </a:extLst>
              </a:tr>
              <a:tr h="780946">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400" kern="1200" dirty="0">
                          <a:solidFill>
                            <a:schemeClr val="dk1"/>
                          </a:solidFill>
                          <a:effectLst/>
                          <a:latin typeface="+mn-lt"/>
                          <a:ea typeface="+mn-ea"/>
                          <a:cs typeface="+mn-cs"/>
                        </a:rPr>
                        <a:t>Dakhliga Sannadlaha ah</a:t>
                      </a:r>
                      <a:endParaRPr lang="en-US" sz="1400" dirty="0">
                        <a:latin typeface="+mn-lt"/>
                      </a:endParaRPr>
                    </a:p>
                  </a:txBody>
                  <a:tcP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$25,601</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$34,747</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$43,893</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$53,039</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$62,185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$71,331</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a:solidFill>
                            <a:srgbClr val="231F20"/>
                          </a:solidFill>
                          <a:effectLst/>
                          <a:latin typeface="+mn-lt"/>
                          <a:ea typeface="Calibri" panose="020F0502020204030204" pitchFamily="34" charset="0"/>
                          <a:cs typeface="Calibri" panose="020F0502020204030204" pitchFamily="34" charset="0"/>
                        </a:rPr>
                        <a:t>Ilaa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$80,477</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$89,623</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$4*</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38840118"/>
                  </a:ext>
                </a:extLst>
              </a:tr>
              <a:tr h="780946">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400" kern="1200" dirty="0">
                          <a:solidFill>
                            <a:schemeClr val="dk1"/>
                          </a:solidFill>
                          <a:effectLst/>
                          <a:latin typeface="+mn-lt"/>
                          <a:ea typeface="+mn-ea"/>
                          <a:cs typeface="+mn-cs"/>
                        </a:rPr>
                        <a:t>Dakhliga Sannadlaha ah</a:t>
                      </a:r>
                      <a:endParaRPr lang="en-US" sz="1400" dirty="0">
                        <a:latin typeface="+mn-lt"/>
                      </a:endParaRPr>
                    </a:p>
                  </a:txBody>
                  <a:tcP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$27,107</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$36,791</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$46,475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$56,159</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$65,843</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$75,527</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$85,211</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$94,895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$9*</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0901864"/>
                  </a:ext>
                </a:extLst>
              </a:tr>
              <a:tr h="780946">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400" kern="1200" dirty="0">
                          <a:solidFill>
                            <a:schemeClr val="dk1"/>
                          </a:solidFill>
                          <a:effectLst/>
                          <a:latin typeface="+mn-lt"/>
                          <a:ea typeface="+mn-ea"/>
                          <a:cs typeface="+mn-cs"/>
                        </a:rPr>
                        <a:t>Dakhliga Sannadlaha ah</a:t>
                      </a:r>
                      <a:endParaRPr lang="en-US" sz="1400" dirty="0">
                        <a:latin typeface="+mn-lt"/>
                      </a:endParaRPr>
                    </a:p>
                  </a:txBody>
                  <a:tcP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$28,613</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$38,835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$49,057</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$59,279</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$69,501</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$79,723</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$89,945</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endParaRPr lang="en-US" sz="1400" spc="-10" dirty="0">
                        <a:solidFill>
                          <a:srgbClr val="231F20"/>
                        </a:solidFill>
                        <a:effectLst/>
                        <a:latin typeface="+mn-lt"/>
                        <a:ea typeface="Calibri" panose="020F0502020204030204" pitchFamily="34" charset="0"/>
                        <a:cs typeface="Calibri" panose="020F0502020204030204" pitchFamily="34" charset="0"/>
                      </a:endParaRPr>
                    </a:p>
                    <a:p>
                      <a:pPr marL="6985" marR="0" algn="ctr">
                        <a:lnSpc>
                          <a:spcPct val="100000"/>
                        </a:lnSpc>
                        <a:spcBef>
                          <a:spcPts val="0"/>
                        </a:spcBef>
                        <a:spcAft>
                          <a:spcPts val="0"/>
                        </a:spcAft>
                      </a:pPr>
                      <a:r>
                        <a:rPr lang="en-US" sz="1400" spc="-10" dirty="0">
                          <a:solidFill>
                            <a:srgbClr val="231F20"/>
                          </a:solidFill>
                          <a:effectLst/>
                          <a:latin typeface="+mn-lt"/>
                          <a:ea typeface="Calibri" panose="020F0502020204030204" pitchFamily="34" charset="0"/>
                          <a:cs typeface="Calibri" panose="020F0502020204030204" pitchFamily="34" charset="0"/>
                        </a:rPr>
                        <a:t> </a:t>
                      </a:r>
                      <a:r>
                        <a:rPr lang="en-US" sz="1400" b="1" spc="-10" dirty="0">
                          <a:solidFill>
                            <a:srgbClr val="231F20"/>
                          </a:solidFill>
                          <a:effectLst/>
                          <a:latin typeface="+mn-lt"/>
                          <a:ea typeface="Calibri" panose="020F0502020204030204" pitchFamily="34" charset="0"/>
                          <a:cs typeface="Calibri" panose="020F0502020204030204" pitchFamily="34" charset="0"/>
                        </a:rPr>
                        <a:t>$100,167</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$15*</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14361153"/>
                  </a:ext>
                </a:extLst>
              </a:tr>
              <a:tr h="780946">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400" kern="1200" dirty="0">
                          <a:solidFill>
                            <a:schemeClr val="dk1"/>
                          </a:solidFill>
                          <a:effectLst/>
                          <a:latin typeface="+mn-lt"/>
                          <a:ea typeface="+mn-ea"/>
                          <a:cs typeface="+mn-cs"/>
                        </a:rPr>
                        <a:t>Dakhliga Sannadlaha ah</a:t>
                      </a:r>
                      <a:endParaRPr lang="en-US" sz="1400" dirty="0">
                        <a:latin typeface="+mn-lt"/>
                      </a:endParaRPr>
                    </a:p>
                  </a:txBody>
                  <a:tcP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$30,119</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$40,879</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$51,639</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$62,399</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$73,159</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$83,919</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r>
                        <a:rPr lang="en-US" sz="1400" spc="-10" dirty="0">
                          <a:solidFill>
                            <a:srgbClr val="231F20"/>
                          </a:solidFill>
                          <a:effectLst/>
                          <a:latin typeface="+mn-lt"/>
                          <a:ea typeface="Calibri" panose="020F0502020204030204" pitchFamily="34" charset="0"/>
                          <a:cs typeface="Calibri" panose="020F0502020204030204" pitchFamily="34" charset="0"/>
                        </a:rPr>
                        <a:t> </a:t>
                      </a:r>
                    </a:p>
                    <a:p>
                      <a:pPr marL="6985" marR="0" algn="ctr">
                        <a:lnSpc>
                          <a:spcPct val="100000"/>
                        </a:lnSpc>
                        <a:spcBef>
                          <a:spcPts val="0"/>
                        </a:spcBef>
                        <a:spcAft>
                          <a:spcPts val="0"/>
                        </a:spcAft>
                      </a:pPr>
                      <a:r>
                        <a:rPr lang="en-US" sz="1400" b="1" spc="-10" dirty="0">
                          <a:solidFill>
                            <a:srgbClr val="231F20"/>
                          </a:solidFill>
                          <a:effectLst/>
                          <a:latin typeface="+mn-lt"/>
                          <a:ea typeface="Calibri" panose="020F0502020204030204" pitchFamily="34" charset="0"/>
                          <a:cs typeface="Calibri" panose="020F0502020204030204" pitchFamily="34" charset="0"/>
                        </a:rPr>
                        <a:t>$94,679</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6985" marR="0" algn="ctr">
                        <a:lnSpc>
                          <a:spcPct val="100000"/>
                        </a:lnSpc>
                        <a:spcBef>
                          <a:spcPts val="0"/>
                        </a:spcBef>
                        <a:spcAft>
                          <a:spcPts val="0"/>
                        </a:spcAft>
                      </a:pPr>
                      <a:r>
                        <a:rPr lang="en-US" sz="1400" spc="-10" dirty="0" err="1">
                          <a:solidFill>
                            <a:srgbClr val="231F20"/>
                          </a:solidFill>
                          <a:effectLst/>
                          <a:latin typeface="+mn-lt"/>
                          <a:ea typeface="Calibri" panose="020F0502020204030204" pitchFamily="34" charset="0"/>
                          <a:cs typeface="Calibri" panose="020F0502020204030204" pitchFamily="34" charset="0"/>
                        </a:rPr>
                        <a:t>Ilaa</a:t>
                      </a:r>
                      <a:endParaRPr lang="en-US" sz="1400" spc="-10">
                        <a:solidFill>
                          <a:srgbClr val="231F20"/>
                        </a:solidFill>
                        <a:effectLst/>
                        <a:latin typeface="+mn-lt"/>
                        <a:ea typeface="Calibri" panose="020F0502020204030204" pitchFamily="34" charset="0"/>
                        <a:cs typeface="Calibri" panose="020F0502020204030204" pitchFamily="34" charset="0"/>
                      </a:endParaRPr>
                    </a:p>
                    <a:p>
                      <a:pPr marL="6985" marR="0" algn="ctr">
                        <a:lnSpc>
                          <a:spcPct val="100000"/>
                        </a:lnSpc>
                        <a:spcBef>
                          <a:spcPts val="0"/>
                        </a:spcBef>
                        <a:spcAft>
                          <a:spcPts val="0"/>
                        </a:spcAft>
                      </a:pPr>
                      <a:r>
                        <a:rPr lang="en-US" sz="1400" spc="-10">
                          <a:solidFill>
                            <a:srgbClr val="231F20"/>
                          </a:solidFill>
                          <a:effectLst/>
                          <a:latin typeface="+mn-lt"/>
                          <a:ea typeface="Calibri" panose="020F0502020204030204" pitchFamily="34" charset="0"/>
                          <a:cs typeface="Calibri" panose="020F0502020204030204" pitchFamily="34" charset="0"/>
                        </a:rPr>
                        <a:t> </a:t>
                      </a:r>
                      <a:r>
                        <a:rPr lang="en-US" sz="1400" b="1" spc="-10" dirty="0">
                          <a:solidFill>
                            <a:srgbClr val="231F20"/>
                          </a:solidFill>
                          <a:effectLst/>
                          <a:latin typeface="+mn-lt"/>
                          <a:ea typeface="Calibri" panose="020F0502020204030204" pitchFamily="34" charset="0"/>
                          <a:cs typeface="Calibri" panose="020F0502020204030204" pitchFamily="34" charset="0"/>
                        </a:rPr>
                        <a:t>$105,439</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$21*</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7199019"/>
                  </a:ext>
                </a:extLst>
              </a:tr>
            </a:tbl>
          </a:graphicData>
        </a:graphic>
      </p:graphicFrame>
      <p:sp>
        <p:nvSpPr>
          <p:cNvPr id="8" name="TextBox 7">
            <a:extLst>
              <a:ext uri="{FF2B5EF4-FFF2-40B4-BE49-F238E27FC236}">
                <a16:creationId xmlns:a16="http://schemas.microsoft.com/office/drawing/2014/main" id="{A8429626-CA06-AD35-9C50-12C19BFAF5A5}"/>
              </a:ext>
            </a:extLst>
          </p:cNvPr>
          <p:cNvSpPr txBox="1"/>
          <p:nvPr/>
        </p:nvSpPr>
        <p:spPr>
          <a:xfrm>
            <a:off x="489550" y="6383358"/>
            <a:ext cx="9779620" cy="369332"/>
          </a:xfrm>
          <a:prstGeom prst="rect">
            <a:avLst/>
          </a:prstGeom>
          <a:noFill/>
        </p:spPr>
        <p:txBody>
          <a:bodyPr wrap="square" rtlCol="0">
            <a:spAutoFit/>
          </a:bodyPr>
          <a:lstStyle/>
          <a:p>
            <a:pPr algn="ctr"/>
            <a:r>
              <a:rPr lang="en-US" dirty="0"/>
              <a:t>*Ku dhufo tirada dadka qoyska ee ka diiwaangashan MinnesotaCare si aad u wadarta guud ee biilka.</a:t>
            </a:r>
          </a:p>
        </p:txBody>
      </p:sp>
    </p:spTree>
    <p:extLst>
      <p:ext uri="{BB962C8B-B14F-4D97-AF65-F5344CB8AC3E}">
        <p14:creationId xmlns:p14="http://schemas.microsoft.com/office/powerpoint/2010/main" val="173521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71902-3BB7-B021-929B-B723BC9A4BA3}"/>
              </a:ext>
            </a:extLst>
          </p:cNvPr>
          <p:cNvSpPr>
            <a:spLocks noGrp="1"/>
          </p:cNvSpPr>
          <p:nvPr>
            <p:ph type="title"/>
          </p:nvPr>
        </p:nvSpPr>
        <p:spPr/>
        <p:txBody>
          <a:bodyPr/>
          <a:lstStyle/>
          <a:p>
            <a:r>
              <a:rPr lang="en-US" dirty="0"/>
              <a:t>Waa imisa kharashka qiimaheedu: qayb bixinta (copays)</a:t>
            </a:r>
          </a:p>
        </p:txBody>
      </p:sp>
      <p:sp>
        <p:nvSpPr>
          <p:cNvPr id="7" name="Content Placeholder 6">
            <a:extLst>
              <a:ext uri="{FF2B5EF4-FFF2-40B4-BE49-F238E27FC236}">
                <a16:creationId xmlns:a16="http://schemas.microsoft.com/office/drawing/2014/main" id="{A0CD0340-CC65-5825-3550-D6EEA4B1B665}"/>
              </a:ext>
            </a:extLst>
          </p:cNvPr>
          <p:cNvSpPr>
            <a:spLocks noGrp="1"/>
          </p:cNvSpPr>
          <p:nvPr>
            <p:ph idx="1"/>
          </p:nvPr>
        </p:nvSpPr>
        <p:spPr>
          <a:xfrm>
            <a:off x="6508376" y="1750215"/>
            <a:ext cx="5683624" cy="4788697"/>
          </a:xfrm>
        </p:spPr>
        <p:txBody>
          <a:bodyPr>
            <a:normAutofit fontScale="40000" lnSpcReduction="20000"/>
          </a:bodyPr>
          <a:lstStyle/>
          <a:p>
            <a:pPr marL="0" marR="0" indent="0">
              <a:lnSpc>
                <a:spcPct val="112000"/>
              </a:lnSpc>
              <a:spcAft>
                <a:spcPts val="1000"/>
              </a:spcAft>
              <a:buNone/>
            </a:pPr>
            <a:r>
              <a:rPr lang="en-US" sz="7200" dirty="0" err="1">
                <a:effectLst/>
                <a:latin typeface="Calibri" panose="020F0502020204030204" pitchFamily="34" charset="0"/>
                <a:ea typeface="Times New Roman" panose="02020603050405020304" pitchFamily="18" charset="0"/>
                <a:cs typeface="Times New Roman" panose="02020603050405020304" pitchFamily="18" charset="0"/>
              </a:rPr>
              <a:t>Dadka</a:t>
            </a:r>
            <a:r>
              <a:rPr lang="en-US" sz="7200" dirty="0">
                <a:effectLst/>
                <a:latin typeface="Calibri" panose="020F0502020204030204" pitchFamily="34" charset="0"/>
                <a:ea typeface="Times New Roman" panose="02020603050405020304" pitchFamily="18" charset="0"/>
                <a:cs typeface="Times New Roman" panose="02020603050405020304" pitchFamily="18" charset="0"/>
              </a:rPr>
              <a:t> qaarkood loogaama baahna in ay bixiyaan qayb bixin:</a:t>
            </a:r>
          </a:p>
          <a:p>
            <a:pPr marL="800100" lvl="1" indent="-342900">
              <a:lnSpc>
                <a:spcPct val="112000"/>
              </a:lnSpc>
              <a:spcBef>
                <a:spcPts val="1000"/>
              </a:spcBef>
              <a:spcAft>
                <a:spcPts val="0"/>
              </a:spcAft>
              <a:buFont typeface="Symbol" panose="05050102010706020507" pitchFamily="18" charset="2"/>
              <a:buChar char=""/>
            </a:pPr>
            <a:r>
              <a:rPr lang="en-US" sz="4600" dirty="0">
                <a:effectLst/>
                <a:latin typeface="Calibri" panose="020F0502020204030204" pitchFamily="34" charset="0"/>
                <a:ea typeface="Times New Roman" panose="02020603050405020304" pitchFamily="18" charset="0"/>
                <a:cs typeface="Times New Roman" panose="02020603050405020304" pitchFamily="18" charset="0"/>
              </a:rPr>
              <a:t>Carruurta ka yar 21 sano </a:t>
            </a:r>
          </a:p>
          <a:p>
            <a:pPr marL="800100" lvl="1" indent="-342900">
              <a:lnSpc>
                <a:spcPct val="112000"/>
              </a:lnSpc>
              <a:spcBef>
                <a:spcPts val="0"/>
              </a:spcBef>
              <a:spcAft>
                <a:spcPts val="0"/>
              </a:spcAft>
              <a:buFont typeface="Symbol" panose="05050102010706020507" pitchFamily="18" charset="2"/>
              <a:buChar char=""/>
            </a:pPr>
            <a:r>
              <a:rPr lang="en-US" sz="4600" dirty="0">
                <a:effectLst/>
                <a:latin typeface="Calibri" panose="020F0502020204030204" pitchFamily="34" charset="0"/>
                <a:ea typeface="Times New Roman" panose="02020603050405020304" pitchFamily="18" charset="0"/>
                <a:cs typeface="Calibri" panose="020F0502020204030204" pitchFamily="34" charset="0"/>
              </a:rPr>
              <a:t>Haweenka uurka leh</a:t>
            </a:r>
          </a:p>
          <a:p>
            <a:pPr marL="800100" lvl="1" indent="-342900">
              <a:lnSpc>
                <a:spcPct val="112000"/>
              </a:lnSpc>
              <a:spcBef>
                <a:spcPts val="0"/>
              </a:spcBef>
              <a:spcAft>
                <a:spcPts val="0"/>
              </a:spcAft>
              <a:buFont typeface="Symbol" panose="05050102010706020507" pitchFamily="18" charset="2"/>
              <a:buChar char=""/>
            </a:pPr>
            <a:r>
              <a:rPr lang="en-US" sz="4600" dirty="0">
                <a:effectLst/>
                <a:latin typeface="Calibri" panose="020F0502020204030204" pitchFamily="34" charset="0"/>
                <a:ea typeface="Times New Roman" panose="02020603050405020304" pitchFamily="18" charset="0"/>
                <a:cs typeface="Times New Roman" panose="02020603050405020304" pitchFamily="18" charset="0"/>
              </a:rPr>
              <a:t>Hindida Maraykanka ee ka diiwaangashan qabiil federaalku aqoonsan yahay</a:t>
            </a:r>
          </a:p>
          <a:p>
            <a:pPr marL="800100" lvl="1" indent="-342900">
              <a:lnSpc>
                <a:spcPct val="112000"/>
              </a:lnSpc>
              <a:spcBef>
                <a:spcPts val="0"/>
              </a:spcBef>
              <a:buFont typeface="Symbol" panose="05050102010706020507" pitchFamily="18" charset="2"/>
              <a:buChar char=""/>
            </a:pPr>
            <a:r>
              <a:rPr lang="en-US" sz="4600" dirty="0">
                <a:effectLst/>
                <a:latin typeface="Calibri" panose="020F0502020204030204" pitchFamily="34" charset="0"/>
                <a:ea typeface="Times New Roman" panose="02020603050405020304" pitchFamily="18" charset="0"/>
                <a:cs typeface="Times New Roman" panose="02020603050405020304" pitchFamily="18" charset="0"/>
              </a:rPr>
              <a:t>Hindida Maraykanka ee ka hela adeegyada bixiyaha daryeelka caafimaadka Hindida ama u soo gudbinta ka timid Adeegyada Caafimaadka Hindida (IHS) Adeegyada Caafimaadka Qandaraaska ah    </a:t>
            </a:r>
          </a:p>
        </p:txBody>
      </p:sp>
      <p:sp>
        <p:nvSpPr>
          <p:cNvPr id="6" name="Slide Number Placeholder 5">
            <a:extLst>
              <a:ext uri="{FF2B5EF4-FFF2-40B4-BE49-F238E27FC236}">
                <a16:creationId xmlns:a16="http://schemas.microsoft.com/office/drawing/2014/main" id="{BD34751B-1BD2-7308-399A-DE1063199CF3}"/>
              </a:ext>
            </a:extLst>
          </p:cNvPr>
          <p:cNvSpPr>
            <a:spLocks noGrp="1"/>
          </p:cNvSpPr>
          <p:nvPr>
            <p:ph type="sldNum" sz="quarter" idx="4294967295"/>
          </p:nvPr>
        </p:nvSpPr>
        <p:spPr>
          <a:xfrm>
            <a:off x="10729913" y="6356350"/>
            <a:ext cx="1462087" cy="365125"/>
          </a:xfrm>
        </p:spPr>
        <p:txBody>
          <a:bodyPr/>
          <a:lstStyle/>
          <a:p>
            <a:fld id="{48F63A3B-78C7-47BE-AE5E-E10140E04643}" type="slidenum">
              <a:rPr lang="en-US" smtClean="0"/>
              <a:t>7</a:t>
            </a:fld>
            <a:endParaRPr lang="en-US" dirty="0"/>
          </a:p>
        </p:txBody>
      </p:sp>
      <p:sp>
        <p:nvSpPr>
          <p:cNvPr id="8" name="Content Placeholder 7">
            <a:extLst>
              <a:ext uri="{FF2B5EF4-FFF2-40B4-BE49-F238E27FC236}">
                <a16:creationId xmlns:a16="http://schemas.microsoft.com/office/drawing/2014/main" id="{C04ECC6C-438F-9295-BEBB-22ACAEFDF36A}"/>
              </a:ext>
            </a:extLst>
          </p:cNvPr>
          <p:cNvSpPr>
            <a:spLocks noGrp="1"/>
          </p:cNvSpPr>
          <p:nvPr>
            <p:ph sz="half" idx="4294967295"/>
          </p:nvPr>
        </p:nvSpPr>
        <p:spPr>
          <a:xfrm>
            <a:off x="275314" y="1292037"/>
            <a:ext cx="5498436" cy="5735975"/>
          </a:xfrm>
        </p:spPr>
        <p:txBody>
          <a:bodyPr>
            <a:normAutofit fontScale="55000" lnSpcReduction="20000"/>
          </a:bodyPr>
          <a:lstStyle/>
          <a:p>
            <a:pPr marL="0" marR="0" indent="0">
              <a:lnSpc>
                <a:spcPct val="112000"/>
              </a:lnSpc>
              <a:spcBef>
                <a:spcPts val="1000"/>
              </a:spcBef>
              <a:spcAft>
                <a:spcPts val="1000"/>
              </a:spcAft>
              <a:buNone/>
            </a:pPr>
            <a:r>
              <a:rPr lang="en-US" sz="5100" dirty="0">
                <a:effectLst/>
                <a:latin typeface="Calibri" panose="020F0502020204030204" pitchFamily="34" charset="0"/>
                <a:ea typeface="Times New Roman" panose="02020603050405020304" pitchFamily="18" charset="0"/>
                <a:cs typeface="Times New Roman" panose="02020603050405020304" pitchFamily="18" charset="0"/>
              </a:rPr>
              <a:t>Qayb bixinta MinnesotaCare:</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$0 daryeelka ka hortaga ah, sida baaritaannada sannadlaha ah, baarista kansarka iyo tallaallada</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$0 qalliinka bukaan-socodka</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$0 qalab caafimaadka ee muddada waaraya, sida kuraasta curyaanka, qalabka lugaynta, qalabka ogsijiinta ama qalabka dhiiga lagu baaro ee sonkorowga</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$0 booqashooyinka dhakhtarka ilkaha</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$0 daawooyinka caafimaadka dhimirka  </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$25 oo ah dawooyinka astaanta magaca leh ama $10 dawooyinka aan astaanta magaca lahayn oo ah ugu badnaan $70 bishii</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$28 booqashooyinka dhakhtarka</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$100 booqashooyinka qolka gurmadka degdega ah ($0 qayb bixin haddii booqashada ER ay keento jiifinta cusbitaalta)</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$250 isbitaal jiifinta bukaanka </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$45 booqashada adeegyada raajada, sida X-ray-ga</a:t>
            </a:r>
          </a:p>
          <a:p>
            <a:pPr marR="0" lvl="0">
              <a:lnSpc>
                <a:spcPct val="112000"/>
              </a:lnSpc>
              <a:spcBef>
                <a:spcPts val="1000"/>
              </a:spcBef>
              <a:spcAft>
                <a:spcPts val="0"/>
              </a:spcAft>
              <a:buFont typeface="Wingdings" panose="05000000000000000000" pitchFamily="2" charset="2"/>
              <a:buChar char="q"/>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$10 halkii xabo ee muraayadaha indhaha   </a:t>
            </a:r>
          </a:p>
          <a:p>
            <a:pPr marL="342900" marR="0" lvl="0" indent="-342900">
              <a:lnSpc>
                <a:spcPct val="112000"/>
              </a:lnSpc>
              <a:spcBef>
                <a:spcPts val="0"/>
              </a:spcBef>
              <a:spcAft>
                <a:spcPts val="1000"/>
              </a:spcAft>
              <a:buFont typeface="Symbol" panose="05050102010706020507" pitchFamily="18" charset="2"/>
              <a:buChar char=""/>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2196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6E53-8350-9CF8-2FB2-AF25299EE841}"/>
              </a:ext>
            </a:extLst>
          </p:cNvPr>
          <p:cNvSpPr>
            <a:spLocks noGrp="1"/>
          </p:cNvSpPr>
          <p:nvPr>
            <p:ph type="title"/>
          </p:nvPr>
        </p:nvSpPr>
        <p:spPr/>
        <p:txBody>
          <a:bodyPr/>
          <a:lstStyle/>
          <a:p>
            <a:r>
              <a:rPr lang="en-US" dirty="0"/>
              <a:t>Sida loo codsado</a:t>
            </a:r>
          </a:p>
        </p:txBody>
      </p:sp>
      <p:pic>
        <p:nvPicPr>
          <p:cNvPr id="14" name="Picture Placeholder 13">
            <a:extLst>
              <a:ext uri="{FF2B5EF4-FFF2-40B4-BE49-F238E27FC236}">
                <a16:creationId xmlns:a16="http://schemas.microsoft.com/office/drawing/2014/main" id="{7FFECA19-46A5-2B65-E46C-2DD2A3ECDAB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517" r="15517"/>
          <a:stretch/>
        </p:blipFill>
        <p:spPr>
          <a:xfrm>
            <a:off x="1573213" y="2622550"/>
            <a:ext cx="2332037" cy="2332038"/>
          </a:xfrm>
        </p:spPr>
      </p:pic>
      <p:sp>
        <p:nvSpPr>
          <p:cNvPr id="3" name="Content Placeholder 2">
            <a:extLst>
              <a:ext uri="{FF2B5EF4-FFF2-40B4-BE49-F238E27FC236}">
                <a16:creationId xmlns:a16="http://schemas.microsoft.com/office/drawing/2014/main" id="{95CD6D48-83B0-8DEC-8875-98FCB8B44F11}"/>
              </a:ext>
            </a:extLst>
          </p:cNvPr>
          <p:cNvSpPr>
            <a:spLocks noGrp="1"/>
          </p:cNvSpPr>
          <p:nvPr>
            <p:ph type="body" sz="quarter" idx="15"/>
          </p:nvPr>
        </p:nvSpPr>
        <p:spPr>
          <a:xfrm>
            <a:off x="1469225" y="5222907"/>
            <a:ext cx="2542477" cy="859393"/>
          </a:xfrm>
        </p:spPr>
        <p:txBody>
          <a:bodyPr>
            <a:normAutofit fontScale="25000" lnSpcReduction="20000"/>
          </a:bodyPr>
          <a:lstStyle/>
          <a:p>
            <a:r>
              <a:rPr lang="en-US" sz="7200" dirty="0">
                <a:effectLst/>
                <a:latin typeface="Calibri" panose="020F0502020204030204" pitchFamily="34" charset="0"/>
                <a:ea typeface="Times New Roman" panose="02020603050405020304" pitchFamily="18" charset="0"/>
                <a:cs typeface="Times New Roman" panose="02020603050405020304" pitchFamily="18" charset="0"/>
              </a:rPr>
              <a:t>Caawin fool-ka-fool ah oo aad ka hesho hage ka socda bulshadaada</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18" name="Picture Placeholder 17">
            <a:extLst>
              <a:ext uri="{FF2B5EF4-FFF2-40B4-BE49-F238E27FC236}">
                <a16:creationId xmlns:a16="http://schemas.microsoft.com/office/drawing/2014/main" id="{675A4DE3-159F-A891-0AAC-DC351D2C524B}"/>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6527" r="16527"/>
          <a:stretch/>
        </p:blipFill>
        <p:spPr>
          <a:xfrm>
            <a:off x="4824413" y="2622550"/>
            <a:ext cx="2317750" cy="2317750"/>
          </a:xfrm>
        </p:spPr>
      </p:pic>
      <p:sp>
        <p:nvSpPr>
          <p:cNvPr id="9" name="Text Placeholder 8">
            <a:extLst>
              <a:ext uri="{FF2B5EF4-FFF2-40B4-BE49-F238E27FC236}">
                <a16:creationId xmlns:a16="http://schemas.microsoft.com/office/drawing/2014/main" id="{A7C29BE3-88E9-B84D-B58B-C8EB1438A33A}"/>
              </a:ext>
            </a:extLst>
          </p:cNvPr>
          <p:cNvSpPr>
            <a:spLocks noGrp="1"/>
          </p:cNvSpPr>
          <p:nvPr>
            <p:ph type="body" sz="quarter" idx="17"/>
          </p:nvPr>
        </p:nvSpPr>
        <p:spPr>
          <a:xfrm>
            <a:off x="4712235" y="5222908"/>
            <a:ext cx="2542477" cy="723900"/>
          </a:xfrm>
        </p:spPr>
        <p:txBody>
          <a:bodyPr/>
          <a:lstStyle/>
          <a:p>
            <a:r>
              <a:rPr lang="en-US" dirty="0"/>
              <a:t>Khadka internetka</a:t>
            </a:r>
          </a:p>
        </p:txBody>
      </p:sp>
      <p:pic>
        <p:nvPicPr>
          <p:cNvPr id="20" name="Picture Placeholder 19">
            <a:extLst>
              <a:ext uri="{FF2B5EF4-FFF2-40B4-BE49-F238E27FC236}">
                <a16:creationId xmlns:a16="http://schemas.microsoft.com/office/drawing/2014/main" id="{6959B09E-6D5F-565F-724A-859F2FB54BBF}"/>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16792" r="16792"/>
          <a:stretch/>
        </p:blipFill>
        <p:spPr>
          <a:xfrm>
            <a:off x="8067675" y="2622550"/>
            <a:ext cx="2317750" cy="2317750"/>
          </a:xfrm>
        </p:spPr>
      </p:pic>
      <p:sp>
        <p:nvSpPr>
          <p:cNvPr id="11" name="Text Placeholder 10">
            <a:extLst>
              <a:ext uri="{FF2B5EF4-FFF2-40B4-BE49-F238E27FC236}">
                <a16:creationId xmlns:a16="http://schemas.microsoft.com/office/drawing/2014/main" id="{A8A47ABE-137F-D9FE-B91F-A1451427EF54}"/>
              </a:ext>
            </a:extLst>
          </p:cNvPr>
          <p:cNvSpPr>
            <a:spLocks noGrp="1"/>
          </p:cNvSpPr>
          <p:nvPr>
            <p:ph type="body" sz="quarter" idx="19"/>
          </p:nvPr>
        </p:nvSpPr>
        <p:spPr>
          <a:xfrm>
            <a:off x="7955245" y="5222908"/>
            <a:ext cx="2542477" cy="723900"/>
          </a:xfrm>
        </p:spPr>
        <p:txBody>
          <a:bodyPr/>
          <a:lstStyle/>
          <a:p>
            <a:r>
              <a:rPr lang="en-US" dirty="0"/>
              <a:t>Foomka warqadda ah</a:t>
            </a:r>
          </a:p>
        </p:txBody>
      </p:sp>
      <p:sp>
        <p:nvSpPr>
          <p:cNvPr id="4" name="Date Placeholder 3">
            <a:extLst>
              <a:ext uri="{FF2B5EF4-FFF2-40B4-BE49-F238E27FC236}">
                <a16:creationId xmlns:a16="http://schemas.microsoft.com/office/drawing/2014/main" id="{F86A27D6-B3EF-FAA6-4459-48B669CCA6A0}"/>
              </a:ext>
            </a:extLst>
          </p:cNvPr>
          <p:cNvSpPr>
            <a:spLocks noGrp="1"/>
          </p:cNvSpPr>
          <p:nvPr>
            <p:ph type="dt" sz="half" idx="10"/>
          </p:nvPr>
        </p:nvSpPr>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8C9F39DE-7396-78D0-AE34-01E55DCD0F70}"/>
              </a:ext>
            </a:extLst>
          </p:cNvPr>
          <p:cNvSpPr>
            <a:spLocks noGrp="1"/>
          </p:cNvSpPr>
          <p:nvPr>
            <p:ph type="ftr" sz="quarter" idx="3"/>
          </p:nvPr>
        </p:nvSpPr>
        <p:spPr/>
        <p:txBody>
          <a:bodyPr/>
          <a:lstStyle/>
          <a:p>
            <a:r>
              <a:rPr lang="en-US" dirty="0"/>
              <a:t>Waaxda Adeegyada Aadanaha ee Minnesota | mn.gov/dhs</a:t>
            </a:r>
          </a:p>
        </p:txBody>
      </p:sp>
      <p:sp>
        <p:nvSpPr>
          <p:cNvPr id="6" name="Slide Number Placeholder 5">
            <a:extLst>
              <a:ext uri="{FF2B5EF4-FFF2-40B4-BE49-F238E27FC236}">
                <a16:creationId xmlns:a16="http://schemas.microsoft.com/office/drawing/2014/main" id="{9B9D4CA1-0391-C015-4ECA-4B008ACBECCE}"/>
              </a:ext>
            </a:extLst>
          </p:cNvPr>
          <p:cNvSpPr>
            <a:spLocks noGrp="1"/>
          </p:cNvSpPr>
          <p:nvPr>
            <p:ph type="sldNum" sz="quarter" idx="12"/>
          </p:nvPr>
        </p:nvSpPr>
        <p:spPr/>
        <p:txBody>
          <a:bodyPr/>
          <a:lstStyle/>
          <a:p>
            <a:fld id="{48F63A3B-78C7-47BE-AE5E-E10140E04643}" type="slidenum">
              <a:rPr lang="en-US" smtClean="0"/>
              <a:t>8</a:t>
            </a:fld>
            <a:endParaRPr lang="en-US" dirty="0"/>
          </a:p>
        </p:txBody>
      </p:sp>
      <p:sp>
        <p:nvSpPr>
          <p:cNvPr id="12" name="Rectangle 11">
            <a:extLst>
              <a:ext uri="{FF2B5EF4-FFF2-40B4-BE49-F238E27FC236}">
                <a16:creationId xmlns:a16="http://schemas.microsoft.com/office/drawing/2014/main" id="{7466322D-C75E-3503-C253-BAF1122E5061}"/>
              </a:ext>
            </a:extLst>
          </p:cNvPr>
          <p:cNvSpPr/>
          <p:nvPr/>
        </p:nvSpPr>
        <p:spPr>
          <a:xfrm>
            <a:off x="2198313" y="1494212"/>
            <a:ext cx="7742056"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dirty="0">
                <a:ln w="0"/>
                <a:effectLst>
                  <a:outerShdw blurRad="38100" dist="19050" dir="2700000" algn="tl" rotWithShape="0">
                    <a:schemeClr val="dk1">
                      <a:alpha val="40000"/>
                    </a:schemeClr>
                  </a:outerShdw>
                </a:effectLst>
              </a:rPr>
              <a:t>Waad codsan kartaa 24/7/365</a:t>
            </a:r>
          </a:p>
        </p:txBody>
      </p:sp>
    </p:spTree>
    <p:extLst>
      <p:ext uri="{BB962C8B-B14F-4D97-AF65-F5344CB8AC3E}">
        <p14:creationId xmlns:p14="http://schemas.microsoft.com/office/powerpoint/2010/main" val="1382121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0213-C3D6-3F71-65FE-5EC1E77FDB4B}"/>
              </a:ext>
            </a:extLst>
          </p:cNvPr>
          <p:cNvSpPr>
            <a:spLocks noGrp="1"/>
          </p:cNvSpPr>
          <p:nvPr>
            <p:ph type="title"/>
          </p:nvPr>
        </p:nvSpPr>
        <p:spPr/>
        <p:txBody>
          <a:bodyPr/>
          <a:lstStyle/>
          <a:p>
            <a:r>
              <a:rPr lang="en-US" dirty="0"/>
              <a:t>Khayraadkaaga laga heli karo khadka internetka: </a:t>
            </a:r>
            <a:r>
              <a:rPr lang="en-US" u="sng" dirty="0" err="1"/>
              <a:t>mn.gov</a:t>
            </a:r>
            <a:r>
              <a:rPr lang="en-US" u="sng" dirty="0"/>
              <a:t>/</a:t>
            </a:r>
            <a:r>
              <a:rPr lang="en-US" u="sng" dirty="0" err="1"/>
              <a:t>dhs</a:t>
            </a:r>
            <a:r>
              <a:rPr lang="en-US" u="sng" dirty="0"/>
              <a:t>/MinnesotaCare</a:t>
            </a:r>
            <a:endParaRPr lang="en-US" dirty="0"/>
          </a:p>
        </p:txBody>
      </p:sp>
      <p:sp>
        <p:nvSpPr>
          <p:cNvPr id="4" name="Date Placeholder 3">
            <a:extLst>
              <a:ext uri="{FF2B5EF4-FFF2-40B4-BE49-F238E27FC236}">
                <a16:creationId xmlns:a16="http://schemas.microsoft.com/office/drawing/2014/main" id="{B07E6156-606E-C341-D65C-B0947A82A768}"/>
              </a:ext>
            </a:extLst>
          </p:cNvPr>
          <p:cNvSpPr>
            <a:spLocks noGrp="1"/>
          </p:cNvSpPr>
          <p:nvPr>
            <p:ph type="dt" sz="half" idx="10"/>
          </p:nvPr>
        </p:nvSpPr>
        <p:spPr/>
        <p:txBody>
          <a:bodyPr/>
          <a:lstStyle/>
          <a:p>
            <a:fld id="{DE479ADE-FE8F-446B-8410-05C0AD31AE70}" type="datetime1">
              <a:rPr lang="en-US" smtClean="0"/>
              <a:t>11/8/2024</a:t>
            </a:fld>
            <a:endParaRPr lang="en-US" dirty="0"/>
          </a:p>
        </p:txBody>
      </p:sp>
      <p:sp>
        <p:nvSpPr>
          <p:cNvPr id="5" name="Footer Placeholder 4">
            <a:extLst>
              <a:ext uri="{FF2B5EF4-FFF2-40B4-BE49-F238E27FC236}">
                <a16:creationId xmlns:a16="http://schemas.microsoft.com/office/drawing/2014/main" id="{60FBBEA9-B60B-34A1-0429-8C9D98E04E4C}"/>
              </a:ext>
            </a:extLst>
          </p:cNvPr>
          <p:cNvSpPr>
            <a:spLocks noGrp="1"/>
          </p:cNvSpPr>
          <p:nvPr>
            <p:ph type="ftr" sz="quarter" idx="3"/>
          </p:nvPr>
        </p:nvSpPr>
        <p:spPr>
          <a:xfrm>
            <a:off x="3302177" y="6444837"/>
            <a:ext cx="5587647" cy="365125"/>
          </a:xfrm>
        </p:spPr>
        <p:txBody>
          <a:bodyPr/>
          <a:lstStyle/>
          <a:p>
            <a:r>
              <a:rPr lang="en-US" dirty="0" err="1"/>
              <a:t>Waaxda</a:t>
            </a:r>
            <a:r>
              <a:rPr lang="en-US" dirty="0"/>
              <a:t> </a:t>
            </a:r>
            <a:r>
              <a:rPr lang="en-US" dirty="0" err="1"/>
              <a:t>Adeegyada</a:t>
            </a:r>
            <a:r>
              <a:rPr lang="en-US" dirty="0"/>
              <a:t> </a:t>
            </a:r>
            <a:r>
              <a:rPr lang="en-US" dirty="0" err="1"/>
              <a:t>Aadanaha</a:t>
            </a:r>
            <a:r>
              <a:rPr lang="en-US" dirty="0"/>
              <a:t> </a:t>
            </a:r>
            <a:r>
              <a:rPr lang="en-US" dirty="0" err="1"/>
              <a:t>ee</a:t>
            </a:r>
            <a:r>
              <a:rPr lang="en-US" dirty="0"/>
              <a:t> Minnesota | mn.gov/</a:t>
            </a:r>
            <a:r>
              <a:rPr lang="en-US" dirty="0" err="1"/>
              <a:t>dhs</a:t>
            </a:r>
            <a:endParaRPr lang="en-US" dirty="0"/>
          </a:p>
        </p:txBody>
      </p:sp>
      <p:sp>
        <p:nvSpPr>
          <p:cNvPr id="6" name="Slide Number Placeholder 5">
            <a:extLst>
              <a:ext uri="{FF2B5EF4-FFF2-40B4-BE49-F238E27FC236}">
                <a16:creationId xmlns:a16="http://schemas.microsoft.com/office/drawing/2014/main" id="{6965CEC9-CE3E-B1C4-D3FF-624C32DB584A}"/>
              </a:ext>
            </a:extLst>
          </p:cNvPr>
          <p:cNvSpPr>
            <a:spLocks noGrp="1"/>
          </p:cNvSpPr>
          <p:nvPr>
            <p:ph type="sldNum" sz="quarter" idx="12"/>
          </p:nvPr>
        </p:nvSpPr>
        <p:spPr/>
        <p:txBody>
          <a:bodyPr/>
          <a:lstStyle/>
          <a:p>
            <a:fld id="{48F63A3B-78C7-47BE-AE5E-E10140E04643}" type="slidenum">
              <a:rPr lang="en-US" smtClean="0"/>
              <a:t>9</a:t>
            </a:fld>
            <a:endParaRPr lang="en-US" dirty="0"/>
          </a:p>
        </p:txBody>
      </p:sp>
      <p:pic>
        <p:nvPicPr>
          <p:cNvPr id="8" name="Picture 7">
            <a:extLst>
              <a:ext uri="{FF2B5EF4-FFF2-40B4-BE49-F238E27FC236}">
                <a16:creationId xmlns:a16="http://schemas.microsoft.com/office/drawing/2014/main" id="{95840C81-D161-7B3D-DDD7-8FA8D911F67D}"/>
              </a:ext>
            </a:extLst>
          </p:cNvPr>
          <p:cNvPicPr>
            <a:picLocks noChangeAspect="1"/>
          </p:cNvPicPr>
          <p:nvPr/>
        </p:nvPicPr>
        <p:blipFill>
          <a:blip r:embed="rId3"/>
          <a:stretch>
            <a:fillRect/>
          </a:stretch>
        </p:blipFill>
        <p:spPr>
          <a:xfrm>
            <a:off x="0" y="1441021"/>
            <a:ext cx="12192000" cy="5280454"/>
          </a:xfrm>
          <a:prstGeom prst="rect">
            <a:avLst/>
          </a:prstGeom>
          <a:ln w="3175"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357674761"/>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artment of Human Services" id="{3387AC48-8C79-4158-B118-5C97D5C98396}" vid="{0430F891-41F5-42DC-A8EA-FF841EADF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B17580C1DD95449BC9BBA9C055686A" ma:contentTypeVersion="15" ma:contentTypeDescription="Create a new document." ma:contentTypeScope="" ma:versionID="3e986096b3bff72e98b203fe32fa0d8c">
  <xsd:schema xmlns:xsd="http://www.w3.org/2001/XMLSchema" xmlns:xs="http://www.w3.org/2001/XMLSchema" xmlns:p="http://schemas.microsoft.com/office/2006/metadata/properties" xmlns:ns2="d305ffba-6a25-479d-94b4-3010dc54ec48" xmlns:ns3="4940cf05-5b11-4ab8-89e5-4d4ea4552980" targetNamespace="http://schemas.microsoft.com/office/2006/metadata/properties" ma:root="true" ma:fieldsID="97d958ad31d29e9a828b81dac08d1836" ns2:_="" ns3:_="">
    <xsd:import namespace="d305ffba-6a25-479d-94b4-3010dc54ec48"/>
    <xsd:import namespace="4940cf05-5b11-4ab8-89e5-4d4ea45529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When" minOccurs="0"/>
                <xsd:element ref="ns2:Where"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Presente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05ffba-6a25-479d-94b4-3010dc54ec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When" ma:index="12" nillable="true" ma:displayName="When" ma:format="DateOnly" ma:internalName="When">
      <xsd:simpleType>
        <xsd:restriction base="dms:DateTime"/>
      </xsd:simpleType>
    </xsd:element>
    <xsd:element name="Where" ma:index="13" nillable="true" ma:displayName="Where" ma:format="Dropdown" ma:internalName="Where">
      <xsd:simpleType>
        <xsd:restriction base="dms:Text">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Presenter" ma:index="21" nillable="true" ma:displayName="Presenter" ma:format="Dropdown" ma:internalName="Presenter">
      <xsd:simpleType>
        <xsd:restriction base="dms:Text">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40cf05-5b11-4ab8-89e5-4d4ea455298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cead161-96ad-4682-aa33-ba9bb618cc5d}" ma:internalName="TaxCatchAll" ma:showField="CatchAllData" ma:web="4940cf05-5b11-4ab8-89e5-4d4ea45529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940cf05-5b11-4ab8-89e5-4d4ea4552980" xsi:nil="true"/>
    <When xmlns="d305ffba-6a25-479d-94b4-3010dc54ec48">2024-10-04T05:00:00+00:00</When>
    <Presenter xmlns="d305ffba-6a25-479d-94b4-3010dc54ec48">Kasey Hayes</Presenter>
    <Where xmlns="d305ffba-6a25-479d-94b4-3010dc54ec48">MinnesotaCare Expansion Roundtable</Where>
    <lcf76f155ced4ddcb4097134ff3c332f xmlns="d305ffba-6a25-479d-94b4-3010dc54ec4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1C5B09-1323-4126-8D08-704F824D00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05ffba-6a25-479d-94b4-3010dc54ec48"/>
    <ds:schemaRef ds:uri="4940cf05-5b11-4ab8-89e5-4d4ea45529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7473BC-5849-4504-984E-19AB668FF9B8}">
  <ds:schemaRefs>
    <ds:schemaRef ds:uri="http://purl.org/dc/elements/1.1/"/>
    <ds:schemaRef ds:uri="http://www.w3.org/XML/1998/namespace"/>
    <ds:schemaRef ds:uri="http://schemas.openxmlformats.org/package/2006/metadata/core-properties"/>
    <ds:schemaRef ds:uri="http://purl.org/dc/terms/"/>
    <ds:schemaRef ds:uri="4940cf05-5b11-4ab8-89e5-4d4ea4552980"/>
    <ds:schemaRef ds:uri="d305ffba-6a25-479d-94b4-3010dc54ec48"/>
    <ds:schemaRef ds:uri="http://schemas.microsoft.com/office/infopath/2007/PartnerControls"/>
    <ds:schemaRef ds:uri="http://schemas.microsoft.com/office/2006/documentManagement/typ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A16CE73-5C77-4E7A-AF2D-0C37EE038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10159</TotalTime>
  <Words>4617</Words>
  <Application>Microsoft Office PowerPoint</Application>
  <PresentationFormat>Widescreen</PresentationFormat>
  <Paragraphs>492</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Courier New</vt:lpstr>
      <vt:lpstr>Segoe UI</vt:lpstr>
      <vt:lpstr>Symbol</vt:lpstr>
      <vt:lpstr>Times New Roman</vt:lpstr>
      <vt:lpstr>Wingdings</vt:lpstr>
      <vt:lpstr>Minnesota</vt:lpstr>
      <vt:lpstr>MinnesotaCare: Gobol caafimaad badan u leh dad badan </vt:lpstr>
      <vt:lpstr>Waa maxay sababta caymiska caafimaadku muhiim u yahay?</vt:lpstr>
      <vt:lpstr>MinnesotaCare waxay bixisaa</vt:lpstr>
      <vt:lpstr>Yaa u qalma?</vt:lpstr>
      <vt:lpstr>Xadka dakhliga</vt:lpstr>
      <vt:lpstr>Waa imisa kharashka qiimaheedu: Khidmada billaha ah ee caymiska</vt:lpstr>
      <vt:lpstr>Waa imisa kharashka qiimaheedu: qayb bixinta (copays)</vt:lpstr>
      <vt:lpstr>Sida loo codsado</vt:lpstr>
      <vt:lpstr>Khayraadkaaga laga heli karo khadka internetka: mn.gov/dhs/MinnesotaCare</vt:lpstr>
      <vt:lpstr>Tusaalooyinka dadka laga yaabo inay u xaq u yeeshaan</vt:lpstr>
      <vt:lpstr>Tusaalooyinka dadka laga yaabo inay u xaq u yeeshaan</vt:lpstr>
      <vt:lpstr>Tusaalooyinka dadka laga yaabo inay u xaq u yeeshaan</vt:lpstr>
      <vt:lpstr>Tusaalooyinka dadka laga yaabo inay u xaq u yeeshaan</vt:lpstr>
      <vt:lpstr>Tusaalooyinka dadka laga yaabo inay u xaq u yeeshaan</vt:lpstr>
      <vt:lpstr>Tusaalooyinka dadka laga yaabo inay u xaq u yeeshaan</vt:lpstr>
      <vt:lpstr>Maxaa xiga?</vt:lpstr>
      <vt:lpstr>Maxaa xiga?</vt:lpstr>
      <vt:lpstr>Maxaa xiga</vt:lpstr>
      <vt:lpstr>Maxaa xiga</vt:lpstr>
    </vt:vector>
  </TitlesOfParts>
  <Company>State of MN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MinnesotaCare Applications</dc:title>
  <dc:creator>Giusto, Karen J (DHS)</dc:creator>
  <cp:lastModifiedBy>Riopelle, Brittany A (DHS)</cp:lastModifiedBy>
  <cp:revision>344</cp:revision>
  <dcterms:created xsi:type="dcterms:W3CDTF">2024-07-23T12:59:00Z</dcterms:created>
  <dcterms:modified xsi:type="dcterms:W3CDTF">2024-11-08T20:03:18Z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0x010100A1B17580C1DD95449BC9BBA9C055686A</vt:lpwstr>
  </property>
  <property fmtid="{D5CDD505-2E9C-101B-9397-08002B2CF9AE}" pid="3" name="MediaServiceImageTags">
    <vt:lpwstr/>
  </property>
</Properties>
</file>